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69" r:id="rId4"/>
    <p:sldId id="273" r:id="rId5"/>
    <p:sldId id="274" r:id="rId6"/>
    <p:sldId id="276" r:id="rId7"/>
    <p:sldId id="270" r:id="rId8"/>
    <p:sldId id="265" r:id="rId9"/>
    <p:sldId id="266" r:id="rId10"/>
    <p:sldId id="267" r:id="rId11"/>
    <p:sldId id="271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98B9A-1F80-4F3D-9488-4C63E5599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C104A5-D0C8-4A32-8888-AC33A81FE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470182-F2F9-4D16-84EA-0486C237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72250F-40B8-4980-B19C-0364D17F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6BC79-8350-4F5F-94CF-B5463340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6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FCEB0-C090-49C8-B8AA-8745DA6F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EA4E35-ACDC-4F0B-B270-EAFDD8A8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713FC7-7354-4722-9C44-BED01908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B46C3-DF80-432D-AC15-3CCEC69C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635389-F99A-4A39-8403-95F6E8B6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66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E4D5FD-0FF1-43EB-BE6B-4FA023817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88A10B-5425-42C0-A226-C15662FB9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5B057D-51E9-40C1-ACD3-6232E881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A9F7C-A539-4D56-9355-8416210B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22C274-AFA8-46E4-A6DC-40674815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3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A8E13-911C-4975-81E4-9F993814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221F84-0800-4CF9-B38D-A5328C32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B1B57A-16C0-4682-815E-C3DEE62F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5C8DC-E69B-43B4-849F-B62D3262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DE0AF-9E9D-4F1B-B024-B3CAE35B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5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91FFF-7D93-4076-8FA1-BEFB8AB0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CEF233-288E-4785-9273-035A53E5B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ED0E9D-329C-4042-A86A-8F8E4D8E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A64E7F-ED6A-4DA7-B769-015DE0AE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71EA69-DC29-4B78-BB36-1A543308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7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E9846-2B0F-443C-B7B2-41858A25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8F777-A033-4A99-9137-C6C1E0A88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0DEA8D-0390-4EE9-9DAF-F003DD672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2A22D4-2D6B-4F79-A8FB-3C49C75B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5F53F6-F71F-46AE-B7F3-E7CAC80D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2E6DCA-C463-4AE3-BCA1-D9F25F68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80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EE535-D1FD-4DF6-9DE3-A939E13B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D82987-9197-4491-B47A-205F28EC0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1C08FD-DA22-48DA-B40B-0D358206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75EAEB-2C24-4875-9828-56EA5034A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01EA60-072F-4C11-ACD5-23D5C41AA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47668A-86CB-4395-B1D2-DAB93603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BF6770-2D05-43F4-9C6A-78898BED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2BA94A-43CB-41C8-B4C5-288B25BA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68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02F6B-8B6A-4FE1-87CD-24BEFF91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F34301-A2B9-4142-B279-237E50FA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928723-46CD-4FF0-8904-EFCD9779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25A39E-2B18-4977-BF46-89213089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03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FD1C376-F2A6-4956-BD04-EA18491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8233F6-0336-4472-B746-094E9728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8BF700-D9F1-4B67-B845-14E4E6F6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3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4886A-AD41-4A80-9914-50BBB4F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58126-CAE1-4A60-A594-50468165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4FB055-7612-45DE-8967-E973159D6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73FABE-0145-43D7-832B-C961C512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51653D-3402-459B-A78B-D5A2677D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0F6AF4-1C85-4067-848C-9AE87382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3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7F547-5152-4C15-9D20-44682FA7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6205F6-D9E1-4AF5-8282-59C9AFC1F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484648-0994-47EA-BD45-2909C2D47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8E35CC-B1DE-4BAF-85F8-0FAEE67C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B32B00-B9A8-4A22-B9E5-0EB14315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189BCB-226D-4ED3-9998-16C2AF0C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49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B7C80-55EF-424B-8316-68EDC04B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123A31-D7AC-4C53-822F-BFAD6AA0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D68B7A-D6F4-456E-94E6-492AC113A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11129-5FDE-4304-9AD8-FAF8603A4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33E39C-E0A1-4D38-8A91-7A2F8BFA4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82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DF74F-E011-4F82-806F-EE2947FF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389"/>
          </a:xfrm>
        </p:spPr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BABDE1-2F8F-444F-A3D3-4C6822C7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857" y="0"/>
            <a:ext cx="3839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4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295DD-B7C7-411C-95FE-3C437616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38" y="256524"/>
            <a:ext cx="10515600" cy="1325563"/>
          </a:xfrm>
        </p:spPr>
        <p:txBody>
          <a:bodyPr/>
          <a:lstStyle/>
          <a:p>
            <a:r>
              <a:rPr lang="ru-RU" dirty="0"/>
              <a:t>Нормализация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C9A78-2857-4A47-B2E6-7E7106915DBF}"/>
              </a:ext>
            </a:extLst>
          </p:cNvPr>
          <p:cNvSpPr txBox="1"/>
          <p:nvPr/>
        </p:nvSpPr>
        <p:spPr>
          <a:xfrm>
            <a:off x="436638" y="1674674"/>
            <a:ext cx="7487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параметры уже приведены к единой тенденции повышения, что означает, что наибольшее значение коэффициента будет соответствовать наиболее предпочтительному поставщику</a:t>
            </a:r>
          </a:p>
          <a:p>
            <a:endParaRPr lang="ru-RU" dirty="0"/>
          </a:p>
          <a:p>
            <a:r>
              <a:rPr lang="ru-RU" dirty="0"/>
              <a:t>Далее осуществим переход от абсолютных величин к относительным, путем деления каждого параметра на максимальный</a:t>
            </a:r>
            <a:endParaRPr lang="en-US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D679D6E-186D-447B-8481-0D3770C26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83175"/>
              </p:ext>
            </p:extLst>
          </p:nvPr>
        </p:nvGraphicFramePr>
        <p:xfrm>
          <a:off x="436638" y="3878142"/>
          <a:ext cx="11318724" cy="19554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2720">
                  <a:extLst>
                    <a:ext uri="{9D8B030D-6E8A-4147-A177-3AD203B41FA5}">
                      <a16:colId xmlns:a16="http://schemas.microsoft.com/office/drawing/2014/main" val="402626019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905750100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82879975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3461574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2009143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1131537212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14882510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62390483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639384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4417966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93363778"/>
                    </a:ext>
                  </a:extLst>
                </a:gridCol>
                <a:gridCol w="800104">
                  <a:extLst>
                    <a:ext uri="{9D8B030D-6E8A-4147-A177-3AD203B41FA5}">
                      <a16:colId xmlns:a16="http://schemas.microsoft.com/office/drawing/2014/main" val="4047889088"/>
                    </a:ext>
                  </a:extLst>
                </a:gridCol>
              </a:tblGrid>
              <a:tr h="4480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Название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Дата регистрации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Выручка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Прибыль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Истец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Ответчик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Уставный капитал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Стоимость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Тендер, в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Тендер, в/у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Госконтракты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Надежность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288968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Северсталь, ПАО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0,964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0,036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0,21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82013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err="1">
                          <a:effectLst/>
                        </a:rPr>
                        <a:t>Волгопромтранс</a:t>
                      </a:r>
                      <a:r>
                        <a:rPr lang="ru-RU" sz="1000" u="none" strike="noStrike" dirty="0">
                          <a:effectLst/>
                        </a:rPr>
                        <a:t>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0,948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0,00266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0,00141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0,818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0,194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0,000406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2944606471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err="1">
                          <a:effectLst/>
                        </a:rPr>
                        <a:t>Промресурссервис</a:t>
                      </a:r>
                      <a:r>
                        <a:rPr lang="ru-RU" sz="1000" u="none" strike="noStrike" dirty="0">
                          <a:effectLst/>
                        </a:rPr>
                        <a:t>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0,255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0,000703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0,0000191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0,0025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0,0000142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0,418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0,476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0,115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0,786</a:t>
                      </a: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58349290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ГК "</a:t>
                      </a:r>
                      <a:r>
                        <a:rPr lang="ru-RU" sz="1000" u="none" strike="noStrike" dirty="0" err="1">
                          <a:effectLst/>
                        </a:rPr>
                        <a:t>Техмаш</a:t>
                      </a:r>
                      <a:r>
                        <a:rPr lang="ru-RU" sz="1000" u="none" strike="noStrike" dirty="0">
                          <a:effectLst/>
                        </a:rPr>
                        <a:t>",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0,208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0,000352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0,0000165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0,000375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0,0000259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0,013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0,665</a:t>
                      </a: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3943582892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ТД "РТИ",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0,431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0,0000197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0,00000168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0,000375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0,00000441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0,364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0,591</a:t>
                      </a: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53197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41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1AB25-928F-4714-8D70-AF910C05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Вычисление комплексного показателя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BB1ADF-C0DE-448F-8C43-ED981FA8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42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Вычислим комплексный показатель для каждого поставщика по формуле: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D53F6B-5986-4C66-B8EA-8F6156F2C1D3}"/>
                  </a:ext>
                </a:extLst>
              </p:cNvPr>
              <p:cNvSpPr txBox="1"/>
              <p:nvPr/>
            </p:nvSpPr>
            <p:spPr>
              <a:xfrm>
                <a:off x="5638800" y="2975810"/>
                <a:ext cx="133139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D53F6B-5986-4C66-B8EA-8F6156F2C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5810"/>
                <a:ext cx="1331390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953F15E5-7747-4152-83F3-5E15E7C90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6695" y="4323444"/>
                <a:ext cx="10515600" cy="1963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где: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весовой коэффициент </a:t>
                </a:r>
                <a:r>
                  <a:rPr lang="en-US" dirty="0" err="1"/>
                  <a:t>i</a:t>
                </a:r>
                <a:r>
                  <a:rPr lang="en-US" dirty="0"/>
                  <a:t>-</a:t>
                </a:r>
                <a:r>
                  <a:rPr lang="ru-RU" dirty="0" err="1"/>
                  <a:t>го</a:t>
                </a:r>
                <a:r>
                  <a:rPr lang="ru-RU" dirty="0"/>
                  <a:t> параметра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относительный показатель, оценивающий </a:t>
                </a:r>
                <a:r>
                  <a:rPr lang="en-US" dirty="0" err="1"/>
                  <a:t>i</a:t>
                </a:r>
                <a:r>
                  <a:rPr lang="ru-RU" dirty="0"/>
                  <a:t>-й параметр</a:t>
                </a:r>
              </a:p>
            </p:txBody>
          </p:sp>
        </mc:Choice>
        <mc:Fallback xmlns="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953F15E5-7747-4152-83F3-5E15E7C90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95" y="4323444"/>
                <a:ext cx="10515600" cy="1963056"/>
              </a:xfrm>
              <a:prstGeom prst="rect">
                <a:avLst/>
              </a:prstGeom>
              <a:blipFill>
                <a:blip r:embed="rId3"/>
                <a:stretch>
                  <a:fillRect l="-1217" t="-49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91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9E43-C01C-4C9A-B1A2-87338A1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Рейтинг поставщиков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F023983-AEDD-4F42-9067-6BDA76C5A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97327"/>
              </p:ext>
            </p:extLst>
          </p:nvPr>
        </p:nvGraphicFramePr>
        <p:xfrm>
          <a:off x="4667250" y="2451282"/>
          <a:ext cx="2857500" cy="19554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421453589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951055687"/>
                    </a:ext>
                  </a:extLst>
                </a:gridCol>
              </a:tblGrid>
              <a:tr h="4480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Название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Рейтинг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139841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Северсталь, ПАО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8,02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61166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err="1">
                          <a:effectLst/>
                        </a:rPr>
                        <a:t>Волгопромтранс</a:t>
                      </a:r>
                      <a:r>
                        <a:rPr lang="ru-RU" sz="1000" u="none" strike="noStrike" dirty="0">
                          <a:effectLst/>
                        </a:rPr>
                        <a:t>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2294087103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err="1">
                          <a:effectLst/>
                        </a:rPr>
                        <a:t>Промресурссервис</a:t>
                      </a:r>
                      <a:r>
                        <a:rPr lang="ru-RU" sz="1000" u="none" strike="noStrike" dirty="0">
                          <a:effectLst/>
                        </a:rPr>
                        <a:t>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182771861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ГК "</a:t>
                      </a:r>
                      <a:r>
                        <a:rPr lang="ru-RU" sz="1000" u="none" strike="noStrike" dirty="0" err="1">
                          <a:effectLst/>
                        </a:rPr>
                        <a:t>Техмаш</a:t>
                      </a:r>
                      <a:r>
                        <a:rPr lang="ru-RU" sz="1000" u="none" strike="noStrike" dirty="0">
                          <a:effectLst/>
                        </a:rPr>
                        <a:t>",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2760606698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ТД "РТИ",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37271012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E2C668-1F92-4A23-866C-B06A0B03B618}"/>
              </a:ext>
            </a:extLst>
          </p:cNvPr>
          <p:cNvSpPr txBox="1"/>
          <p:nvPr/>
        </p:nvSpPr>
        <p:spPr>
          <a:xfrm>
            <a:off x="838200" y="1645444"/>
            <a:ext cx="69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результате расчетов получили следующие результаты: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E6EED-7B3C-41FD-BF16-F7E07C7826C7}"/>
              </a:ext>
            </a:extLst>
          </p:cNvPr>
          <p:cNvSpPr txBox="1"/>
          <p:nvPr/>
        </p:nvSpPr>
        <p:spPr>
          <a:xfrm>
            <a:off x="838199" y="4843224"/>
            <a:ext cx="10163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делаем вывод, что наиболее предпочтительным поставщиком является «</a:t>
            </a:r>
            <a:r>
              <a:rPr lang="ru-RU" dirty="0" err="1"/>
              <a:t>Волгопромтранс</a:t>
            </a:r>
            <a:r>
              <a:rPr lang="ru-RU" dirty="0"/>
              <a:t>, ООО»</a:t>
            </a:r>
          </a:p>
          <a:p>
            <a:endParaRPr lang="ru-RU" dirty="0"/>
          </a:p>
          <a:p>
            <a:r>
              <a:rPr lang="ru-RU" dirty="0"/>
              <a:t>Программа выводит результаты ранжирования без Северстали, но её учет при вычислениях дает объективную оценку поставщику относительно рынка, так как параметры для Северстали едины во всех циклах</a:t>
            </a:r>
          </a:p>
        </p:txBody>
      </p:sp>
    </p:spTree>
    <p:extLst>
      <p:ext uri="{BB962C8B-B14F-4D97-AF65-F5344CB8AC3E}">
        <p14:creationId xmlns:p14="http://schemas.microsoft.com/office/powerpoint/2010/main" val="229761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F1DFC-21A7-464E-A209-F01731C5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строки </a:t>
            </a:r>
            <a:r>
              <a:rPr lang="en-US" dirty="0"/>
              <a:t>Excel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2CB0EB-BC97-4074-B12D-706B0406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23" y="2471762"/>
            <a:ext cx="5057776" cy="3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6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2AE78-0765-42C5-AE1E-48FD8A3B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03" y="0"/>
            <a:ext cx="10515600" cy="1325563"/>
          </a:xfrm>
        </p:spPr>
        <p:txBody>
          <a:bodyPr/>
          <a:lstStyle/>
          <a:p>
            <a:r>
              <a:rPr lang="ru-RU" dirty="0"/>
              <a:t>Проверка является ли сайт магазином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A01931-68F5-421C-8562-7DAEB889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419" y="1078302"/>
            <a:ext cx="4847122" cy="57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8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CCF54-FAFF-4250-9784-99F4BA79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93" y="129396"/>
            <a:ext cx="11428562" cy="1000574"/>
          </a:xfrm>
        </p:spPr>
        <p:txBody>
          <a:bodyPr/>
          <a:lstStyle/>
          <a:p>
            <a:r>
              <a:rPr lang="ru-RU" dirty="0"/>
              <a:t>Проверка совпадения ГОСТ на сайте и в </a:t>
            </a:r>
            <a:r>
              <a:rPr lang="en-US" dirty="0"/>
              <a:t>Excel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A98619-330A-4ACD-9BF4-E83D0A0D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088" y="931653"/>
            <a:ext cx="4465779" cy="59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90FE5-9758-4C45-82AB-66666674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ИНН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08B052-54CE-4C9E-8D57-942DFF91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72" y="0"/>
            <a:ext cx="663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4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6D2B9-6335-43F2-B7DD-3B20447A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425"/>
            <a:ext cx="10515600" cy="1325563"/>
          </a:xfrm>
        </p:spPr>
        <p:txBody>
          <a:bodyPr/>
          <a:lstStyle/>
          <a:p>
            <a:r>
              <a:rPr lang="ru-RU" dirty="0" err="1"/>
              <a:t>Парсинг</a:t>
            </a:r>
            <a:r>
              <a:rPr lang="ru-RU" dirty="0"/>
              <a:t> информации по поставщику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81E5E7-11E5-4073-8349-FA694C8C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19" y="0"/>
            <a:ext cx="426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3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678EB-0CE0-42D8-A433-38AEDFE4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38" y="208914"/>
            <a:ext cx="10515600" cy="1325563"/>
          </a:xfrm>
        </p:spPr>
        <p:txBody>
          <a:bodyPr/>
          <a:lstStyle/>
          <a:p>
            <a:r>
              <a:rPr lang="ru-RU" dirty="0"/>
              <a:t>Ранжирование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89698-9977-4A0F-952E-20113B1C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38" y="1430460"/>
            <a:ext cx="10515600" cy="1081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оценки используется комплексный показатель качества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5A03186-0F43-4743-BAAD-1F4D072AE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93782"/>
              </p:ext>
            </p:extLst>
          </p:nvPr>
        </p:nvGraphicFramePr>
        <p:xfrm>
          <a:off x="3234426" y="2121024"/>
          <a:ext cx="5723147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9954">
                  <a:extLst>
                    <a:ext uri="{9D8B030D-6E8A-4147-A177-3AD203B41FA5}">
                      <a16:colId xmlns:a16="http://schemas.microsoft.com/office/drawing/2014/main" val="3757190344"/>
                    </a:ext>
                  </a:extLst>
                </a:gridCol>
                <a:gridCol w="1173193">
                  <a:extLst>
                    <a:ext uri="{9D8B030D-6E8A-4147-A177-3AD203B41FA5}">
                      <a16:colId xmlns:a16="http://schemas.microsoft.com/office/drawing/2014/main" val="3461624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Весовые коэффициенты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1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Выручка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19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Прибыль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88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Стоимость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04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Уставный капитал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72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Госконтракты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5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Надежность, плюсы – минусы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44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Тендер, выиграл / участник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15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Тендер, выиграл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56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Истец, выиграл / (выиграл + проиграл)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5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Ответчик, выиграл / ( выиграл + проиграл)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27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Дата регистрации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54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6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BF48D-F051-4657-81A7-C9AEB30B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производится расчет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A70B5CD-4884-4F08-96B9-DE8D3BBA0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530964"/>
              </p:ext>
            </p:extLst>
          </p:nvPr>
        </p:nvGraphicFramePr>
        <p:xfrm>
          <a:off x="570422" y="3959498"/>
          <a:ext cx="11051155" cy="19554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6105">
                  <a:extLst>
                    <a:ext uri="{9D8B030D-6E8A-4147-A177-3AD203B41FA5}">
                      <a16:colId xmlns:a16="http://schemas.microsoft.com/office/drawing/2014/main" val="4026260192"/>
                    </a:ext>
                  </a:extLst>
                </a:gridCol>
                <a:gridCol w="793631">
                  <a:extLst>
                    <a:ext uri="{9D8B030D-6E8A-4147-A177-3AD203B41FA5}">
                      <a16:colId xmlns:a16="http://schemas.microsoft.com/office/drawing/2014/main" val="3905750100"/>
                    </a:ext>
                  </a:extLst>
                </a:gridCol>
                <a:gridCol w="759124">
                  <a:extLst>
                    <a:ext uri="{9D8B030D-6E8A-4147-A177-3AD203B41FA5}">
                      <a16:colId xmlns:a16="http://schemas.microsoft.com/office/drawing/2014/main" val="1828799751"/>
                    </a:ext>
                  </a:extLst>
                </a:gridCol>
                <a:gridCol w="837480">
                  <a:extLst>
                    <a:ext uri="{9D8B030D-6E8A-4147-A177-3AD203B41FA5}">
                      <a16:colId xmlns:a16="http://schemas.microsoft.com/office/drawing/2014/main" val="2346157474"/>
                    </a:ext>
                  </a:extLst>
                </a:gridCol>
                <a:gridCol w="517585">
                  <a:extLst>
                    <a:ext uri="{9D8B030D-6E8A-4147-A177-3AD203B41FA5}">
                      <a16:colId xmlns:a16="http://schemas.microsoft.com/office/drawing/2014/main" val="3768443290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574559051"/>
                    </a:ext>
                  </a:extLst>
                </a:gridCol>
                <a:gridCol w="533138">
                  <a:extLst>
                    <a:ext uri="{9D8B030D-6E8A-4147-A177-3AD203B41FA5}">
                      <a16:colId xmlns:a16="http://schemas.microsoft.com/office/drawing/2014/main" val="3322805952"/>
                    </a:ext>
                  </a:extLst>
                </a:gridCol>
                <a:gridCol w="533138">
                  <a:extLst>
                    <a:ext uri="{9D8B030D-6E8A-4147-A177-3AD203B41FA5}">
                      <a16:colId xmlns:a16="http://schemas.microsoft.com/office/drawing/2014/main" val="3343804200"/>
                    </a:ext>
                  </a:extLst>
                </a:gridCol>
                <a:gridCol w="646784">
                  <a:extLst>
                    <a:ext uri="{9D8B030D-6E8A-4147-A177-3AD203B41FA5}">
                      <a16:colId xmlns:a16="http://schemas.microsoft.com/office/drawing/2014/main" val="3609839561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1740509300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148825101"/>
                    </a:ext>
                  </a:extLst>
                </a:gridCol>
                <a:gridCol w="819509">
                  <a:extLst>
                    <a:ext uri="{9D8B030D-6E8A-4147-A177-3AD203B41FA5}">
                      <a16:colId xmlns:a16="http://schemas.microsoft.com/office/drawing/2014/main" val="2623904834"/>
                    </a:ext>
                  </a:extLst>
                </a:gridCol>
                <a:gridCol w="586596">
                  <a:extLst>
                    <a:ext uri="{9D8B030D-6E8A-4147-A177-3AD203B41FA5}">
                      <a16:colId xmlns:a16="http://schemas.microsoft.com/office/drawing/2014/main" val="3166968026"/>
                    </a:ext>
                  </a:extLst>
                </a:gridCol>
                <a:gridCol w="543465">
                  <a:extLst>
                    <a:ext uri="{9D8B030D-6E8A-4147-A177-3AD203B41FA5}">
                      <a16:colId xmlns:a16="http://schemas.microsoft.com/office/drawing/2014/main" val="1128081264"/>
                    </a:ext>
                  </a:extLst>
                </a:gridCol>
                <a:gridCol w="431320">
                  <a:extLst>
                    <a:ext uri="{9D8B030D-6E8A-4147-A177-3AD203B41FA5}">
                      <a16:colId xmlns:a16="http://schemas.microsoft.com/office/drawing/2014/main" val="93363778"/>
                    </a:ext>
                  </a:extLst>
                </a:gridCol>
                <a:gridCol w="448574">
                  <a:extLst>
                    <a:ext uri="{9D8B030D-6E8A-4147-A177-3AD203B41FA5}">
                      <a16:colId xmlns:a16="http://schemas.microsoft.com/office/drawing/2014/main" val="1222437139"/>
                    </a:ext>
                  </a:extLst>
                </a:gridCol>
                <a:gridCol w="552808">
                  <a:extLst>
                    <a:ext uri="{9D8B030D-6E8A-4147-A177-3AD203B41FA5}">
                      <a16:colId xmlns:a16="http://schemas.microsoft.com/office/drawing/2014/main" val="3522733339"/>
                    </a:ext>
                  </a:extLst>
                </a:gridCol>
              </a:tblGrid>
              <a:tr h="1832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Название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Дата регистрации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Выручка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Прибыль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Истец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Ответчик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Уставный капитал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Стоимость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Тендер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Госконтракты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Надежность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88968"/>
                  </a:ext>
                </a:extLst>
              </a:tr>
              <a:tr h="2648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Выиграл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Проиграл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Прочие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Выиграл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Проиграл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Прочие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Участник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Выиграл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Плюсы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Минусы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00678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Северсталь, ПАО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24.09.1993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450.9 млрд ₽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114.9 млрд ₽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81%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3%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16%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3%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80%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17%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8.4 млн ₽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2153.1 млрд ₽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607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304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393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+ 97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- 7.2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82013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err="1">
                          <a:effectLst/>
                        </a:rPr>
                        <a:t>Волгопромтранс</a:t>
                      </a:r>
                      <a:r>
                        <a:rPr lang="ru-RU" sz="1000" u="none" strike="noStrike" dirty="0">
                          <a:effectLst/>
                        </a:rPr>
                        <a:t>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21.03.1995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1.2 млрд 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162.3 млн 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36%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56%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12%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50%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40 млн 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874.2 млн 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+ 90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- 2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2944606471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err="1">
                          <a:effectLst/>
                        </a:rPr>
                        <a:t>Промресурссервис</a:t>
                      </a:r>
                      <a:r>
                        <a:rPr lang="ru-RU" sz="1000" u="none" strike="noStrike" dirty="0">
                          <a:effectLst/>
                        </a:rPr>
                        <a:t>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11.12.2014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317 млн 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2.2 млн 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73%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27%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100%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100 тыс 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30.5 млн 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267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127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45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+ 77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- 6.4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58349290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ГК "Техмаш", ООО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13.04.2016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158.5 млн 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1.9 млн 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43%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57%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15 </a:t>
                      </a:r>
                      <a:r>
                        <a:rPr lang="ru-RU" sz="1000" u="none" strike="noStrike" dirty="0" err="1">
                          <a:effectLst/>
                        </a:rPr>
                        <a:t>тыс</a:t>
                      </a:r>
                      <a:r>
                        <a:rPr lang="ru-RU" sz="1000" u="none" strike="noStrike" dirty="0">
                          <a:effectLst/>
                        </a:rPr>
                        <a:t> 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55.8 млн 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+ 66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- 6.2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3943582892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ТД "РТИ", ООО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10.12.2009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8.9 млн 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193 тыс 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50%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50%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15 тыс 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9.5 млн 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+ 61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- 7.9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5319772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3D48CD-261E-465C-B681-93208A471FD9}"/>
              </a:ext>
            </a:extLst>
          </p:cNvPr>
          <p:cNvSpPr txBox="1"/>
          <p:nvPr/>
        </p:nvSpPr>
        <p:spPr>
          <a:xfrm>
            <a:off x="570421" y="2271095"/>
            <a:ext cx="110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Оценим исходные данные с учетом «идеального» поставщика (Северсталь, ПАО)</a:t>
            </a:r>
          </a:p>
        </p:txBody>
      </p:sp>
    </p:spTree>
    <p:extLst>
      <p:ext uri="{BB962C8B-B14F-4D97-AF65-F5344CB8AC3E}">
        <p14:creationId xmlns:p14="http://schemas.microsoft.com/office/powerpoint/2010/main" val="21818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ECA26-5F65-4B38-9B81-3BCD5BC5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20" y="149464"/>
            <a:ext cx="10515600" cy="1325563"/>
          </a:xfrm>
        </p:spPr>
        <p:txBody>
          <a:bodyPr/>
          <a:lstStyle/>
          <a:p>
            <a:r>
              <a:rPr lang="ru-RU" dirty="0"/>
              <a:t>Переход к единому цифровому представлению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22783-06C9-4F7F-A270-19F8E86C8442}"/>
              </a:ext>
            </a:extLst>
          </p:cNvPr>
          <p:cNvSpPr txBox="1"/>
          <p:nvPr/>
        </p:nvSpPr>
        <p:spPr>
          <a:xfrm>
            <a:off x="431320" y="1630451"/>
            <a:ext cx="110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Дата регистрации</a:t>
            </a:r>
            <a:r>
              <a:rPr lang="ru-RU" dirty="0"/>
              <a:t>: количество дней существования компании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Выручка, прибыль, уставный капитал, стоимость</a:t>
            </a:r>
            <a:r>
              <a:rPr lang="ru-RU" dirty="0"/>
              <a:t>: перевод в рубли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Надежность</a:t>
            </a:r>
            <a:r>
              <a:rPr lang="ru-RU" dirty="0"/>
              <a:t>: сумма плюсов и минусов с учетом знака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Истец и ответчик</a:t>
            </a:r>
            <a:r>
              <a:rPr lang="ru-RU" dirty="0"/>
              <a:t>: отношение выиграл к (выиграл + проиграл)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Тендер</a:t>
            </a:r>
            <a:r>
              <a:rPr lang="ru-RU" dirty="0"/>
              <a:t>: отдельный параметр – количество выигранных и отношение выигранных к общему числу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данные по судам отсутствуют, считаем отношение равным 1 (максимум)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данные по тендерам и госконтрактам отсутствуют, считаем отношение равным 0 (минимум)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FC1A5B5-1B19-410A-9F63-268E4A8CB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22692"/>
              </p:ext>
            </p:extLst>
          </p:nvPr>
        </p:nvGraphicFramePr>
        <p:xfrm>
          <a:off x="431320" y="4456688"/>
          <a:ext cx="11318724" cy="19554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2720">
                  <a:extLst>
                    <a:ext uri="{9D8B030D-6E8A-4147-A177-3AD203B41FA5}">
                      <a16:colId xmlns:a16="http://schemas.microsoft.com/office/drawing/2014/main" val="402626019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905750100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82879975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3461574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2009143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1131537212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14882510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62390483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639384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4417966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93363778"/>
                    </a:ext>
                  </a:extLst>
                </a:gridCol>
                <a:gridCol w="800104">
                  <a:extLst>
                    <a:ext uri="{9D8B030D-6E8A-4147-A177-3AD203B41FA5}">
                      <a16:colId xmlns:a16="http://schemas.microsoft.com/office/drawing/2014/main" val="4047889088"/>
                    </a:ext>
                  </a:extLst>
                </a:gridCol>
              </a:tblGrid>
              <a:tr h="4480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Название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Дата регистрации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Выручка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Прибыль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Истец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Ответчик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Уставный капитал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Стоимость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Тендер, в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Тендер, в/у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Госконтракты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Надежность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288968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Северсталь, ПАО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10404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450900000000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114900000000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0,964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0,036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8400000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2153100000000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304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393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89,8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82013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err="1">
                          <a:effectLst/>
                        </a:rPr>
                        <a:t>Волгопромтранс</a:t>
                      </a:r>
                      <a:r>
                        <a:rPr lang="ru-RU" sz="1000" u="none" strike="noStrike" dirty="0">
                          <a:effectLst/>
                        </a:rPr>
                        <a:t>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9861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1200000000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162300000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0,818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0,194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40000000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874200000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2944606471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err="1">
                          <a:effectLst/>
                        </a:rPr>
                        <a:t>Промресурссервис</a:t>
                      </a:r>
                      <a:r>
                        <a:rPr lang="ru-RU" sz="1000" u="none" strike="noStrike" dirty="0">
                          <a:effectLst/>
                        </a:rPr>
                        <a:t>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2656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317000000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2200000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30500000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127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0,476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70,6</a:t>
                      </a: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58349290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ГК "Техмаш", ООО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2167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158500000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1900000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15000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55800000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59,8</a:t>
                      </a: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3943582892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ТД "РТИ",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4483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8900000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193000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15000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9500000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0,364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53,1</a:t>
                      </a: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53197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9205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716</Words>
  <Application>Microsoft Office PowerPoint</Application>
  <PresentationFormat>Широкоэкранный</PresentationFormat>
  <Paragraphs>319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Тема Office</vt:lpstr>
      <vt:lpstr>Структура программы</vt:lpstr>
      <vt:lpstr>Обработка строки Excel</vt:lpstr>
      <vt:lpstr>Проверка является ли сайт магазином</vt:lpstr>
      <vt:lpstr>Проверка совпадения ГОСТ на сайте и в Excel</vt:lpstr>
      <vt:lpstr>Поиск ИНН</vt:lpstr>
      <vt:lpstr>Парсинг информации по поставщику</vt:lpstr>
      <vt:lpstr>Ранжирование</vt:lpstr>
      <vt:lpstr>Как производится расчет</vt:lpstr>
      <vt:lpstr>Переход к единому цифровому представлению данных</vt:lpstr>
      <vt:lpstr>Нормализация</vt:lpstr>
      <vt:lpstr>Вычисление комплексного показателя качества</vt:lpstr>
      <vt:lpstr>Рейтинг поставщиков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Парамонов</dc:creator>
  <cp:lastModifiedBy>Никита Парамонов</cp:lastModifiedBy>
  <cp:revision>41</cp:revision>
  <dcterms:created xsi:type="dcterms:W3CDTF">2022-03-18T21:57:43Z</dcterms:created>
  <dcterms:modified xsi:type="dcterms:W3CDTF">2022-03-19T16:52:19Z</dcterms:modified>
</cp:coreProperties>
</file>