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9" r:id="rId2"/>
    <p:sldId id="258" r:id="rId3"/>
    <p:sldId id="257" r:id="rId4"/>
    <p:sldId id="276" r:id="rId5"/>
    <p:sldId id="261" r:id="rId6"/>
    <p:sldId id="262" r:id="rId7"/>
    <p:sldId id="263" r:id="rId8"/>
    <p:sldId id="265" r:id="rId9"/>
    <p:sldId id="268" r:id="rId10"/>
    <p:sldId id="269" r:id="rId11"/>
    <p:sldId id="271" r:id="rId12"/>
    <p:sldId id="272" r:id="rId13"/>
    <p:sldId id="273" r:id="rId14"/>
    <p:sldId id="274" r:id="rId15"/>
    <p:sldId id="27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32" autoAdjust="0"/>
    <p:restoredTop sz="86340" autoAdjust="0"/>
  </p:normalViewPr>
  <p:slideViewPr>
    <p:cSldViewPr snapToGrid="0">
      <p:cViewPr>
        <p:scale>
          <a:sx n="75" d="100"/>
          <a:sy n="75" d="100"/>
        </p:scale>
        <p:origin x="-96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947A-5971-4D93-944C-4681FC053F9B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C89C-2F7C-4944-9A2C-7797D3CAAF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8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6F0C27-6F6E-4891-ADC4-DB0B73FA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0481F7-F2F7-4BDE-9411-632C138B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9C484C-8F2A-4BBD-811B-222557A4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E66AB1-4535-4305-A45E-9467FEC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B3C033-8CEC-4966-8C1B-1106F5D1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8AE2CC-BB5B-4C65-BF89-536C8B8792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8D6D3E-2F50-4FED-91FB-C3018F06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446E60-2011-4F0A-B0DC-8AC8C680C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AE7BF6-5AB8-4852-ADA9-ACFAF03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13047-528A-4C5F-8B4A-A613AAEF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A44A2C-7772-41C8-A3DC-63851AC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0508045-7A37-46AD-821B-6BC38EE33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4C2190F-2380-46FC-B474-321636904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B52F3D2-AD63-4795-9399-75F4FF1A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E38868-1673-40F4-A199-D2D0733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48D2DF-3E7D-4DC4-8824-A38BB4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DA088E-E464-4A2E-83B9-CA21B6C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5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AEC50-43C2-46BA-A057-9F06FC17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5BC4C-B1C6-4949-BB0D-EA5B65AC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E884A9-6DA4-47A2-8ED1-BD3FD987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918EB9-777F-4C6C-84F7-00A6CCC9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FC4729-0387-4735-BE4D-B924B52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368133-C445-4C54-9613-D824507AB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DD4EBD-A0DA-4B97-99EF-DACAF949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529E08-D1D4-4EBA-AFA9-151876B16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298B60-0134-4905-92EE-B4C7B2C1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BA6469-7D7A-4DD9-891C-250F9553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F21BEF-377A-4796-8C0F-31484FC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944B81-11E3-4331-BA80-6C28B7361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90A43-30AC-411E-8D0B-284FCFD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DEBE2C-CD43-4524-8511-90A37598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05BAD-7C59-4F1C-B045-4B0D3EE59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2EE49E-EE2C-4985-B96D-742EEFE2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E7DA71-51FF-489A-A607-9039E6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C6ECD4-3667-4AD8-BA7B-70A1D329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9A2897B-D393-44EF-9B0E-FDACAF53F9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CFFA1-285D-4A5E-8360-C3CF95A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D4162E-D974-42A5-97CF-0AA4F88C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72A17E-8A6E-4DC3-A7F7-A68EC8718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260F560-C298-42CA-8F4B-FFE589EE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09898B-3D47-4ADB-9A9B-27EEE0B9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5321BE-FA6F-4FFF-BF51-3BC2BD1A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D837B3-91C5-412B-BDA6-C16009D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2DE1991-779D-4972-946A-FA9C3494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E4CE312-0CD2-4AA2-AE33-2C1AF3ED4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974C0D-C454-4721-ABA2-917F596C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B36FAD-9F5B-4EEB-AB4C-454E36FE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D8B07C-DBED-4EF5-8F00-D75D496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65EE2A-8161-4F71-AC33-4196756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0EEF83-5DC6-41B1-875E-ED0D3CDCBA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E2AED8-8A1B-4610-A257-75A4111F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69FA5F2-510B-4E6B-AAF1-3A8B85FE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A20FE9-737E-41EB-AC0F-6C57730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86B8FC-77DE-439A-94C6-28C28C6763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FDC91-C742-4101-96EA-14344AC4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274F6-4525-43BE-B8F7-491C1E16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F811F1-2C5B-4D8C-AEC3-90A579DB4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A4986E-99F5-44A5-BBFE-EA380A2A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45F5AB-A949-4878-87F0-CC0A181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73A203-AC78-44E2-BFF1-ED5361C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A32913E-CC50-451D-8E1A-1B5BBB7B86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C0E44-CB32-4ECA-BB36-05B0EC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6FAF9B9-787E-4E85-8BCE-ACD507DAA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5C1F3D-635D-4F8F-BA29-4430FFFF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8BFF12-E093-4EAD-A0BE-EA736E1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6C9C6F-ECBD-4634-AF18-66226F0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27195A-9416-433C-83CF-A97FD62A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C657195-5639-48AB-8CE5-F9D22FA6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1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EB39FA5-EDBA-4EE0-A9C9-EB936F60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C03501-2FD9-466C-9C62-053590BD5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26CDAF-4F07-41E3-92CC-FCB70FA60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34D3-FA35-45F1-B10C-79798732C000}" type="datetimeFigureOut">
              <a:rPr lang="en-IN" smtClean="0"/>
              <a:t>14-06-2021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B05637-55E7-4279-8C8A-4D192F13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FF0959-8803-40F7-83A6-2383D351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0BA9-6E52-4D9E-9D14-565A334996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7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 descr="A group of people posing for the camera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 t="15378" r="-3" b="15373"/>
          <a:stretch/>
        </p:blipFill>
        <p:spPr>
          <a:xfrm>
            <a:off x="3649320" y="-6955"/>
            <a:ext cx="4609359" cy="2426373"/>
          </a:xfrm>
          <a:custGeom>
            <a:avLst/>
            <a:gdLst/>
            <a:ahLst/>
            <a:cxnLst/>
            <a:rect l="l" t="t" r="r" b="b"/>
            <a:pathLst>
              <a:path w="4609359" h="2130473" extrusionOk="0">
                <a:moveTo>
                  <a:pt x="986689" y="0"/>
                </a:moveTo>
                <a:lnTo>
                  <a:pt x="4609359" y="0"/>
                </a:lnTo>
                <a:lnTo>
                  <a:pt x="3622670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2" name="Google Shape;92;p13" descr="A large sign above the front of a build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t="35118" r="2" b="17274"/>
          <a:stretch/>
        </p:blipFill>
        <p:spPr>
          <a:xfrm>
            <a:off x="20" y="-6954"/>
            <a:ext cx="4475120" cy="2426373"/>
          </a:xfrm>
          <a:custGeom>
            <a:avLst/>
            <a:gdLst/>
            <a:ahLst/>
            <a:cxnLst/>
            <a:rect l="l" t="t" r="r" b="b"/>
            <a:pathLst>
              <a:path w="4475140" h="2130473" extrusionOk="0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3" name="Google Shape;93;p13" descr="A group of people sitting at a table&#10;&#10;Description generated with very high confidence"/>
          <p:cNvPicPr preferRelativeResize="0"/>
          <p:nvPr/>
        </p:nvPicPr>
        <p:blipFill rotWithShape="1">
          <a:blip r:embed="rId5">
            <a:alphaModFix/>
          </a:blip>
          <a:srcRect t="30138" r="3" b="10194"/>
          <a:stretch/>
        </p:blipFill>
        <p:spPr>
          <a:xfrm>
            <a:off x="7431341" y="1"/>
            <a:ext cx="4760659" cy="2426373"/>
          </a:xfrm>
          <a:custGeom>
            <a:avLst/>
            <a:gdLst/>
            <a:ahLst/>
            <a:cxnLst/>
            <a:rect l="l" t="t" r="r" b="b"/>
            <a:pathLst>
              <a:path w="4760659" h="2130473" extrusionOk="0">
                <a:moveTo>
                  <a:pt x="986689" y="0"/>
                </a:moveTo>
                <a:lnTo>
                  <a:pt x="4760659" y="0"/>
                </a:lnTo>
                <a:lnTo>
                  <a:pt x="4760659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4" name="Google Shape;94;p13" descr="A group of people looking at the camera&#10;&#10;Description generated with very high confidence"/>
          <p:cNvPicPr preferRelativeResize="0"/>
          <p:nvPr/>
        </p:nvPicPr>
        <p:blipFill rotWithShape="1">
          <a:blip r:embed="rId6">
            <a:alphaModFix/>
          </a:blip>
          <a:srcRect r="1" b="27199"/>
          <a:stretch/>
        </p:blipFill>
        <p:spPr>
          <a:xfrm>
            <a:off x="7716860" y="4438580"/>
            <a:ext cx="4475140" cy="2419419"/>
          </a:xfrm>
          <a:custGeom>
            <a:avLst/>
            <a:gdLst/>
            <a:ahLst/>
            <a:cxnLst/>
            <a:rect l="l" t="t" r="r" b="b"/>
            <a:pathLst>
              <a:path w="4475140" h="2174680" extrusionOk="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5" name="Google Shape;95;p13" descr="A group of people standing in a room&#10;&#10;Description generated with very high confidence"/>
          <p:cNvPicPr preferRelativeResize="0"/>
          <p:nvPr/>
        </p:nvPicPr>
        <p:blipFill rotWithShape="1">
          <a:blip r:embed="rId7">
            <a:alphaModFix/>
          </a:blip>
          <a:srcRect r="-1" b="27961"/>
          <a:stretch/>
        </p:blipFill>
        <p:spPr>
          <a:xfrm>
            <a:off x="4039737" y="4438045"/>
            <a:ext cx="4523640" cy="2419953"/>
          </a:xfrm>
          <a:custGeom>
            <a:avLst/>
            <a:gdLst/>
            <a:ahLst/>
            <a:cxnLst/>
            <a:rect l="l" t="t" r="r" b="b"/>
            <a:pathLst>
              <a:path w="4523640" h="2175160" extrusionOk="0">
                <a:moveTo>
                  <a:pt x="0" y="0"/>
                </a:moveTo>
                <a:lnTo>
                  <a:pt x="4523640" y="0"/>
                </a:lnTo>
                <a:lnTo>
                  <a:pt x="3516256" y="2175160"/>
                </a:lnTo>
                <a:lnTo>
                  <a:pt x="0" y="2175160"/>
                </a:lnTo>
                <a:lnTo>
                  <a:pt x="0" y="2174920"/>
                </a:lnTo>
                <a:lnTo>
                  <a:pt x="14159" y="2174920"/>
                </a:lnTo>
                <a:lnTo>
                  <a:pt x="1021100" y="718"/>
                </a:lnTo>
                <a:lnTo>
                  <a:pt x="0" y="71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6" name="Google Shape;96;p13" descr="A group of people sitting at a table&#10;&#10;Description generated with very high confidence"/>
          <p:cNvPicPr preferRelativeResize="0"/>
          <p:nvPr/>
        </p:nvPicPr>
        <p:blipFill rotWithShape="1">
          <a:blip r:embed="rId8">
            <a:alphaModFix/>
          </a:blip>
          <a:srcRect t="33084" b="530"/>
          <a:stretch/>
        </p:blipFill>
        <p:spPr>
          <a:xfrm>
            <a:off x="-2" y="4445000"/>
            <a:ext cx="4908824" cy="2419953"/>
          </a:xfrm>
          <a:custGeom>
            <a:avLst/>
            <a:gdLst/>
            <a:ahLst/>
            <a:cxnLst/>
            <a:rect l="l" t="t" r="r" b="b"/>
            <a:pathLst>
              <a:path w="4908824" h="2175160" extrusionOk="0">
                <a:moveTo>
                  <a:pt x="0" y="0"/>
                </a:moveTo>
                <a:lnTo>
                  <a:pt x="4908824" y="0"/>
                </a:lnTo>
                <a:lnTo>
                  <a:pt x="3901440" y="2175160"/>
                </a:lnTo>
                <a:lnTo>
                  <a:pt x="0" y="21751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00" y="2433329"/>
            <a:ext cx="12107697" cy="1997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33512"/>
            <a:ext cx="9615487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2980" y="52072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i="1" u="sng" dirty="0" smtClean="0"/>
              <a:t>100_s/Centaury</a:t>
            </a:r>
            <a:endParaRPr lang="en-IN" sz="2800" i="1" u="sng" dirty="0"/>
          </a:p>
        </p:txBody>
      </p:sp>
    </p:spTree>
    <p:extLst>
      <p:ext uri="{BB962C8B-B14F-4D97-AF65-F5344CB8AC3E}">
        <p14:creationId xmlns:p14="http://schemas.microsoft.com/office/powerpoint/2010/main" val="24490073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10" y="981076"/>
            <a:ext cx="6046469" cy="5191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" y="5834715"/>
            <a:ext cx="7128510" cy="10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9620" y="1520190"/>
            <a:ext cx="47967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/>
              <a:t>Pair  Plot:</a:t>
            </a:r>
          </a:p>
          <a:p>
            <a:r>
              <a:rPr lang="en-IN" dirty="0"/>
              <a:t>    This plot is used to check the relation between</a:t>
            </a:r>
          </a:p>
          <a:p>
            <a:r>
              <a:rPr lang="en-IN" dirty="0"/>
              <a:t>  the columns given</a:t>
            </a:r>
          </a:p>
          <a:p>
            <a:r>
              <a:rPr lang="en-IN" dirty="0"/>
              <a:t>  This can be plotted by both matplotlib and </a:t>
            </a:r>
            <a:r>
              <a:rPr lang="en-IN" dirty="0" smtClean="0"/>
              <a:t>seaborn </a:t>
            </a:r>
            <a:endParaRPr lang="en-IN" dirty="0"/>
          </a:p>
          <a:p>
            <a:r>
              <a:rPr lang="en-IN" dirty="0" smtClean="0"/>
              <a:t>Here the diagonal places show the histogram </a:t>
            </a:r>
          </a:p>
          <a:p>
            <a:r>
              <a:rPr lang="en-IN" dirty="0" smtClean="0"/>
              <a:t>If need we can change to other plots also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48690" y="548640"/>
            <a:ext cx="304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50’s or Half centaury</a:t>
            </a:r>
            <a:endParaRPr lang="en-IN" sz="2400" i="1" u="sng" dirty="0"/>
          </a:p>
        </p:txBody>
      </p:sp>
    </p:spTree>
    <p:extLst>
      <p:ext uri="{BB962C8B-B14F-4D97-AF65-F5344CB8AC3E}">
        <p14:creationId xmlns:p14="http://schemas.microsoft.com/office/powerpoint/2010/main" val="4134733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645921"/>
            <a:ext cx="4658043" cy="330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98" y="2914650"/>
            <a:ext cx="6575171" cy="2370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6348" y="1280160"/>
            <a:ext cx="60464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smtClean="0"/>
              <a:t>Two Phase Bar plot: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</a:t>
            </a:r>
            <a:r>
              <a:rPr lang="en-IN" dirty="0" smtClean="0"/>
              <a:t>This is a two phase bar chart  in which </a:t>
            </a:r>
          </a:p>
          <a:p>
            <a:r>
              <a:rPr lang="en-IN" dirty="0"/>
              <a:t> </a:t>
            </a:r>
            <a:r>
              <a:rPr lang="en-IN" dirty="0" smtClean="0"/>
              <a:t>we can understand easily that which is lower and </a:t>
            </a:r>
          </a:p>
          <a:p>
            <a:r>
              <a:rPr lang="en-IN" dirty="0"/>
              <a:t> </a:t>
            </a:r>
            <a:r>
              <a:rPr lang="en-IN" dirty="0" smtClean="0"/>
              <a:t>which is higher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05840" y="445770"/>
            <a:ext cx="197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i="1" u="sng" dirty="0" smtClean="0"/>
              <a:t>4’s and 6’s</a:t>
            </a:r>
            <a:endParaRPr lang="en-IN" sz="2800" i="1" u="sng" dirty="0"/>
          </a:p>
        </p:txBody>
      </p:sp>
    </p:spTree>
    <p:extLst>
      <p:ext uri="{BB962C8B-B14F-4D97-AF65-F5344CB8AC3E}">
        <p14:creationId xmlns:p14="http://schemas.microsoft.com/office/powerpoint/2010/main" val="1671503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3" y="1463993"/>
            <a:ext cx="9623107" cy="284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32" y="4503419"/>
            <a:ext cx="5210175" cy="164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6773" y="662940"/>
            <a:ext cx="3709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 smtClean="0"/>
              <a:t>Players scorings details </a:t>
            </a:r>
            <a:endParaRPr lang="en-IN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924587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3" y="168593"/>
            <a:ext cx="4790600" cy="262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3" y="2573020"/>
            <a:ext cx="934307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5010" y="662940"/>
            <a:ext cx="5725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Single Bar chart: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</a:t>
            </a:r>
            <a:r>
              <a:rPr lang="en-IN" dirty="0"/>
              <a:t>I</a:t>
            </a:r>
            <a:r>
              <a:rPr lang="en-IN" dirty="0" smtClean="0"/>
              <a:t>t bi variate plot which describes the range</a:t>
            </a:r>
          </a:p>
          <a:p>
            <a:r>
              <a:rPr lang="en-IN" dirty="0" smtClean="0"/>
              <a:t> of the given column </a:t>
            </a: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15" y="3794760"/>
            <a:ext cx="7159425" cy="236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15" y="6035040"/>
            <a:ext cx="7381875" cy="605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41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3" y="1111568"/>
            <a:ext cx="9531667" cy="280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1560" y="502920"/>
            <a:ext cx="2238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 smtClean="0"/>
              <a:t>Conclusion : </a:t>
            </a:r>
            <a:endParaRPr lang="en-IN" sz="28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40971" y="4234543"/>
            <a:ext cx="2314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 smtClean="0"/>
              <a:t>Future scopes:</a:t>
            </a:r>
            <a:endParaRPr lang="en-IN" sz="28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26029" y="4963886"/>
            <a:ext cx="72151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In future by using these maps we can analyse who is the consistent player ,</a:t>
            </a:r>
          </a:p>
          <a:p>
            <a:r>
              <a:rPr lang="en-IN" sz="1600" dirty="0" smtClean="0"/>
              <a:t>       by analysing this we can predict the result of the IPL</a:t>
            </a:r>
          </a:p>
          <a:p>
            <a:endParaRPr lang="en-IN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/>
              <a:t>We can also predict the players Score by seeing their strike rate from year to year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7122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2CC75-9420-47CB-84DD-90A2CE09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i="1" u="sng" dirty="0" smtClean="0"/>
              <a:t>IPL T20</a:t>
            </a:r>
            <a:endParaRPr lang="en-IN" sz="6600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6E1871-C1C0-448F-8955-DFD153D30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i="1" u="sng" dirty="0" smtClean="0"/>
              <a:t>STATISTICS OF INDIAN PRIMERE LEAGUE </a:t>
            </a:r>
          </a:p>
          <a:p>
            <a:r>
              <a:rPr lang="en-US" sz="3200" i="1" u="sng" dirty="0" smtClean="0"/>
              <a:t>2015 TO 2019</a:t>
            </a:r>
            <a:endParaRPr lang="en-US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898242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="" xmlns:a16="http://schemas.microsoft.com/office/drawing/2014/main" id="{F1938B5B-7279-41B8-9966-43015F242CFD}"/>
              </a:ext>
            </a:extLst>
          </p:cNvPr>
          <p:cNvSpPr txBox="1"/>
          <p:nvPr/>
        </p:nvSpPr>
        <p:spPr>
          <a:xfrm>
            <a:off x="872476" y="1735243"/>
            <a:ext cx="8237234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u="sng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My self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 K.S.Tejashwini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 D/o K.C.Srinivasan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I’m pursuing M.sc(Statistics) in S.V.University  Tirupati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   I’m from Puttur   , near to Tirupati</a:t>
            </a:r>
            <a:endParaRPr dirty="0" smtClean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Being a Statistics student and I know the Basics of c, c++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This made an Interest to learn about Data Science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I’m Interested to Start my Career in Data Science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u="sng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About Innomatics</a:t>
            </a:r>
            <a:r>
              <a:rPr lang="en-US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It is really a good platform to learn Data Science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Not only statistics students many of them are achieving in this course,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because the faculties in Innomatics are very experienced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They are available any time to clarify our doubts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Being satisfied for selecting this Institute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</a:t>
            </a:r>
            <a:endParaRPr dirty="0"/>
          </a:p>
        </p:txBody>
      </p:sp>
      <p:sp>
        <p:nvSpPr>
          <p:cNvPr id="6" name="Google Shape;42;p2">
            <a:extLst>
              <a:ext uri="{FF2B5EF4-FFF2-40B4-BE49-F238E27FC236}">
                <a16:creationId xmlns="" xmlns:a16="http://schemas.microsoft.com/office/drawing/2014/main" id="{717B5CEA-3236-4F3B-910D-3C353EEDF02F}"/>
              </a:ext>
            </a:extLst>
          </p:cNvPr>
          <p:cNvSpPr txBox="1"/>
          <p:nvPr/>
        </p:nvSpPr>
        <p:spPr>
          <a:xfrm>
            <a:off x="565679" y="321663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9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2080260"/>
            <a:ext cx="9463088" cy="421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0130" y="914400"/>
            <a:ext cx="3594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u="sng" dirty="0" smtClean="0"/>
              <a:t>IPL 2015 to 2019</a:t>
            </a:r>
          </a:p>
          <a:p>
            <a:r>
              <a:rPr lang="en-IN" sz="2000" b="1" i="1" u="sng" dirty="0" smtClean="0"/>
              <a:t>Top 100 players in every year</a:t>
            </a:r>
          </a:p>
          <a:p>
            <a:r>
              <a:rPr lang="en-IN" sz="2000" b="1" i="1" u="sng" dirty="0" smtClean="0"/>
              <a:t>Extracted from:</a:t>
            </a:r>
            <a:r>
              <a:rPr lang="en-IN" sz="2000" i="1" u="sng" dirty="0" smtClean="0"/>
              <a:t> www.iplt20.com</a:t>
            </a:r>
            <a:endParaRPr lang="en-IN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3363289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="" xmlns:a16="http://schemas.microsoft.com/office/drawing/2014/main" id="{F1938B5B-7279-41B8-9966-43015F242CFD}"/>
              </a:ext>
            </a:extLst>
          </p:cNvPr>
          <p:cNvSpPr txBox="1"/>
          <p:nvPr/>
        </p:nvSpPr>
        <p:spPr>
          <a:xfrm rot="5400000">
            <a:off x="872476" y="1735243"/>
            <a:ext cx="823723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</a:t>
            </a: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" y="1718294"/>
            <a:ext cx="6170309" cy="464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260600"/>
            <a:ext cx="5800725" cy="377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80526" y="964670"/>
            <a:ext cx="522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Pair  Plot:</a:t>
            </a:r>
          </a:p>
          <a:p>
            <a:r>
              <a:rPr lang="en-IN" dirty="0"/>
              <a:t> </a:t>
            </a:r>
            <a:r>
              <a:rPr lang="en-IN" dirty="0" smtClean="0"/>
              <a:t>   This plot is used to check the relation between</a:t>
            </a:r>
          </a:p>
          <a:p>
            <a:r>
              <a:rPr lang="en-IN" dirty="0"/>
              <a:t> </a:t>
            </a:r>
            <a:r>
              <a:rPr lang="en-IN" dirty="0" smtClean="0"/>
              <a:t> the columns given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77190" y="480060"/>
            <a:ext cx="29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u="sng" dirty="0" smtClean="0"/>
              <a:t>Multi variate Analysis</a:t>
            </a:r>
            <a:endParaRPr lang="en-IN" sz="24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4360" y="120015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Innings</a:t>
            </a:r>
            <a:endParaRPr lang="en-IN" sz="2400" i="1" u="sng" dirty="0"/>
          </a:p>
        </p:txBody>
      </p:sp>
    </p:spTree>
    <p:extLst>
      <p:ext uri="{BB962C8B-B14F-4D97-AF65-F5344CB8AC3E}">
        <p14:creationId xmlns:p14="http://schemas.microsoft.com/office/powerpoint/2010/main" val="1286096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;p2">
            <a:extLst>
              <a:ext uri="{FF2B5EF4-FFF2-40B4-BE49-F238E27FC236}">
                <a16:creationId xmlns="" xmlns:a16="http://schemas.microsoft.com/office/drawing/2014/main" id="{F1938B5B-7279-41B8-9966-43015F242CFD}"/>
              </a:ext>
            </a:extLst>
          </p:cNvPr>
          <p:cNvSpPr txBox="1"/>
          <p:nvPr/>
        </p:nvSpPr>
        <p:spPr>
          <a:xfrm>
            <a:off x="720090" y="1735243"/>
            <a:ext cx="324612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1" u="sng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Heat map: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dirty="0" smtClean="0"/>
              <a:t>  This is used to check the correlation between the given variables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90501"/>
            <a:ext cx="6648450" cy="482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7" y="5011221"/>
            <a:ext cx="8898573" cy="180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0090" y="708660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1" u="sng" dirty="0" smtClean="0"/>
              <a:t>Runs:</a:t>
            </a:r>
            <a:endParaRPr lang="en-IN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6195073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1439912"/>
            <a:ext cx="4126230" cy="29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14800"/>
            <a:ext cx="6663690" cy="124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" y="5183370"/>
            <a:ext cx="44959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Box plot:</a:t>
            </a:r>
          </a:p>
          <a:p>
            <a:r>
              <a:rPr lang="en-IN" dirty="0"/>
              <a:t> </a:t>
            </a:r>
            <a:r>
              <a:rPr lang="en-IN" dirty="0" smtClean="0"/>
              <a:t>    This plot is used to check the range of the </a:t>
            </a:r>
          </a:p>
          <a:p>
            <a:r>
              <a:rPr lang="en-IN" dirty="0"/>
              <a:t>g</a:t>
            </a:r>
            <a:r>
              <a:rPr lang="en-IN" dirty="0" smtClean="0"/>
              <a:t>iven observations </a:t>
            </a:r>
          </a:p>
          <a:p>
            <a:r>
              <a:rPr lang="en-IN" dirty="0" smtClean="0"/>
              <a:t>By this plot we’ll have the clear estimation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82930" y="491490"/>
            <a:ext cx="26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u="sng" dirty="0" smtClean="0"/>
              <a:t>Bi variate Analysis</a:t>
            </a:r>
            <a:endParaRPr lang="en-IN" sz="2400" b="1" i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764859" y="978247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High  Score</a:t>
            </a:r>
            <a:endParaRPr lang="en-IN" sz="2400" i="1" u="sng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54" y="1209079"/>
            <a:ext cx="4320540" cy="27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2370" y="676333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Balls Faced</a:t>
            </a:r>
            <a:endParaRPr lang="en-IN" sz="2400" i="1" u="sng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539" y="4005262"/>
            <a:ext cx="4679632" cy="9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49409" y="4629373"/>
            <a:ext cx="37694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u="sng" dirty="0"/>
              <a:t>Regression Plot:</a:t>
            </a:r>
          </a:p>
          <a:p>
            <a:r>
              <a:rPr lang="en-IN" b="1" dirty="0"/>
              <a:t>    </a:t>
            </a:r>
            <a:r>
              <a:rPr lang="en-IN" dirty="0"/>
              <a:t>This plot gives a line and that line is </a:t>
            </a:r>
          </a:p>
          <a:p>
            <a:r>
              <a:rPr lang="en-IN" dirty="0"/>
              <a:t>said to be as regression line , by that </a:t>
            </a:r>
          </a:p>
          <a:p>
            <a:r>
              <a:rPr lang="en-IN" dirty="0"/>
              <a:t>Line we can say the variable is </a:t>
            </a:r>
          </a:p>
          <a:p>
            <a:r>
              <a:rPr lang="en-IN" dirty="0"/>
              <a:t>correlated to each other or not</a:t>
            </a:r>
            <a:r>
              <a:rPr lang="en-IN" b="1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2861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9" y="843479"/>
            <a:ext cx="4593234" cy="296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8" y="858529"/>
            <a:ext cx="4257675" cy="222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28" y="3807143"/>
            <a:ext cx="38195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49" y="3086427"/>
            <a:ext cx="2181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216718"/>
            <a:ext cx="5920735" cy="264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62661" y="4435465"/>
            <a:ext cx="5811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Cat /violin plot </a:t>
            </a:r>
            <a:r>
              <a:rPr lang="en-IN" b="1" dirty="0" smtClean="0"/>
              <a:t>: </a:t>
            </a:r>
            <a:r>
              <a:rPr lang="en-IN" dirty="0" smtClean="0"/>
              <a:t>It is a bi variate plot which is equal to </a:t>
            </a:r>
          </a:p>
          <a:p>
            <a:r>
              <a:rPr lang="en-IN" dirty="0" smtClean="0"/>
              <a:t>box plot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1048" y="0"/>
            <a:ext cx="199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IN" sz="2400" i="1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Average</a:t>
            </a:r>
            <a:endParaRPr lang="en-IN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84200" y="3419802"/>
            <a:ext cx="527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Dist plot </a:t>
            </a:r>
            <a:r>
              <a:rPr lang="en-IN" b="1" dirty="0"/>
              <a:t>: </a:t>
            </a:r>
            <a:r>
              <a:rPr lang="en-IN" dirty="0"/>
              <a:t>It is a uni variate plot which takes histogram and </a:t>
            </a:r>
            <a:r>
              <a:rPr lang="en-IN" b="1" dirty="0" smtClean="0"/>
              <a:t> </a:t>
            </a:r>
            <a:r>
              <a:rPr lang="en-IN" dirty="0"/>
              <a:t>gives a curve to it 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180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" y="1369100"/>
            <a:ext cx="4906327" cy="333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9762" y="4926330"/>
            <a:ext cx="4858638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 smtClean="0"/>
              <a:t>Histogram Plot: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</a:t>
            </a:r>
            <a:r>
              <a:rPr lang="en-IN" dirty="0" smtClean="0"/>
              <a:t>This shows the frequency of the given column</a:t>
            </a:r>
          </a:p>
          <a:p>
            <a:r>
              <a:rPr lang="en-IN" dirty="0" smtClean="0"/>
              <a:t>By this we can use dist plot to check the skewness</a:t>
            </a:r>
          </a:p>
          <a:p>
            <a:r>
              <a:rPr lang="en-IN" dirty="0"/>
              <a:t>o</a:t>
            </a:r>
            <a:r>
              <a:rPr lang="en-IN" dirty="0" smtClean="0"/>
              <a:t>f the data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0874" y="445770"/>
            <a:ext cx="2719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 smtClean="0"/>
              <a:t>Uni Variate Analysis</a:t>
            </a:r>
            <a:endParaRPr lang="en-IN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60120" y="907435"/>
            <a:ext cx="180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Strike Rate</a:t>
            </a:r>
            <a:endParaRPr lang="en-IN" i="1" u="sng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1800225"/>
            <a:ext cx="3686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04" y="4264699"/>
            <a:ext cx="3781425" cy="87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50404" y="4940974"/>
            <a:ext cx="37663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u="sng" dirty="0" smtClean="0"/>
              <a:t>Count plot</a:t>
            </a:r>
            <a:r>
              <a:rPr lang="en-IN" sz="2800" b="1" dirty="0" smtClean="0"/>
              <a:t>: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</a:t>
            </a:r>
            <a:r>
              <a:rPr lang="en-IN" dirty="0" smtClean="0"/>
              <a:t>This plot counts the values  of the </a:t>
            </a:r>
          </a:p>
          <a:p>
            <a:r>
              <a:rPr lang="en-IN" dirty="0" smtClean="0"/>
              <a:t>given column in the Data Frame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486650" y="994410"/>
            <a:ext cx="2435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1" u="sng" dirty="0" smtClean="0"/>
              <a:t>100’s/Centaury </a:t>
            </a:r>
            <a:endParaRPr lang="en-IN" sz="2400" i="1" u="sng" dirty="0"/>
          </a:p>
        </p:txBody>
      </p:sp>
    </p:spTree>
    <p:extLst>
      <p:ext uri="{BB962C8B-B14F-4D97-AF65-F5344CB8AC3E}">
        <p14:creationId xmlns:p14="http://schemas.microsoft.com/office/powerpoint/2010/main" val="1987208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568</TotalTime>
  <Words>478</Words>
  <Application>Microsoft Office PowerPoint</Application>
  <PresentationFormat>Custom</PresentationFormat>
  <Paragraphs>81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IPL T20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LENOVO</cp:lastModifiedBy>
  <cp:revision>44</cp:revision>
  <dcterms:created xsi:type="dcterms:W3CDTF">2021-02-16T05:19:01Z</dcterms:created>
  <dcterms:modified xsi:type="dcterms:W3CDTF">2021-06-14T09:29:51Z</dcterms:modified>
</cp:coreProperties>
</file>