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
  </p:notesMasterIdLst>
  <p:sldIdLst>
    <p:sldId id="256" r:id="rId2"/>
  </p:sldIdLst>
  <p:sldSz cx="7772400" cy="10058400"/>
  <p:notesSz cx="6858000" cy="9144000"/>
  <p:embeddedFontLst>
    <p:embeddedFont>
      <p:font typeface="Roboto" panose="020B0604020202020204" charset="0"/>
      <p:regular r:id="rId4"/>
      <p:bold r:id="rId5"/>
      <p:italic r:id="rId6"/>
      <p:boldItalic r:id="rId7"/>
    </p:embeddedFont>
    <p:embeddedFont>
      <p:font typeface="PT Sans Narrow" panose="020B0604020202020204" charset="0"/>
      <p:regular r:id="rId8"/>
      <p:bold r:id="rId9"/>
    </p:embeddedFont>
    <p:embeddedFont>
      <p:font typeface="Google Sans SemiBold" panose="020B060402020202020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
      <p:font typeface="Lato" panose="020B0604020202020204" charset="0"/>
      <p:regular r:id="rId18"/>
      <p:bold r:id="rId19"/>
      <p:italic r:id="rId20"/>
      <p:boldItalic r:id="rId21"/>
    </p:embeddedFont>
    <p:embeddedFont>
      <p:font typeface="Google Sans" panose="020B0604020202020204" charset="0"/>
      <p:regular r:id="rId22"/>
      <p:bold r:id="rId23"/>
      <p:italic r:id="rId24"/>
      <p:boldItalic r:id="rId25"/>
    </p:embeddedFont>
    <p:embeddedFont>
      <p:font typeface="Work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936" y="4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font" Target="fonts/font23.fntdata"/><Relationship Id="rId3" Type="http://schemas.openxmlformats.org/officeDocument/2006/relationships/notesMaster" Target="notesMasters/notesMaster1.xml"/><Relationship Id="rId21" Type="http://schemas.openxmlformats.org/officeDocument/2006/relationships/font" Target="fonts/font18.fnt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font" Target="fonts/font2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29"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font" Target="fonts/font21.fntdata"/><Relationship Id="rId32" Type="http://schemas.openxmlformats.org/officeDocument/2006/relationships/theme" Target="theme/theme1.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font" Target="fonts/font20.fntdata"/><Relationship Id="rId28" Type="http://schemas.openxmlformats.org/officeDocument/2006/relationships/font" Target="fonts/font25.fntdata"/><Relationship Id="rId10" Type="http://schemas.openxmlformats.org/officeDocument/2006/relationships/font" Target="fonts/font7.fntdata"/><Relationship Id="rId19" Type="http://schemas.openxmlformats.org/officeDocument/2006/relationships/font" Target="fonts/font16.fntdata"/><Relationship Id="rId31"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font" Target="fonts/font19.fntdata"/><Relationship Id="rId27" Type="http://schemas.openxmlformats.org/officeDocument/2006/relationships/font" Target="fonts/font24.fntdata"/><Relationship Id="rId30" Type="http://schemas.openxmlformats.org/officeDocument/2006/relationships/presProps" Target="presProps.xml"/><Relationship Id="rId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512140ae02_0_1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512140ae0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62" name="Google Shape;62;p2"/>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65"/>
        <p:cNvGrpSpPr/>
        <p:nvPr/>
      </p:nvGrpSpPr>
      <p:grpSpPr>
        <a:xfrm>
          <a:off x="0" y="0"/>
          <a:ext cx="0" cy="0"/>
          <a:chOff x="0" y="0"/>
          <a:chExt cx="0" cy="0"/>
        </a:xfrm>
      </p:grpSpPr>
      <p:cxnSp>
        <p:nvCxnSpPr>
          <p:cNvPr id="66" name="Google Shape;66;p3"/>
          <p:cNvCxnSpPr>
            <a:stCxn id="67" idx="1"/>
          </p:cNvCxnSpPr>
          <p:nvPr/>
        </p:nvCxnSpPr>
        <p:spPr>
          <a:xfrm>
            <a:off x="3033472" y="937660"/>
            <a:ext cx="15900" cy="6568200"/>
          </a:xfrm>
          <a:prstGeom prst="straightConnector1">
            <a:avLst/>
          </a:prstGeom>
          <a:noFill/>
          <a:ln w="9525" cap="flat" cmpd="sng">
            <a:solidFill>
              <a:srgbClr val="CCCCCC"/>
            </a:solidFill>
            <a:prstDash val="solid"/>
            <a:round/>
            <a:headEnd type="none" w="med" len="med"/>
            <a:tailEnd type="none" w="med" len="med"/>
          </a:ln>
        </p:spPr>
      </p:cxnSp>
      <p:grpSp>
        <p:nvGrpSpPr>
          <p:cNvPr id="68" name="Google Shape;68;p3"/>
          <p:cNvGrpSpPr/>
          <p:nvPr/>
        </p:nvGrpSpPr>
        <p:grpSpPr>
          <a:xfrm>
            <a:off x="190345" y="900758"/>
            <a:ext cx="7581747" cy="5906"/>
            <a:chOff x="1890075" y="5241175"/>
            <a:chExt cx="4240556" cy="257700"/>
          </a:xfrm>
        </p:grpSpPr>
        <p:sp>
          <p:nvSpPr>
            <p:cNvPr id="69" name="Google Shape;69;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 name="Google Shape;70;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 name="Google Shape;71;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73" name="Google Shape;73;p3"/>
          <p:cNvGrpSpPr/>
          <p:nvPr/>
        </p:nvGrpSpPr>
        <p:grpSpPr>
          <a:xfrm>
            <a:off x="190320" y="931759"/>
            <a:ext cx="7581691" cy="5901"/>
            <a:chOff x="1890075" y="5241175"/>
            <a:chExt cx="4240556" cy="257700"/>
          </a:xfrm>
        </p:grpSpPr>
        <p:sp>
          <p:nvSpPr>
            <p:cNvPr id="74" name="Google Shape;7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 name="Google Shape;75;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78" name="Google Shape;78;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79" name="Google Shape;79;p3"/>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80" name="Google Shape;80;p3"/>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81" name="Google Shape;81;p3"/>
          <p:cNvSpPr/>
          <p:nvPr/>
        </p:nvSpPr>
        <p:spPr>
          <a:xfrm>
            <a:off x="159875" y="7502350"/>
            <a:ext cx="7612200" cy="2379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3"/>
          <p:cNvGrpSpPr/>
          <p:nvPr/>
        </p:nvGrpSpPr>
        <p:grpSpPr>
          <a:xfrm>
            <a:off x="190320" y="900657"/>
            <a:ext cx="7581691" cy="5901"/>
            <a:chOff x="1890075" y="5241175"/>
            <a:chExt cx="4240556" cy="257700"/>
          </a:xfrm>
        </p:grpSpPr>
        <p:sp>
          <p:nvSpPr>
            <p:cNvPr id="83" name="Google Shape;83;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4" name="Google Shape;84;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5" name="Google Shape;85;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6" name="Google Shape;86;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87" name="Google Shape;87;p3"/>
          <p:cNvGrpSpPr/>
          <p:nvPr/>
        </p:nvGrpSpPr>
        <p:grpSpPr>
          <a:xfrm>
            <a:off x="190320" y="931759"/>
            <a:ext cx="7581691" cy="5901"/>
            <a:chOff x="1890075" y="5241175"/>
            <a:chExt cx="4240556" cy="257700"/>
          </a:xfrm>
        </p:grpSpPr>
        <p:sp>
          <p:nvSpPr>
            <p:cNvPr id="88" name="Google Shape;88;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7" name="Google Shape;67;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9" name="Google Shape;89;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0" name="Google Shape;90;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91" name="Google Shape;91;p3"/>
          <p:cNvSpPr/>
          <p:nvPr/>
        </p:nvSpPr>
        <p:spPr>
          <a:xfrm rot="248910">
            <a:off x="7469568" y="-16320"/>
            <a:ext cx="1791494" cy="10540289"/>
          </a:xfrm>
          <a:prstGeom prst="rtTriangle">
            <a:avLst/>
          </a:prstGeom>
          <a:solidFill>
            <a:srgbClr val="57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92" name="Google Shape;92;p3"/>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93" name="Google Shape;93;p3"/>
          <p:cNvGrpSpPr/>
          <p:nvPr/>
        </p:nvGrpSpPr>
        <p:grpSpPr>
          <a:xfrm>
            <a:off x="172024" y="1040825"/>
            <a:ext cx="137818" cy="187200"/>
            <a:chOff x="507100" y="1997600"/>
            <a:chExt cx="158375" cy="187200"/>
          </a:xfrm>
        </p:grpSpPr>
        <p:sp>
          <p:nvSpPr>
            <p:cNvPr id="94" name="Google Shape;94;p3"/>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07100" y="2017025"/>
              <a:ext cx="135900" cy="146700"/>
            </a:xfrm>
            <a:prstGeom prst="chevron">
              <a:avLst>
                <a:gd name="adj" fmla="val 50000"/>
              </a:avLst>
            </a:prstGeom>
            <a:solidFill>
              <a:srgbClr val="4069DD"/>
            </a:solidFill>
            <a:ln w="9525" cap="flat" cmpd="sng">
              <a:solidFill>
                <a:srgbClr val="4069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97" name="Google Shape;97;p3"/>
          <p:cNvGrpSpPr/>
          <p:nvPr/>
        </p:nvGrpSpPr>
        <p:grpSpPr>
          <a:xfrm>
            <a:off x="190349" y="2907725"/>
            <a:ext cx="137818" cy="187200"/>
            <a:chOff x="507100" y="1540400"/>
            <a:chExt cx="158375" cy="187200"/>
          </a:xfrm>
        </p:grpSpPr>
        <p:sp>
          <p:nvSpPr>
            <p:cNvPr id="98" name="Google Shape;98;p3"/>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07100" y="1559825"/>
              <a:ext cx="135900" cy="146700"/>
            </a:xfrm>
            <a:prstGeom prst="chevron">
              <a:avLst>
                <a:gd name="adj" fmla="val 50000"/>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3"/>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101" name="Google Shape;101;p3"/>
          <p:cNvGrpSpPr/>
          <p:nvPr/>
        </p:nvGrpSpPr>
        <p:grpSpPr>
          <a:xfrm>
            <a:off x="172024" y="5506200"/>
            <a:ext cx="137818" cy="187200"/>
            <a:chOff x="507100" y="1997600"/>
            <a:chExt cx="158375" cy="187200"/>
          </a:xfrm>
        </p:grpSpPr>
        <p:sp>
          <p:nvSpPr>
            <p:cNvPr id="102" name="Google Shape;102;p3"/>
            <p:cNvSpPr/>
            <p:nvPr/>
          </p:nvSpPr>
          <p:spPr>
            <a:xfrm>
              <a:off x="529575" y="1997600"/>
              <a:ext cx="135900" cy="187200"/>
            </a:xfrm>
            <a:prstGeom prst="chevron">
              <a:avLst>
                <a:gd name="adj" fmla="val 50000"/>
              </a:avLst>
            </a:prstGeom>
            <a:solidFill>
              <a:srgbClr val="F4B4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07100" y="2017025"/>
              <a:ext cx="135900" cy="146700"/>
            </a:xfrm>
            <a:prstGeom prst="chevron">
              <a:avLst>
                <a:gd name="adj" fmla="val 50000"/>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3"/>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105" name="Google Shape;105;p3"/>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INSIGHTS/NEXT STEPS</a:t>
            </a:r>
            <a:endParaRPr sz="1500">
              <a:latin typeface="Work Sans"/>
              <a:ea typeface="Work Sans"/>
              <a:cs typeface="Work Sans"/>
              <a:sym typeface="Work Sans"/>
            </a:endParaRPr>
          </a:p>
        </p:txBody>
      </p:sp>
      <p:grpSp>
        <p:nvGrpSpPr>
          <p:cNvPr id="106" name="Google Shape;106;p3"/>
          <p:cNvGrpSpPr/>
          <p:nvPr/>
        </p:nvGrpSpPr>
        <p:grpSpPr>
          <a:xfrm>
            <a:off x="172024" y="7607808"/>
            <a:ext cx="137818" cy="187200"/>
            <a:chOff x="507100" y="1997600"/>
            <a:chExt cx="158375" cy="187200"/>
          </a:xfrm>
        </p:grpSpPr>
        <p:sp>
          <p:nvSpPr>
            <p:cNvPr id="107" name="Google Shape;107;p3"/>
            <p:cNvSpPr/>
            <p:nvPr/>
          </p:nvSpPr>
          <p:spPr>
            <a:xfrm>
              <a:off x="529575" y="1997600"/>
              <a:ext cx="135900" cy="187200"/>
            </a:xfrm>
            <a:prstGeom prst="chevron">
              <a:avLst>
                <a:gd name="adj" fmla="val 50000"/>
              </a:avLst>
            </a:prstGeom>
            <a:solidFill>
              <a:srgbClr val="0F9D5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07100" y="2017025"/>
              <a:ext cx="135900" cy="146700"/>
            </a:xfrm>
            <a:prstGeom prst="chevron">
              <a:avLst>
                <a:gd name="adj" fmla="val 50000"/>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3"/>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
        <p:nvSpPr>
          <p:cNvPr id="110" name="Google Shape;110;p3"/>
          <p:cNvSpPr txBox="1"/>
          <p:nvPr/>
        </p:nvSpPr>
        <p:spPr>
          <a:xfrm>
            <a:off x="159875" y="60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endParaRPr sz="2100" b="1">
              <a:latin typeface="Google Sans"/>
              <a:ea typeface="Google Sans"/>
              <a:cs typeface="Google Sans"/>
              <a:sym typeface="Google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111"/>
        <p:cNvGrpSpPr/>
        <p:nvPr/>
      </p:nvGrpSpPr>
      <p:grpSpPr>
        <a:xfrm>
          <a:off x="0" y="0"/>
          <a:ext cx="0" cy="0"/>
          <a:chOff x="0" y="0"/>
          <a:chExt cx="0" cy="0"/>
        </a:xfrm>
      </p:grpSpPr>
      <p:cxnSp>
        <p:nvCxnSpPr>
          <p:cNvPr id="112" name="Google Shape;112;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113" name="Google Shape;113;p4"/>
          <p:cNvGrpSpPr/>
          <p:nvPr/>
        </p:nvGrpSpPr>
        <p:grpSpPr>
          <a:xfrm>
            <a:off x="404725" y="1300475"/>
            <a:ext cx="6908400" cy="72025"/>
            <a:chOff x="404725" y="1681475"/>
            <a:chExt cx="6908400" cy="72025"/>
          </a:xfrm>
        </p:grpSpPr>
        <p:cxnSp>
          <p:nvCxnSpPr>
            <p:cNvPr id="114" name="Google Shape;114;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115" name="Google Shape;115;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116" name="Google Shape;116;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117" name="Google Shape;117;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118" name="Google Shape;118;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119" name="Google Shape;119;p4"/>
          <p:cNvGrpSpPr/>
          <p:nvPr/>
        </p:nvGrpSpPr>
        <p:grpSpPr>
          <a:xfrm>
            <a:off x="417975" y="1504250"/>
            <a:ext cx="2357775" cy="410125"/>
            <a:chOff x="417975" y="1885250"/>
            <a:chExt cx="2357775" cy="410125"/>
          </a:xfrm>
        </p:grpSpPr>
        <p:sp>
          <p:nvSpPr>
            <p:cNvPr id="120" name="Google Shape;120;p4"/>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4"/>
          <p:cNvGrpSpPr/>
          <p:nvPr/>
        </p:nvGrpSpPr>
        <p:grpSpPr>
          <a:xfrm>
            <a:off x="417975" y="3276600"/>
            <a:ext cx="2357775" cy="410125"/>
            <a:chOff x="265575" y="3352800"/>
            <a:chExt cx="2357775" cy="410125"/>
          </a:xfrm>
        </p:grpSpPr>
        <p:sp>
          <p:nvSpPr>
            <p:cNvPr id="125" name="Google Shape;125;p4"/>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4"/>
          <p:cNvGrpSpPr/>
          <p:nvPr/>
        </p:nvGrpSpPr>
        <p:grpSpPr>
          <a:xfrm>
            <a:off x="3872044" y="3276600"/>
            <a:ext cx="2747987" cy="410125"/>
            <a:chOff x="3567313" y="3200400"/>
            <a:chExt cx="2357775" cy="410125"/>
          </a:xfrm>
        </p:grpSpPr>
        <p:sp>
          <p:nvSpPr>
            <p:cNvPr id="130" name="Google Shape;130;p4"/>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4"/>
          <p:cNvGrpSpPr/>
          <p:nvPr/>
        </p:nvGrpSpPr>
        <p:grpSpPr>
          <a:xfrm>
            <a:off x="417963" y="6597750"/>
            <a:ext cx="2357775" cy="410125"/>
            <a:chOff x="-39237" y="6140550"/>
            <a:chExt cx="2357775" cy="410125"/>
          </a:xfrm>
        </p:grpSpPr>
        <p:sp>
          <p:nvSpPr>
            <p:cNvPr id="135" name="Google Shape;135;p4"/>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40" name="Google Shape;140;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41" name="Google Shape;141;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42" name="Google Shape;142;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43" name="Google Shape;143;p4"/>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4" name="Google Shape;144;p4"/>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5" name="Google Shape;145;p4"/>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6" name="Google Shape;146;p4"/>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7" name="Google Shape;147;p4"/>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148" name="Google Shape;148;p4"/>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49" name="Google Shape;149;p4"/>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50" name="Google Shape;150;p4"/>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151" name="Google Shape;151;p4"/>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2"/>
        <p:cNvGrpSpPr/>
        <p:nvPr/>
      </p:nvGrpSpPr>
      <p:grpSpPr>
        <a:xfrm>
          <a:off x="0" y="0"/>
          <a:ext cx="0" cy="0"/>
          <a:chOff x="0" y="0"/>
          <a:chExt cx="0" cy="0"/>
        </a:xfrm>
      </p:grpSpPr>
      <p:sp>
        <p:nvSpPr>
          <p:cNvPr id="153" name="Google Shape;153;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54" name="Google Shape;154;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55" name="Google Shape;155;p5"/>
          <p:cNvGrpSpPr/>
          <p:nvPr/>
        </p:nvGrpSpPr>
        <p:grpSpPr>
          <a:xfrm>
            <a:off x="95351" y="1392509"/>
            <a:ext cx="7581691" cy="5901"/>
            <a:chOff x="1890075" y="5241175"/>
            <a:chExt cx="4240556" cy="257700"/>
          </a:xfrm>
        </p:grpSpPr>
        <p:sp>
          <p:nvSpPr>
            <p:cNvPr id="156" name="Google Shape;156;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7" name="Google Shape;157;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8" name="Google Shape;158;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9" name="Google Shape;159;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0" name="Google Shape;160;p5"/>
          <p:cNvGrpSpPr/>
          <p:nvPr/>
        </p:nvGrpSpPr>
        <p:grpSpPr>
          <a:xfrm>
            <a:off x="95351" y="4542984"/>
            <a:ext cx="7581691" cy="5901"/>
            <a:chOff x="1890075" y="5241175"/>
            <a:chExt cx="4240556" cy="257700"/>
          </a:xfrm>
        </p:grpSpPr>
        <p:sp>
          <p:nvSpPr>
            <p:cNvPr id="161" name="Google Shape;16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2" name="Google Shape;16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65" name="Google Shape;165;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66" name="Google Shape;166;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67" name="Google Shape;167;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68" name="Google Shape;168;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69" name="Google Shape;169;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0" name="Google Shape;170;p5"/>
          <p:cNvGrpSpPr/>
          <p:nvPr/>
        </p:nvGrpSpPr>
        <p:grpSpPr>
          <a:xfrm>
            <a:off x="95351" y="8200359"/>
            <a:ext cx="7581691" cy="5901"/>
            <a:chOff x="1890075" y="5241175"/>
            <a:chExt cx="4240556" cy="257700"/>
          </a:xfrm>
        </p:grpSpPr>
        <p:sp>
          <p:nvSpPr>
            <p:cNvPr id="171" name="Google Shape;17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2" name="Google Shape;17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3" name="Google Shape;17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4" name="Google Shape;17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5" name="Google Shape;175;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76" name="Google Shape;176;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77" name="Google Shape;177;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78" name="Google Shape;178;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79"/>
        <p:cNvGrpSpPr/>
        <p:nvPr/>
      </p:nvGrpSpPr>
      <p:grpSpPr>
        <a:xfrm>
          <a:off x="0" y="0"/>
          <a:ext cx="0" cy="0"/>
          <a:chOff x="0" y="0"/>
          <a:chExt cx="0" cy="0"/>
        </a:xfrm>
      </p:grpSpPr>
      <p:sp>
        <p:nvSpPr>
          <p:cNvPr id="180" name="Google Shape;180;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181" name="Google Shape;181;p6"/>
          <p:cNvGrpSpPr/>
          <p:nvPr/>
        </p:nvGrpSpPr>
        <p:grpSpPr>
          <a:xfrm>
            <a:off x="-16250" y="9048087"/>
            <a:ext cx="7804900" cy="1072407"/>
            <a:chOff x="-19118" y="4617750"/>
            <a:chExt cx="9182236" cy="548378"/>
          </a:xfrm>
        </p:grpSpPr>
        <p:sp>
          <p:nvSpPr>
            <p:cNvPr id="182" name="Google Shape;182;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83" name="Google Shape;183;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p:nvPr/>
        </p:nvSpPr>
        <p:spPr>
          <a:xfrm>
            <a:off x="100575" y="1257300"/>
            <a:ext cx="2883300" cy="1369575"/>
          </a:xfrm>
          <a:prstGeom prst="rect">
            <a:avLst/>
          </a:prstGeom>
          <a:noFill/>
          <a:ln>
            <a:noFill/>
          </a:ln>
        </p:spPr>
        <p:txBody>
          <a:bodyPr spcFirstLastPara="1" wrap="square" lIns="91425" tIns="91425" rIns="91425" bIns="91425" anchor="t" anchorCtr="0">
            <a:spAutoFit/>
          </a:bodyPr>
          <a:lstStyle/>
          <a:p>
            <a:pPr lvl="0"/>
            <a:r>
              <a:rPr lang="en-US" sz="1100" dirty="0">
                <a:latin typeface="Calibri" panose="020F0502020204030204" pitchFamily="34" charset="0"/>
                <a:ea typeface="Google Sans"/>
                <a:cs typeface="Calibri" panose="020F0502020204030204" pitchFamily="34" charset="0"/>
                <a:sym typeface="Google Sans"/>
              </a:rPr>
              <a:t>The problem or issue is related to employee retention and  factors contributing to employees leaving the company.</a:t>
            </a:r>
          </a:p>
          <a:p>
            <a:pPr lvl="0"/>
            <a:r>
              <a:rPr lang="en-US" sz="1100" dirty="0">
                <a:latin typeface="Calibri" panose="020F0502020204030204" pitchFamily="34" charset="0"/>
                <a:ea typeface="Google Sans"/>
                <a:cs typeface="Calibri" panose="020F0502020204030204" pitchFamily="34" charset="0"/>
                <a:sym typeface="Google Sans"/>
              </a:rPr>
              <a:t>Specific issues include excessive workloads, dissatisfaction among four-year tenured employees, and the impact of working long hours on employee decisions.</a:t>
            </a:r>
            <a:endParaRPr sz="1100" dirty="0">
              <a:latin typeface="Calibri" panose="020F0502020204030204" pitchFamily="34" charset="0"/>
              <a:ea typeface="Google Sans"/>
              <a:cs typeface="Calibri" panose="020F0502020204030204" pitchFamily="34" charset="0"/>
              <a:sym typeface="Google Sans"/>
            </a:endParaRPr>
          </a:p>
        </p:txBody>
      </p:sp>
      <p:sp>
        <p:nvSpPr>
          <p:cNvPr id="190" name="Google Shape;190;p8"/>
          <p:cNvSpPr txBox="1"/>
          <p:nvPr/>
        </p:nvSpPr>
        <p:spPr>
          <a:xfrm>
            <a:off x="100" y="67050"/>
            <a:ext cx="77724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Google Sans"/>
                <a:ea typeface="Google Sans"/>
                <a:cs typeface="Google Sans"/>
                <a:sym typeface="Google Sans"/>
              </a:rPr>
              <a:t>Salifort Motors</a:t>
            </a:r>
            <a:endParaRPr sz="2500" b="1">
              <a:latin typeface="Google Sans"/>
              <a:ea typeface="Google Sans"/>
              <a:cs typeface="Google Sans"/>
              <a:sym typeface="Google Sans"/>
            </a:endParaRPr>
          </a:p>
        </p:txBody>
      </p:sp>
      <p:sp>
        <p:nvSpPr>
          <p:cNvPr id="191" name="Google Shape;191;p8"/>
          <p:cNvSpPr txBox="1"/>
          <p:nvPr/>
        </p:nvSpPr>
        <p:spPr>
          <a:xfrm>
            <a:off x="1763100" y="4908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Employee Retention Project </a:t>
            </a:r>
            <a:endParaRPr sz="1200">
              <a:solidFill>
                <a:srgbClr val="000000"/>
              </a:solidFill>
              <a:latin typeface="PT Sans Narrow"/>
              <a:ea typeface="PT Sans Narrow"/>
              <a:cs typeface="PT Sans Narrow"/>
              <a:sym typeface="PT Sans Narrow"/>
            </a:endParaRPr>
          </a:p>
        </p:txBody>
      </p:sp>
      <p:sp>
        <p:nvSpPr>
          <p:cNvPr id="194" name="Google Shape;194;p8"/>
          <p:cNvSpPr txBox="1"/>
          <p:nvPr/>
        </p:nvSpPr>
        <p:spPr>
          <a:xfrm>
            <a:off x="3115821" y="3374690"/>
            <a:ext cx="4455729" cy="828897"/>
          </a:xfrm>
          <a:prstGeom prst="rect">
            <a:avLst/>
          </a:prstGeom>
          <a:noFill/>
          <a:ln>
            <a:noFill/>
          </a:ln>
        </p:spPr>
        <p:txBody>
          <a:bodyPr spcFirstLastPara="1" wrap="square" lIns="91425" tIns="91425" rIns="91425" bIns="91425" anchor="t" anchorCtr="0">
            <a:noAutofit/>
          </a:bodyPr>
          <a:lstStyle/>
          <a:p>
            <a:pPr marL="0" lvl="0" indent="0" algn="l" rtl="0">
              <a:lnSpc>
                <a:spcPct val="115714"/>
              </a:lnSpc>
              <a:spcBef>
                <a:spcPts val="0"/>
              </a:spcBef>
              <a:spcAft>
                <a:spcPts val="0"/>
              </a:spcAft>
              <a:buSzPts val="275"/>
              <a:buNone/>
            </a:pPr>
            <a:r>
              <a:rPr lang="en-US" sz="1000" b="1" i="1" dirty="0" smtClean="0">
                <a:latin typeface="Google Sans"/>
                <a:ea typeface="Google Sans"/>
                <a:cs typeface="Google Sans"/>
                <a:sym typeface="Google Sans"/>
              </a:rPr>
              <a:t>The </a:t>
            </a:r>
            <a:r>
              <a:rPr lang="en-US" sz="1000" b="1" i="1" dirty="0" err="1" smtClean="0">
                <a:latin typeface="Google Sans"/>
                <a:ea typeface="Google Sans"/>
                <a:cs typeface="Google Sans"/>
                <a:sym typeface="Google Sans"/>
              </a:rPr>
              <a:t>barplot</a:t>
            </a:r>
            <a:r>
              <a:rPr lang="en-US" sz="1000" b="1" i="1" dirty="0" smtClean="0">
                <a:latin typeface="Google Sans"/>
                <a:ea typeface="Google Sans"/>
                <a:cs typeface="Google Sans"/>
                <a:sym typeface="Google Sans"/>
              </a:rPr>
              <a:t> above shows that in the decision tree model, </a:t>
            </a:r>
            <a:r>
              <a:rPr lang="en-US" sz="1000" b="1" i="1" dirty="0" err="1" smtClean="0">
                <a:latin typeface="Google Sans"/>
                <a:ea typeface="Google Sans"/>
                <a:cs typeface="Google Sans"/>
                <a:sym typeface="Google Sans"/>
              </a:rPr>
              <a:t>last_evaluation</a:t>
            </a:r>
            <a:r>
              <a:rPr lang="en-US" sz="1000" b="1" i="1" dirty="0" smtClean="0">
                <a:latin typeface="Google Sans"/>
                <a:ea typeface="Google Sans"/>
                <a:cs typeface="Google Sans"/>
                <a:sym typeface="Google Sans"/>
              </a:rPr>
              <a:t>, </a:t>
            </a:r>
            <a:r>
              <a:rPr lang="en-US" sz="1000" b="1" i="1" dirty="0" err="1" smtClean="0">
                <a:latin typeface="Google Sans"/>
                <a:ea typeface="Google Sans"/>
                <a:cs typeface="Google Sans"/>
                <a:sym typeface="Google Sans"/>
              </a:rPr>
              <a:t>number_project</a:t>
            </a:r>
            <a:r>
              <a:rPr lang="en-US" sz="1000" b="1" i="1" dirty="0" smtClean="0">
                <a:latin typeface="Google Sans"/>
                <a:ea typeface="Google Sans"/>
                <a:cs typeface="Google Sans"/>
                <a:sym typeface="Google Sans"/>
              </a:rPr>
              <a:t>, tenure, and overworked have the highest importance, in that order. These variables are most helpful in predicting the outcome variable, left.</a:t>
            </a:r>
            <a:endParaRPr sz="1000" b="1" i="1" dirty="0">
              <a:latin typeface="Google Sans"/>
              <a:ea typeface="Google Sans"/>
              <a:cs typeface="Google Sans"/>
              <a:sym typeface="Google Sans"/>
            </a:endParaRPr>
          </a:p>
        </p:txBody>
      </p:sp>
      <p:sp>
        <p:nvSpPr>
          <p:cNvPr id="195" name="Google Shape;195;p8"/>
          <p:cNvSpPr txBox="1"/>
          <p:nvPr/>
        </p:nvSpPr>
        <p:spPr>
          <a:xfrm>
            <a:off x="3257550" y="6551450"/>
            <a:ext cx="4060500" cy="285000"/>
          </a:xfrm>
          <a:prstGeom prst="rect">
            <a:avLst/>
          </a:prstGeom>
          <a:noFill/>
          <a:ln>
            <a:noFill/>
          </a:ln>
        </p:spPr>
        <p:txBody>
          <a:bodyPr spcFirstLastPara="1" wrap="square" lIns="91425" tIns="91425" rIns="91425" bIns="91425" anchor="t" anchorCtr="0">
            <a:noAutofit/>
          </a:bodyPr>
          <a:lstStyle/>
          <a:p>
            <a:pPr lvl="0">
              <a:lnSpc>
                <a:spcPct val="105000"/>
              </a:lnSpc>
            </a:pPr>
            <a:r>
              <a:rPr lang="en-US" sz="1000" b="1" i="1" dirty="0">
                <a:latin typeface="Google Sans"/>
                <a:ea typeface="Google Sans"/>
                <a:cs typeface="Google Sans"/>
                <a:sym typeface="Google Sans"/>
              </a:rPr>
              <a:t>The </a:t>
            </a:r>
            <a:r>
              <a:rPr lang="en-US" sz="1000" b="1" i="1" dirty="0" err="1">
                <a:latin typeface="Google Sans"/>
                <a:ea typeface="Google Sans"/>
                <a:cs typeface="Google Sans"/>
                <a:sym typeface="Google Sans"/>
              </a:rPr>
              <a:t>barplot</a:t>
            </a:r>
            <a:r>
              <a:rPr lang="en-US" sz="1000" b="1" i="1" dirty="0">
                <a:latin typeface="Google Sans"/>
                <a:ea typeface="Google Sans"/>
                <a:cs typeface="Google Sans"/>
                <a:sym typeface="Google Sans"/>
              </a:rPr>
              <a:t> above indicates that, within this decision tree model, </a:t>
            </a:r>
            <a:r>
              <a:rPr lang="en-US" sz="1000" b="1" i="1" dirty="0" err="1">
                <a:latin typeface="Google Sans"/>
                <a:ea typeface="Google Sans"/>
                <a:cs typeface="Google Sans"/>
                <a:sym typeface="Google Sans"/>
              </a:rPr>
              <a:t>last_evaluation</a:t>
            </a:r>
            <a:r>
              <a:rPr lang="en-US" sz="1000" b="1" i="1" dirty="0">
                <a:latin typeface="Google Sans"/>
                <a:ea typeface="Google Sans"/>
                <a:cs typeface="Google Sans"/>
                <a:sym typeface="Google Sans"/>
              </a:rPr>
              <a:t>, </a:t>
            </a:r>
            <a:r>
              <a:rPr lang="en-US" sz="1000" b="1" i="1" dirty="0" err="1">
                <a:latin typeface="Google Sans"/>
                <a:ea typeface="Google Sans"/>
                <a:cs typeface="Google Sans"/>
                <a:sym typeface="Google Sans"/>
              </a:rPr>
              <a:t>number_project</a:t>
            </a:r>
            <a:r>
              <a:rPr lang="en-US" sz="1000" b="1" i="1" dirty="0">
                <a:latin typeface="Google Sans"/>
                <a:ea typeface="Google Sans"/>
                <a:cs typeface="Google Sans"/>
                <a:sym typeface="Google Sans"/>
              </a:rPr>
              <a:t>, tenure, and overworked are the most crucial factors, ranked in that order. These variables play a key role in predicting whether an employee will leave the company.</a:t>
            </a:r>
            <a:endParaRPr sz="1000" b="1" i="1" dirty="0">
              <a:solidFill>
                <a:srgbClr val="000000"/>
              </a:solidFill>
              <a:latin typeface="Google Sans"/>
              <a:ea typeface="Google Sans"/>
              <a:cs typeface="Google Sans"/>
              <a:sym typeface="Google Sans"/>
            </a:endParaRPr>
          </a:p>
        </p:txBody>
      </p:sp>
      <p:sp>
        <p:nvSpPr>
          <p:cNvPr id="196" name="Google Shape;196;p8"/>
          <p:cNvSpPr txBox="1"/>
          <p:nvPr/>
        </p:nvSpPr>
        <p:spPr>
          <a:xfrm>
            <a:off x="100575" y="3095607"/>
            <a:ext cx="2883226" cy="2215961"/>
          </a:xfrm>
          <a:prstGeom prst="rect">
            <a:avLst/>
          </a:prstGeom>
          <a:noFill/>
          <a:ln>
            <a:noFill/>
          </a:ln>
        </p:spPr>
        <p:txBody>
          <a:bodyPr spcFirstLastPara="1" wrap="square" lIns="91425" tIns="91425" rIns="91425" bIns="91425" anchor="t" anchorCtr="0">
            <a:spAutoFit/>
          </a:bodyPr>
          <a:lstStyle/>
          <a:p>
            <a:pPr lvl="0"/>
            <a:r>
              <a:rPr lang="en-US" sz="1200" dirty="0">
                <a:solidFill>
                  <a:schemeClr val="accent2"/>
                </a:solidFill>
                <a:highlight>
                  <a:srgbClr val="FFFFFF"/>
                </a:highlight>
                <a:latin typeface="Calibri" panose="020F0502020204030204" pitchFamily="34" charset="0"/>
                <a:ea typeface="Google Sans"/>
                <a:cs typeface="Calibri" panose="020F0502020204030204" pitchFamily="34" charset="0"/>
                <a:sym typeface="Google Sans"/>
              </a:rPr>
              <a:t>The response includes the development and evaluation of predictive models, such as logistic regression and tree-based machine learning models to understand and predict employee retention. </a:t>
            </a:r>
            <a:endParaRPr lang="en-US" sz="1200" dirty="0" smtClean="0">
              <a:solidFill>
                <a:schemeClr val="accent2"/>
              </a:solidFill>
              <a:highlight>
                <a:srgbClr val="FFFFFF"/>
              </a:highlight>
              <a:latin typeface="Calibri" panose="020F0502020204030204" pitchFamily="34" charset="0"/>
              <a:ea typeface="Google Sans"/>
              <a:cs typeface="Calibri" panose="020F0502020204030204" pitchFamily="34" charset="0"/>
              <a:sym typeface="Google Sans"/>
            </a:endParaRPr>
          </a:p>
          <a:p>
            <a:pPr lvl="0"/>
            <a:endParaRPr lang="en-US" sz="1200" dirty="0" smtClean="0">
              <a:solidFill>
                <a:schemeClr val="accent2"/>
              </a:solidFill>
              <a:highlight>
                <a:srgbClr val="FFFFFF"/>
              </a:highlight>
              <a:latin typeface="Calibri" panose="020F0502020204030204" pitchFamily="34" charset="0"/>
              <a:ea typeface="Google Sans"/>
              <a:cs typeface="Calibri" panose="020F0502020204030204" pitchFamily="34" charset="0"/>
              <a:sym typeface="Google Sans"/>
            </a:endParaRPr>
          </a:p>
          <a:p>
            <a:pPr lvl="0"/>
            <a:r>
              <a:rPr lang="en-US" sz="1200" dirty="0" smtClean="0">
                <a:solidFill>
                  <a:schemeClr val="accent2"/>
                </a:solidFill>
                <a:highlight>
                  <a:srgbClr val="FFFFFF"/>
                </a:highlight>
                <a:latin typeface="Calibri" panose="020F0502020204030204" pitchFamily="34" charset="0"/>
                <a:ea typeface="Google Sans"/>
                <a:cs typeface="Calibri" panose="020F0502020204030204" pitchFamily="34" charset="0"/>
                <a:sym typeface="Google Sans"/>
              </a:rPr>
              <a:t>Recommendations </a:t>
            </a:r>
            <a:r>
              <a:rPr lang="en-US" sz="1200" dirty="0">
                <a:solidFill>
                  <a:schemeClr val="accent2"/>
                </a:solidFill>
                <a:highlight>
                  <a:srgbClr val="FFFFFF"/>
                </a:highlight>
                <a:latin typeface="Calibri" panose="020F0502020204030204" pitchFamily="34" charset="0"/>
                <a:ea typeface="Google Sans"/>
                <a:cs typeface="Calibri" panose="020F0502020204030204" pitchFamily="34" charset="0"/>
                <a:sym typeface="Google Sans"/>
              </a:rPr>
              <a:t>for addressing the issues contributing to employee attrition were proposed, including workload management, promotions, and fostering open discussions.</a:t>
            </a:r>
            <a:endParaRPr sz="1200" dirty="0">
              <a:solidFill>
                <a:schemeClr val="accent2"/>
              </a:solidFill>
              <a:highlight>
                <a:srgbClr val="FFFFFF"/>
              </a:highlight>
              <a:latin typeface="Calibri" panose="020F0502020204030204" pitchFamily="34" charset="0"/>
              <a:ea typeface="Google Sans"/>
              <a:cs typeface="Calibri" panose="020F0502020204030204" pitchFamily="34" charset="0"/>
              <a:sym typeface="Google Sans"/>
            </a:endParaRPr>
          </a:p>
        </p:txBody>
      </p:sp>
      <p:sp>
        <p:nvSpPr>
          <p:cNvPr id="197" name="Google Shape;197;p8"/>
          <p:cNvSpPr txBox="1"/>
          <p:nvPr/>
        </p:nvSpPr>
        <p:spPr>
          <a:xfrm>
            <a:off x="100575" y="5783025"/>
            <a:ext cx="2883300" cy="1292631"/>
          </a:xfrm>
          <a:prstGeom prst="rect">
            <a:avLst/>
          </a:prstGeom>
          <a:noFill/>
          <a:ln>
            <a:noFill/>
          </a:ln>
        </p:spPr>
        <p:txBody>
          <a:bodyPr spcFirstLastPara="1" wrap="square" lIns="91425" tIns="91425" rIns="91425" bIns="91425" anchor="t" anchorCtr="0">
            <a:spAutoFit/>
          </a:bodyPr>
          <a:lstStyle/>
          <a:p>
            <a:pPr lvl="0"/>
            <a:r>
              <a:rPr lang="en-US" sz="1200" dirty="0">
                <a:latin typeface="Calibri" panose="020F0502020204030204" pitchFamily="34" charset="0"/>
                <a:cs typeface="Calibri" panose="020F0502020204030204" pitchFamily="34" charset="0"/>
              </a:rPr>
              <a:t>The findings from the models suggest that employees who work long hours are more likely to leave the company. This is likely because long working hours can lead to burnout, stress, and work-life balance problems.</a:t>
            </a:r>
            <a:endParaRPr sz="1200" b="1" dirty="0">
              <a:latin typeface="Calibri" panose="020F0502020204030204" pitchFamily="34" charset="0"/>
              <a:ea typeface="Google Sans"/>
              <a:cs typeface="Calibri" panose="020F0502020204030204" pitchFamily="34" charset="0"/>
              <a:sym typeface="Google Sans"/>
            </a:endParaRPr>
          </a:p>
        </p:txBody>
      </p:sp>
      <p:sp>
        <p:nvSpPr>
          <p:cNvPr id="198" name="Google Shape;198;p8"/>
          <p:cNvSpPr txBox="1"/>
          <p:nvPr/>
        </p:nvSpPr>
        <p:spPr>
          <a:xfrm>
            <a:off x="159025" y="7808181"/>
            <a:ext cx="6999649" cy="2131322"/>
          </a:xfrm>
          <a:prstGeom prst="rect">
            <a:avLst/>
          </a:prstGeom>
          <a:noFill/>
          <a:ln>
            <a:noFill/>
          </a:ln>
        </p:spPr>
        <p:txBody>
          <a:bodyPr spcFirstLastPara="1" wrap="square" lIns="91425" tIns="91425" rIns="91425" bIns="91425" anchor="t" anchorCtr="0">
            <a:spAutoFit/>
          </a:bodyPr>
          <a:lstStyle/>
          <a:p>
            <a:pPr marL="457200" indent="-298450">
              <a:lnSpc>
                <a:spcPct val="115000"/>
              </a:lnSpc>
              <a:buClr>
                <a:schemeClr val="accent2"/>
              </a:buClr>
              <a:buSzPts val="1100"/>
              <a:buFont typeface="Google Sans"/>
              <a:buChar char="●"/>
            </a:pPr>
            <a:r>
              <a:rPr lang="en-US" sz="1100" dirty="0">
                <a:latin typeface="Calibri" panose="020F0502020204030204" pitchFamily="34" charset="0"/>
                <a:cs typeface="Calibri" panose="020F0502020204030204" pitchFamily="34" charset="0"/>
              </a:rPr>
              <a:t>Implement a cap on the number of projects employees can simultaneously work on.</a:t>
            </a:r>
          </a:p>
          <a:p>
            <a:pPr marL="457200" indent="-298450">
              <a:lnSpc>
                <a:spcPct val="115000"/>
              </a:lnSpc>
              <a:buClr>
                <a:schemeClr val="accent2"/>
              </a:buClr>
              <a:buSzPts val="1100"/>
              <a:buFont typeface="Google Sans"/>
              <a:buChar char="●"/>
            </a:pPr>
            <a:r>
              <a:rPr lang="en-US" sz="1100" dirty="0">
                <a:latin typeface="Calibri" panose="020F0502020204030204" pitchFamily="34" charset="0"/>
                <a:cs typeface="Calibri" panose="020F0502020204030204" pitchFamily="34" charset="0"/>
              </a:rPr>
              <a:t>Consider promoting employees who have completed four years with the company, or conduct in-depth investigations to understand the dissatisfaction among four-year tenured employees.</a:t>
            </a:r>
          </a:p>
          <a:p>
            <a:pPr marL="457200" indent="-298450">
              <a:lnSpc>
                <a:spcPct val="115000"/>
              </a:lnSpc>
              <a:buClr>
                <a:schemeClr val="accent2"/>
              </a:buClr>
              <a:buSzPts val="1100"/>
              <a:buFont typeface="Google Sans"/>
              <a:buChar char="●"/>
            </a:pPr>
            <a:r>
              <a:rPr lang="en-US" sz="1100" dirty="0">
                <a:latin typeface="Calibri" panose="020F0502020204030204" pitchFamily="34" charset="0"/>
                <a:cs typeface="Calibri" panose="020F0502020204030204" pitchFamily="34" charset="0"/>
              </a:rPr>
              <a:t>Evaluate options to either incentivize employees for working longer hours or reconsider workload expectations.</a:t>
            </a:r>
          </a:p>
          <a:p>
            <a:pPr marL="457200" indent="-298450">
              <a:lnSpc>
                <a:spcPct val="115000"/>
              </a:lnSpc>
              <a:buClr>
                <a:schemeClr val="accent2"/>
              </a:buClr>
              <a:buSzPts val="1100"/>
              <a:buFont typeface="Google Sans"/>
              <a:buChar char="●"/>
            </a:pPr>
            <a:r>
              <a:rPr lang="en-US" sz="1100" dirty="0">
                <a:latin typeface="Calibri" panose="020F0502020204030204" pitchFamily="34" charset="0"/>
                <a:cs typeface="Calibri" panose="020F0502020204030204" pitchFamily="34" charset="0"/>
              </a:rPr>
              <a:t>Ensure employees are well-informed about the company's overtime pay policies, and establish clear guidelines for workload and time-off expectations.</a:t>
            </a:r>
          </a:p>
          <a:p>
            <a:pPr marL="457200" indent="-298450">
              <a:lnSpc>
                <a:spcPct val="115000"/>
              </a:lnSpc>
              <a:buClr>
                <a:schemeClr val="accent2"/>
              </a:buClr>
              <a:buSzPts val="1100"/>
              <a:buFont typeface="Google Sans"/>
              <a:buChar char="●"/>
            </a:pPr>
            <a:r>
              <a:rPr lang="en-US" sz="1100" dirty="0">
                <a:latin typeface="Calibri" panose="020F0502020204030204" pitchFamily="34" charset="0"/>
                <a:cs typeface="Calibri" panose="020F0502020204030204" pitchFamily="34" charset="0"/>
              </a:rPr>
              <a:t>Foster open discussions at both company-wide and team-specific levels to gain insights into and address any issues related to the company's work culture.</a:t>
            </a:r>
          </a:p>
          <a:p>
            <a:pPr marL="457200" indent="-298450">
              <a:lnSpc>
                <a:spcPct val="115000"/>
              </a:lnSpc>
              <a:buClr>
                <a:schemeClr val="accent2"/>
              </a:buClr>
              <a:buSzPts val="1100"/>
              <a:buFont typeface="Google Sans"/>
              <a:buChar char="●"/>
            </a:pPr>
            <a:r>
              <a:rPr lang="en-US" sz="1100" dirty="0">
                <a:latin typeface="Calibri" panose="020F0502020204030204" pitchFamily="34" charset="0"/>
                <a:cs typeface="Calibri" panose="020F0502020204030204" pitchFamily="34" charset="0"/>
              </a:rPr>
              <a:t>Reassess the criteria for high evaluation scores to ensure that exceptional performance is recognized proportionately, irrespective of working extremely long hours</a:t>
            </a:r>
            <a:r>
              <a:rPr lang="en-US" sz="1100" dirty="0" smtClean="0">
                <a:latin typeface="Calibri" panose="020F0502020204030204" pitchFamily="34" charset="0"/>
                <a:cs typeface="Calibri" panose="020F0502020204030204" pitchFamily="34" charset="0"/>
              </a:rPr>
              <a:t>.</a:t>
            </a:r>
            <a:endParaRPr lang="en-US" sz="11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3115821" y="1060250"/>
            <a:ext cx="4455729" cy="2357072"/>
          </a:xfrm>
          <a:prstGeom prst="rect">
            <a:avLst/>
          </a:prstGeom>
        </p:spPr>
      </p:pic>
      <p:pic>
        <p:nvPicPr>
          <p:cNvPr id="6" name="Picture 5"/>
          <p:cNvPicPr>
            <a:picLocks noChangeAspect="1"/>
          </p:cNvPicPr>
          <p:nvPr/>
        </p:nvPicPr>
        <p:blipFill>
          <a:blip r:embed="rId4"/>
          <a:stretch>
            <a:fillRect/>
          </a:stretch>
        </p:blipFill>
        <p:spPr>
          <a:xfrm>
            <a:off x="3087694" y="4204197"/>
            <a:ext cx="4230356" cy="248975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345</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Roboto</vt:lpstr>
      <vt:lpstr>PT Sans Narrow</vt:lpstr>
      <vt:lpstr>Google Sans SemiBold</vt:lpstr>
      <vt:lpstr>Calibri</vt:lpstr>
      <vt:lpstr>Lato</vt:lpstr>
      <vt:lpstr>Google Sans</vt:lpstr>
      <vt:lpstr>Work Sans</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Windows User</cp:lastModifiedBy>
  <cp:revision>8</cp:revision>
  <dcterms:modified xsi:type="dcterms:W3CDTF">2023-11-13T08:38:18Z</dcterms:modified>
</cp:coreProperties>
</file>