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9" r:id="rId6"/>
    <p:sldId id="271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68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endez" userId="95c207589ca09f64" providerId="LiveId" clId="{5FFF72CB-3C0C-4D62-BC2C-5AAB736C374D}"/>
    <pc:docChg chg="undo redo custSel delSld modSld">
      <pc:chgData name="Sam Mendez" userId="95c207589ca09f64" providerId="LiveId" clId="{5FFF72CB-3C0C-4D62-BC2C-5AAB736C374D}" dt="2024-06-03T07:36:28.859" v="458" actId="14100"/>
      <pc:docMkLst>
        <pc:docMk/>
      </pc:docMkLst>
      <pc:sldChg chg="addSp delSp modSp mod setBg">
        <pc:chgData name="Sam Mendez" userId="95c207589ca09f64" providerId="LiveId" clId="{5FFF72CB-3C0C-4D62-BC2C-5AAB736C374D}" dt="2024-06-03T07:25:14.736" v="263" actId="1076"/>
        <pc:sldMkLst>
          <pc:docMk/>
          <pc:sldMk cId="2116190161" sldId="266"/>
        </pc:sldMkLst>
        <pc:spChg chg="mod">
          <ac:chgData name="Sam Mendez" userId="95c207589ca09f64" providerId="LiveId" clId="{5FFF72CB-3C0C-4D62-BC2C-5AAB736C374D}" dt="2024-06-03T07:21:46.011" v="129" actId="1076"/>
          <ac:spMkLst>
            <pc:docMk/>
            <pc:sldMk cId="2116190161" sldId="266"/>
            <ac:spMk id="2" creationId="{00000000-0000-0000-0000-000000000000}"/>
          </ac:spMkLst>
        </pc:spChg>
        <pc:spChg chg="mod">
          <ac:chgData name="Sam Mendez" userId="95c207589ca09f64" providerId="LiveId" clId="{5FFF72CB-3C0C-4D62-BC2C-5AAB736C374D}" dt="2024-06-03T07:24:10.179" v="254" actId="14861"/>
          <ac:spMkLst>
            <pc:docMk/>
            <pc:sldMk cId="2116190161" sldId="266"/>
            <ac:spMk id="4" creationId="{CFC2B9B3-F020-E434-3099-8E569FC8CF53}"/>
          </ac:spMkLst>
        </pc:spChg>
        <pc:picChg chg="add del mod ord">
          <ac:chgData name="Sam Mendez" userId="95c207589ca09f64" providerId="LiveId" clId="{5FFF72CB-3C0C-4D62-BC2C-5AAB736C374D}" dt="2024-06-03T07:04:53.304" v="7" actId="478"/>
          <ac:picMkLst>
            <pc:docMk/>
            <pc:sldMk cId="2116190161" sldId="266"/>
            <ac:picMk id="6" creationId="{E1FCE6E6-8E98-119E-52E3-C609B274184D}"/>
          </ac:picMkLst>
        </pc:picChg>
        <pc:picChg chg="add del mod ord">
          <ac:chgData name="Sam Mendez" userId="95c207589ca09f64" providerId="LiveId" clId="{5FFF72CB-3C0C-4D62-BC2C-5AAB736C374D}" dt="2024-06-03T07:17:38.118" v="98" actId="21"/>
          <ac:picMkLst>
            <pc:docMk/>
            <pc:sldMk cId="2116190161" sldId="266"/>
            <ac:picMk id="8" creationId="{6A0CDB1F-30CF-0DA1-62B9-39F29D725B6E}"/>
          </ac:picMkLst>
        </pc:picChg>
        <pc:picChg chg="add del mod ord">
          <ac:chgData name="Sam Mendez" userId="95c207589ca09f64" providerId="LiveId" clId="{5FFF72CB-3C0C-4D62-BC2C-5AAB736C374D}" dt="2024-06-03T07:11:57.681" v="80" actId="478"/>
          <ac:picMkLst>
            <pc:docMk/>
            <pc:sldMk cId="2116190161" sldId="266"/>
            <ac:picMk id="10" creationId="{0E96F115-5166-68D2-76B5-0E2945425D53}"/>
          </ac:picMkLst>
        </pc:picChg>
        <pc:picChg chg="add del mod ord">
          <ac:chgData name="Sam Mendez" userId="95c207589ca09f64" providerId="LiveId" clId="{5FFF72CB-3C0C-4D62-BC2C-5AAB736C374D}" dt="2024-06-03T07:17:41.642" v="99" actId="21"/>
          <ac:picMkLst>
            <pc:docMk/>
            <pc:sldMk cId="2116190161" sldId="266"/>
            <ac:picMk id="12" creationId="{93EB2B55-4ECC-416C-4F14-882B86B5BCC6}"/>
          </ac:picMkLst>
        </pc:picChg>
        <pc:picChg chg="add mod ord">
          <ac:chgData name="Sam Mendez" userId="95c207589ca09f64" providerId="LiveId" clId="{5FFF72CB-3C0C-4D62-BC2C-5AAB736C374D}" dt="2024-06-03T07:25:11.564" v="262" actId="1076"/>
          <ac:picMkLst>
            <pc:docMk/>
            <pc:sldMk cId="2116190161" sldId="266"/>
            <ac:picMk id="15" creationId="{83655411-962C-5301-B302-0207B49F51F3}"/>
          </ac:picMkLst>
        </pc:picChg>
        <pc:picChg chg="add mod">
          <ac:chgData name="Sam Mendez" userId="95c207589ca09f64" providerId="LiveId" clId="{5FFF72CB-3C0C-4D62-BC2C-5AAB736C374D}" dt="2024-06-03T07:25:14.736" v="263" actId="1076"/>
          <ac:picMkLst>
            <pc:docMk/>
            <pc:sldMk cId="2116190161" sldId="266"/>
            <ac:picMk id="17" creationId="{FB2FFE5E-0379-4528-4C24-E6A75082642E}"/>
          </ac:picMkLst>
        </pc:picChg>
        <pc:picChg chg="add mod ord">
          <ac:chgData name="Sam Mendez" userId="95c207589ca09f64" providerId="LiveId" clId="{5FFF72CB-3C0C-4D62-BC2C-5AAB736C374D}" dt="2024-06-03T07:24:54.283" v="260"/>
          <ac:picMkLst>
            <pc:docMk/>
            <pc:sldMk cId="2116190161" sldId="266"/>
            <ac:picMk id="19" creationId="{DBF4DAE2-6B53-EBF2-4E6C-BCFA4C43C3D9}"/>
          </ac:picMkLst>
        </pc:picChg>
      </pc:sldChg>
      <pc:sldChg chg="addSp modSp mod">
        <pc:chgData name="Sam Mendez" userId="95c207589ca09f64" providerId="LiveId" clId="{5FFF72CB-3C0C-4D62-BC2C-5AAB736C374D}" dt="2024-06-03T07:29:54.771" v="434" actId="207"/>
        <pc:sldMkLst>
          <pc:docMk/>
          <pc:sldMk cId="4145261392" sldId="267"/>
        </pc:sldMkLst>
        <pc:spChg chg="mod">
          <ac:chgData name="Sam Mendez" userId="95c207589ca09f64" providerId="LiveId" clId="{5FFF72CB-3C0C-4D62-BC2C-5AAB736C374D}" dt="2024-06-03T07:27:04.674" v="362" actId="20577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Sam Mendez" userId="95c207589ca09f64" providerId="LiveId" clId="{5FFF72CB-3C0C-4D62-BC2C-5AAB736C374D}" dt="2024-06-03T07:29:47.214" v="432" actId="207"/>
          <ac:spMkLst>
            <pc:docMk/>
            <pc:sldMk cId="4145261392" sldId="267"/>
            <ac:spMk id="3" creationId="{00000000-0000-0000-0000-000000000000}"/>
          </ac:spMkLst>
        </pc:spChg>
        <pc:spChg chg="mod">
          <ac:chgData name="Sam Mendez" userId="95c207589ca09f64" providerId="LiveId" clId="{5FFF72CB-3C0C-4D62-BC2C-5AAB736C374D}" dt="2024-06-03T07:29:54.771" v="434" actId="207"/>
          <ac:spMkLst>
            <pc:docMk/>
            <pc:sldMk cId="4145261392" sldId="267"/>
            <ac:spMk id="6" creationId="{EEAC457D-4604-1D65-99F5-DDC436517CF4}"/>
          </ac:spMkLst>
        </pc:spChg>
        <pc:picChg chg="add mod ord">
          <ac:chgData name="Sam Mendez" userId="95c207589ca09f64" providerId="LiveId" clId="{5FFF72CB-3C0C-4D62-BC2C-5AAB736C374D}" dt="2024-06-03T07:29:08.664" v="424"/>
          <ac:picMkLst>
            <pc:docMk/>
            <pc:sldMk cId="4145261392" sldId="267"/>
            <ac:picMk id="8" creationId="{F671E55A-7533-3DED-F637-3B44A590B187}"/>
          </ac:picMkLst>
        </pc:picChg>
      </pc:sldChg>
      <pc:sldChg chg="addSp modSp mod">
        <pc:chgData name="Sam Mendez" userId="95c207589ca09f64" providerId="LiveId" clId="{5FFF72CB-3C0C-4D62-BC2C-5AAB736C374D}" dt="2024-06-03T07:36:28.859" v="458" actId="14100"/>
        <pc:sldMkLst>
          <pc:docMk/>
          <pc:sldMk cId="1153027685" sldId="269"/>
        </pc:sldMkLst>
        <pc:spChg chg="mod">
          <ac:chgData name="Sam Mendez" userId="95c207589ca09f64" providerId="LiveId" clId="{5FFF72CB-3C0C-4D62-BC2C-5AAB736C374D}" dt="2024-06-03T07:36:15.386" v="456"/>
          <ac:spMkLst>
            <pc:docMk/>
            <pc:sldMk cId="1153027685" sldId="269"/>
            <ac:spMk id="5" creationId="{C144EF62-1A09-4291-4F54-2D8684792046}"/>
          </ac:spMkLst>
        </pc:spChg>
        <pc:picChg chg="add mod ord">
          <ac:chgData name="Sam Mendez" userId="95c207589ca09f64" providerId="LiveId" clId="{5FFF72CB-3C0C-4D62-BC2C-5AAB736C374D}" dt="2024-06-03T07:33:21.249" v="443" actId="1076"/>
          <ac:picMkLst>
            <pc:docMk/>
            <pc:sldMk cId="1153027685" sldId="269"/>
            <ac:picMk id="7" creationId="{8F76B4E8-AB4B-8D13-6D49-D45EF2AF69A1}"/>
          </ac:picMkLst>
        </pc:picChg>
        <pc:picChg chg="add mod ord">
          <ac:chgData name="Sam Mendez" userId="95c207589ca09f64" providerId="LiveId" clId="{5FFF72CB-3C0C-4D62-BC2C-5AAB736C374D}" dt="2024-06-03T07:36:28.859" v="458" actId="14100"/>
          <ac:picMkLst>
            <pc:docMk/>
            <pc:sldMk cId="1153027685" sldId="269"/>
            <ac:picMk id="10" creationId="{44F0D15B-8E8B-AA08-D8BD-0C8623C16A61}"/>
          </ac:picMkLst>
        </pc:picChg>
      </pc:sldChg>
      <pc:sldChg chg="del">
        <pc:chgData name="Sam Mendez" userId="95c207589ca09f64" providerId="LiveId" clId="{5FFF72CB-3C0C-4D62-BC2C-5AAB736C374D}" dt="2024-06-03T07:30:35.225" v="436" actId="47"/>
        <pc:sldMkLst>
          <pc:docMk/>
          <pc:sldMk cId="3661180859" sldId="273"/>
        </pc:sldMkLst>
      </pc:sldChg>
      <pc:sldChg chg="del">
        <pc:chgData name="Sam Mendez" userId="95c207589ca09f64" providerId="LiveId" clId="{5FFF72CB-3C0C-4D62-BC2C-5AAB736C374D}" dt="2024-06-03T07:30:31.605" v="435" actId="47"/>
        <pc:sldMkLst>
          <pc:docMk/>
          <pc:sldMk cId="1857640680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6/6/2024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6/6/2024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bin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Protecting Customer Data: Strategies for Online Business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Mitigating Risks and Ensuring Security</a:t>
            </a:r>
          </a:p>
          <a:p>
            <a:endParaRPr lang="en-US" b="1" dirty="0"/>
          </a:p>
          <a:p>
            <a:r>
              <a:rPr lang="en-US" b="1" dirty="0"/>
              <a:t>Sam Mendez, Gavin Leonard, and Eshan Singh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88A2B-90B5-8A9B-7C7E-1B740571F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0" y="552965"/>
            <a:ext cx="12138959" cy="575207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r>
              <a:rPr lang="en-US" b="1" dirty="0"/>
              <a:t>Why Customer Data Protection Matters</a:t>
            </a:r>
            <a:endParaRPr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371600"/>
            <a:ext cx="9144000" cy="4572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Importance of data security in online business: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Builds customer trust and loyalty.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Prevents financial losses from data breaches.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Ensures compliance with legal regulations (e.g., GDPR, CCPA).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Overview of risks associated with data breaches: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Financial losses.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Reputational damage.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Legal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BF4DAE2-6B53-EBF2-4E6C-BCFA4C43C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655411-962C-5301-B302-0207B49F51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437" y="453736"/>
            <a:ext cx="2968141" cy="2115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05800" cy="838200"/>
          </a:xfrm>
        </p:spPr>
        <p:txBody>
          <a:bodyPr/>
          <a:lstStyle/>
          <a:p>
            <a:r>
              <a:rPr lang="en-US" b="1" dirty="0"/>
              <a:t>Understanding the Threat Landscape</a:t>
            </a:r>
            <a:endParaRPr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B9B3-F020-E434-3099-8E569FC8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" y="1295400"/>
            <a:ext cx="8305800" cy="4927600"/>
          </a:xfrm>
          <a:effectLst>
            <a:outerShdw blurRad="50800" dist="50800" dir="54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highlight>
                  <a:srgbClr val="000000"/>
                </a:highlight>
              </a:rPr>
              <a:t>Common Threats: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000000"/>
                </a:highlight>
              </a:rPr>
              <a:t>Hacking: Unauthorized access to systems to steal or manipulate data.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000000"/>
                </a:highlight>
              </a:rPr>
              <a:t>Phishing: Deceptive attempts to obtain sensitive information through fraudulent emails.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highlight>
                  <a:srgbClr val="000000"/>
                </a:highlight>
              </a:rPr>
              <a:t>Malware: Malicious software designed to disrupt, damage, or gain unauthorized access to systems. 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highlight>
                  <a:srgbClr val="000000"/>
                </a:highlight>
              </a:rPr>
              <a:t>Recent Data Breach Example: Capital One (2019) and T-Mobile (2022) data breach had affected over 100 million of customer accounts exposing personal information.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2FFE5E-0379-4528-4C24-E6A750826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607" y="3276600"/>
            <a:ext cx="2717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71E55A-7533-3DED-F637-3B44A590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6000" smoothnes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5"/>
            <a:ext cx="12192000" cy="68687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9144000" cy="1143000"/>
          </a:xfrm>
        </p:spPr>
        <p:txBody>
          <a:bodyPr/>
          <a:lstStyle/>
          <a:p>
            <a:pPr algn="ctr"/>
            <a:r>
              <a:rPr lang="en-US" b="1" dirty="0"/>
              <a:t>Implementing Strong Password Policies &amp; Encryption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5"/>
            <a:ext cx="4800600" cy="42703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Importance of Strong Passwords: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Characteristics of strong passwords: At least 12 characters long, mix of uppercase, lowercase, numbers, and special characters. Ex: P@sswOrd!247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Password Managers: Securely stores and generates strong passwords, reduces the risk of password reuse.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Two-Factor Authentication (2FA): Adds an extra layer of security, requiring a second form of verification.</a:t>
            </a:r>
          </a:p>
          <a:p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C457D-4604-1D65-99F5-DDC43651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800600" cy="44227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Types of Encryption: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Data-at-rest: Encryption of stored data. Example: Encrypting files on a hard drive.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Data-in-transit: Encryption of data as it travels across networks.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How Encryption Works: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Encryption algorithms: Transform data into unreadable formats.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000000"/>
                </a:highlight>
              </a:rPr>
              <a:t>Use SSL/TLS for secure communications, encrypt sensitive files and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F0D15B-8E8B-AA08-D8BD-0C8623C1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94" y="2971800"/>
            <a:ext cx="5942106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76B4E8-AB4B-8D13-6D49-D45EF2AF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81000"/>
            <a:ext cx="64008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Securing Your Network &amp; Conducting Security Audits</a:t>
            </a:r>
            <a:endParaRPr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C5AE4-DE53-9BF5-1BEA-9C2DBA6B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49394"/>
            <a:ext cx="5257800" cy="4818105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Firewalls and Antivirus Software: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Firewall: Monitors and controls incoming and outgoing network traffic, blocks unauthorized access while permitting legitimate communications.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A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nti-</a:t>
            </a: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V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irus </a:t>
            </a: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S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oftware: Detects and removes malware, regular updates protect against the latest threats.</a:t>
            </a:r>
            <a:endParaRPr lang="en-US" dirty="0">
              <a:solidFill>
                <a:srgbClr val="ECECEC"/>
              </a:solidFill>
              <a:highlight>
                <a:srgbClr val="212121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Secure Wi-Fi Networks: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WPA2/WPA3: Provides stronger data security for wireless networks, protects against unauthorized access.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Regularly Updating </a:t>
            </a: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R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outer </a:t>
            </a: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F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irmware: Ensures the latest security patches and features, reduces vulnerabilities.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ui-sans-serif"/>
              </a:rPr>
              <a:t>Input Validation:</a:t>
            </a:r>
            <a:endParaRPr lang="en-US" b="1" dirty="0">
              <a:solidFill>
                <a:srgbClr val="ECECEC"/>
              </a:solidFill>
              <a:highlight>
                <a:srgbClr val="212121"/>
              </a:highlight>
              <a:latin typeface="ui-sans-serif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CECEC"/>
                </a:solidFill>
                <a:effectLst/>
                <a:highlight>
                  <a:srgbClr val="212121"/>
                </a:highlight>
                <a:uLnTx/>
                <a:uFillTx/>
                <a:latin typeface="ui-sans-serif"/>
                <a:ea typeface="+mn-ea"/>
                <a:cs typeface="+mn-cs"/>
              </a:rPr>
              <a:t>Input encoding: Metacharacters are encoded and then processed as regular characters by database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ECECEC"/>
                </a:solidFill>
                <a:highlight>
                  <a:srgbClr val="212121"/>
                </a:highlight>
                <a:latin typeface="ui-sans-serif"/>
              </a:rPr>
              <a:t>Positive pattern matching: Focuses on whitelisting valid input rather than blacklisting invalid input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highlight>
                <a:srgbClr val="212121"/>
              </a:highlight>
              <a:uLnTx/>
              <a:uFillTx/>
              <a:latin typeface="ui-sans-serif"/>
              <a:ea typeface="+mn-ea"/>
              <a:cs typeface="+mn-cs"/>
            </a:endParaRPr>
          </a:p>
          <a:p>
            <a:pPr marL="0" indent="0" algn="l">
              <a:buNone/>
            </a:pPr>
            <a:endParaRPr lang="en-US" b="1" i="0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4EF62-1A09-4291-4F54-2D8684792046}"/>
              </a:ext>
            </a:extLst>
          </p:cNvPr>
          <p:cNvSpPr txBox="1"/>
          <p:nvPr/>
        </p:nvSpPr>
        <p:spPr>
          <a:xfrm>
            <a:off x="6172200" y="1849395"/>
            <a:ext cx="556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Conduct Audits?</a:t>
            </a:r>
          </a:p>
          <a:p>
            <a:pPr marL="742950" lvl="1" indent="-285750" algn="l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 weaknesses in security practices and infrastructure, helps prevent potential breaches.</a:t>
            </a:r>
          </a:p>
          <a:p>
            <a:pPr marL="742950" lvl="1" indent="-285750" algn="l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Adheres to legal requirements and industry standards, avoids fines and legal penalties.</a:t>
            </a:r>
          </a:p>
          <a:p>
            <a:pPr marL="742950" lvl="1" indent="-285750" algn="l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Clr>
                <a:srgbClr val="92D050"/>
              </a:buClr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Perform an Audit:</a:t>
            </a:r>
          </a:p>
          <a:p>
            <a:pPr marL="742950" lvl="1" indent="-285750" algn="l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vs. external audits: Internal audits conducted by your staff, external audits by third-party experts for an unbiased assessment.</a:t>
            </a:r>
          </a:p>
          <a:p>
            <a:pPr marL="742950" lvl="1" indent="-285750" algn="l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updates and patches: Apply security patches promptly, keep all software and systems up to date.</a:t>
            </a:r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Educating Employees &amp; Developing an Incident Response Plan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1828800"/>
            <a:ext cx="4803648" cy="426720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Educating Employees: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Importance of Employee Training: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Recognizing phishing attempts: Identifying suspicious emails and links, reporting phishing attempts to IT.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Safe internet practices: Avoiding unsafe websites, not downloading untrusted software.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Ongoing Education Programs: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Regular workshops: Training sessions on the latest security threats and best practices, hands-on exercises for recognizing and responding to threats.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Up-to-date training materials: Providing employees with current resources, ensuring all staff are informed about new security policies.</a:t>
            </a:r>
          </a:p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1828800"/>
            <a:ext cx="4797552" cy="426720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Developing an Incident Response Plan: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Why You Need an Incident Response Plan: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Minimizing damage during a breach: Quickly containing and mitigating the impact, preserving evidence for analysis.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Key Components of an Incident Response Plan:</a:t>
            </a:r>
            <a:endParaRPr lang="en-US" b="0" i="0" dirty="0">
              <a:solidFill>
                <a:srgbClr val="ECECEC"/>
              </a:solidFill>
              <a:effectLst/>
              <a:highlight>
                <a:srgbClr val="000000"/>
              </a:highlight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Identification: Detecting and identifying the nature of the incident.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Containment: Isolating affected systems to prevent further damage.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Eradication: Removing the cause of the incident (e.g., malware).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Recovery: Restoring affected systems and data from backups.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highlight>
                  <a:srgbClr val="000000"/>
                </a:highlight>
                <a:latin typeface="ui-sans-serif"/>
              </a:rPr>
              <a:t>Lessons Learned: Analyzing the incident to improve future response strategies.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144000" cy="762000"/>
          </a:xfrm>
        </p:spPr>
        <p:txBody>
          <a:bodyPr/>
          <a:lstStyle/>
          <a:p>
            <a:pPr algn="ctr"/>
            <a:r>
              <a:rPr lang="en-US" b="1" dirty="0"/>
              <a:t>Recap and Final Thoughts</a:t>
            </a:r>
            <a:endParaRPr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2B9B3-F020-E434-3099-8E569FC8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52600"/>
            <a:ext cx="49530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000000"/>
                </a:highlight>
              </a:rPr>
              <a:t>Password policy enforcement</a:t>
            </a:r>
          </a:p>
          <a:p>
            <a:r>
              <a:rPr lang="en-US" sz="2400" dirty="0">
                <a:highlight>
                  <a:srgbClr val="000000"/>
                </a:highlight>
              </a:rPr>
              <a:t>Implementation of MFA</a:t>
            </a:r>
          </a:p>
          <a:p>
            <a:r>
              <a:rPr lang="en-US" sz="2400" dirty="0">
                <a:highlight>
                  <a:srgbClr val="000000"/>
                </a:highlight>
              </a:rPr>
              <a:t>Encryption of data at rest, in transit and in processing</a:t>
            </a:r>
          </a:p>
          <a:p>
            <a:r>
              <a:rPr lang="en-US" sz="2400" dirty="0">
                <a:highlight>
                  <a:srgbClr val="000000"/>
                </a:highlight>
              </a:rPr>
              <a:t>Securing network via firewalls, antivirus software, and firmware updates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DA501-29CD-A4E3-30BC-B0549CAF0BA5}"/>
              </a:ext>
            </a:extLst>
          </p:cNvPr>
          <p:cNvSpPr txBox="1"/>
          <p:nvPr/>
        </p:nvSpPr>
        <p:spPr>
          <a:xfrm>
            <a:off x="5105400" y="3517779"/>
            <a:ext cx="6705600" cy="311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ndara"/>
                <a:ea typeface="+mn-ea"/>
                <a:cs typeface="+mn-cs"/>
              </a:rPr>
              <a:t>Periodic security audits and assessments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ndara"/>
                <a:ea typeface="+mn-ea"/>
                <a:cs typeface="+mn-cs"/>
              </a:rPr>
              <a:t>Employee online safety education and training programs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ndara"/>
                <a:ea typeface="+mn-ea"/>
                <a:cs typeface="+mn-cs"/>
              </a:rPr>
              <a:t>Development of comprehensive incident response plans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92D05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85000"/>
                  </a:prstClr>
                </a:solidFill>
                <a:highlight>
                  <a:srgbClr val="000000"/>
                </a:highlight>
                <a:latin typeface="Candara"/>
              </a:rPr>
              <a:t>Hardening web applications via input encoding and positive pattern matching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highlight>
                <a:srgbClr val="000000"/>
              </a:highlight>
              <a:uLnTx/>
              <a:uFillTx/>
              <a:latin typeface="Candara"/>
              <a:ea typeface="+mn-ea"/>
              <a:cs typeface="+mn-cs"/>
            </a:endParaRPr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E23809E-12E6-3303-F497-C2A72D95B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825463"/>
            <a:ext cx="3733800" cy="1997583"/>
          </a:xfrm>
          <a:prstGeom prst="rect">
            <a:avLst/>
          </a:prstGeom>
        </p:spPr>
      </p:pic>
      <p:pic>
        <p:nvPicPr>
          <p:cNvPr id="8" name="Picture 7" descr="A computer screen shot of a computer security system">
            <a:extLst>
              <a:ext uri="{FF2B5EF4-FFF2-40B4-BE49-F238E27FC236}">
                <a16:creationId xmlns:a16="http://schemas.microsoft.com/office/drawing/2014/main" id="{D9100168-7D5E-CD2A-5545-B3C2DE73F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990600"/>
            <a:ext cx="48768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2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0"/>
            <a:ext cx="11887200" cy="3048000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/>
              <a:t>Thanks For Listening</a:t>
            </a:r>
            <a:endParaRPr sz="8800" b="1" dirty="0"/>
          </a:p>
        </p:txBody>
      </p:sp>
    </p:spTree>
    <p:extLst>
      <p:ext uri="{BB962C8B-B14F-4D97-AF65-F5344CB8AC3E}">
        <p14:creationId xmlns:p14="http://schemas.microsoft.com/office/powerpoint/2010/main" val="35215084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146</TotalTime>
  <Words>738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ui-sans-serif</vt:lpstr>
      <vt:lpstr>Arial</vt:lpstr>
      <vt:lpstr>Candara</vt:lpstr>
      <vt:lpstr>Consolas</vt:lpstr>
      <vt:lpstr>Tech Computer 16x9</vt:lpstr>
      <vt:lpstr>Protecting Customer Data: Strategies for Online Business</vt:lpstr>
      <vt:lpstr>Why Customer Data Protection Matters</vt:lpstr>
      <vt:lpstr>Understanding the Threat Landscape</vt:lpstr>
      <vt:lpstr>Implementing Strong Password Policies &amp; Encryption</vt:lpstr>
      <vt:lpstr>Securing Your Network &amp; Conducting Security Audits</vt:lpstr>
      <vt:lpstr>Educating Employees &amp; Developing an Incident Response Plan</vt:lpstr>
      <vt:lpstr>Recap and Final Thoughts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Customer Data: Strategies for Online Business</dc:title>
  <dc:creator>Sam Mendez</dc:creator>
  <cp:lastModifiedBy>Sam Mendez</cp:lastModifiedBy>
  <cp:revision>7</cp:revision>
  <dcterms:created xsi:type="dcterms:W3CDTF">2024-06-03T06:24:29Z</dcterms:created>
  <dcterms:modified xsi:type="dcterms:W3CDTF">2024-06-07T00:34:40Z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