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86" r:id="rId7"/>
    <p:sldId id="281" r:id="rId8"/>
    <p:sldId id="287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endez" userId="95c207589ca09f64" providerId="LiveId" clId="{A24AC7EE-5B59-442E-A23A-D7E844CB6100}"/>
    <pc:docChg chg="undo custSel addSld delSld modSld">
      <pc:chgData name="Sam Mendez" userId="95c207589ca09f64" providerId="LiveId" clId="{A24AC7EE-5B59-442E-A23A-D7E844CB6100}" dt="2025-04-14T00:42:24.714" v="2024" actId="14861"/>
      <pc:docMkLst>
        <pc:docMk/>
      </pc:docMkLst>
      <pc:sldChg chg="modSp mod">
        <pc:chgData name="Sam Mendez" userId="95c207589ca09f64" providerId="LiveId" clId="{A24AC7EE-5B59-442E-A23A-D7E844CB6100}" dt="2025-04-14T00:42:24.714" v="2024" actId="14861"/>
        <pc:sldMkLst>
          <pc:docMk/>
          <pc:sldMk cId="2338719309" sldId="281"/>
        </pc:sldMkLst>
        <pc:spChg chg="mod">
          <ac:chgData name="Sam Mendez" userId="95c207589ca09f64" providerId="LiveId" clId="{A24AC7EE-5B59-442E-A23A-D7E844CB6100}" dt="2025-04-14T00:42:24.697" v="2016" actId="207"/>
          <ac:spMkLst>
            <pc:docMk/>
            <pc:sldMk cId="2338719309" sldId="281"/>
            <ac:spMk id="2" creationId="{821A353E-945F-DDC8-FDBD-CF454BF393A4}"/>
          </ac:spMkLst>
        </pc:spChg>
        <pc:spChg chg="mod">
          <ac:chgData name="Sam Mendez" userId="95c207589ca09f64" providerId="LiveId" clId="{A24AC7EE-5B59-442E-A23A-D7E844CB6100}" dt="2025-04-14T00:42:24.710" v="2020" actId="13926"/>
          <ac:spMkLst>
            <pc:docMk/>
            <pc:sldMk cId="2338719309" sldId="281"/>
            <ac:spMk id="3" creationId="{6D5DEF37-57AA-6BDD-5128-EABC95DD387A}"/>
          </ac:spMkLst>
        </pc:spChg>
        <pc:spChg chg="mod">
          <ac:chgData name="Sam Mendez" userId="95c207589ca09f64" providerId="LiveId" clId="{A24AC7EE-5B59-442E-A23A-D7E844CB6100}" dt="2025-04-14T00:42:18.679" v="2014" actId="13926"/>
          <ac:spMkLst>
            <pc:docMk/>
            <pc:sldMk cId="2338719309" sldId="281"/>
            <ac:spMk id="4" creationId="{7A97B42F-3F04-C38D-9F63-0049BF31D9B1}"/>
          </ac:spMkLst>
        </pc:spChg>
        <pc:picChg chg="mod">
          <ac:chgData name="Sam Mendez" userId="95c207589ca09f64" providerId="LiveId" clId="{A24AC7EE-5B59-442E-A23A-D7E844CB6100}" dt="2025-04-14T00:42:24.714" v="2024" actId="14861"/>
          <ac:picMkLst>
            <pc:docMk/>
            <pc:sldMk cId="2338719309" sldId="281"/>
            <ac:picMk id="6" creationId="{D0123D23-D3BD-5D02-B2F2-E88C75CE6340}"/>
          </ac:picMkLst>
        </pc:picChg>
      </pc:sldChg>
      <pc:sldChg chg="modSp del mod">
        <pc:chgData name="Sam Mendez" userId="95c207589ca09f64" providerId="LiveId" clId="{A24AC7EE-5B59-442E-A23A-D7E844CB6100}" dt="2025-04-14T00:17:40.255" v="22" actId="2696"/>
        <pc:sldMkLst>
          <pc:docMk/>
          <pc:sldMk cId="1855985579" sldId="282"/>
        </pc:sldMkLst>
        <pc:spChg chg="mod">
          <ac:chgData name="Sam Mendez" userId="95c207589ca09f64" providerId="LiveId" clId="{A24AC7EE-5B59-442E-A23A-D7E844CB6100}" dt="2025-04-14T00:17:07.405" v="20" actId="20577"/>
          <ac:spMkLst>
            <pc:docMk/>
            <pc:sldMk cId="1855985579" sldId="282"/>
            <ac:spMk id="2" creationId="{C4FA688E-A0F9-6CEC-15B7-90040D65C971}"/>
          </ac:spMkLst>
        </pc:spChg>
      </pc:sldChg>
      <pc:sldChg chg="addSp modSp mod">
        <pc:chgData name="Sam Mendez" userId="95c207589ca09f64" providerId="LiveId" clId="{A24AC7EE-5B59-442E-A23A-D7E844CB6100}" dt="2025-04-14T00:32:59.586" v="1397" actId="1076"/>
        <pc:sldMkLst>
          <pc:docMk/>
          <pc:sldMk cId="295838256" sldId="283"/>
        </pc:sldMkLst>
        <pc:spChg chg="mod">
          <ac:chgData name="Sam Mendez" userId="95c207589ca09f64" providerId="LiveId" clId="{A24AC7EE-5B59-442E-A23A-D7E844CB6100}" dt="2025-04-14T00:32:59.586" v="1397" actId="1076"/>
          <ac:spMkLst>
            <pc:docMk/>
            <pc:sldMk cId="295838256" sldId="283"/>
            <ac:spMk id="2" creationId="{22E18BAB-5CD1-1759-68E3-6ECBDA19B0CF}"/>
          </ac:spMkLst>
        </pc:spChg>
        <pc:spChg chg="mod">
          <ac:chgData name="Sam Mendez" userId="95c207589ca09f64" providerId="LiveId" clId="{A24AC7EE-5B59-442E-A23A-D7E844CB6100}" dt="2025-04-14T00:32:39.816" v="1396" actId="207"/>
          <ac:spMkLst>
            <pc:docMk/>
            <pc:sldMk cId="295838256" sldId="283"/>
            <ac:spMk id="3" creationId="{2C5D5752-2E4F-6E27-1D7D-749983364146}"/>
          </ac:spMkLst>
        </pc:spChg>
        <pc:picChg chg="add mod ord">
          <ac:chgData name="Sam Mendez" userId="95c207589ca09f64" providerId="LiveId" clId="{A24AC7EE-5B59-442E-A23A-D7E844CB6100}" dt="2025-04-14T00:32:20.326" v="1393" actId="167"/>
          <ac:picMkLst>
            <pc:docMk/>
            <pc:sldMk cId="295838256" sldId="283"/>
            <ac:picMk id="5" creationId="{E1E7094D-CB7E-F27E-E788-EE8332C5E9E6}"/>
          </ac:picMkLst>
        </pc:picChg>
      </pc:sldChg>
      <pc:sldChg chg="modSp new mod">
        <pc:chgData name="Sam Mendez" userId="95c207589ca09f64" providerId="LiveId" clId="{A24AC7EE-5B59-442E-A23A-D7E844CB6100}" dt="2025-04-14T00:27:00.564" v="942" actId="14100"/>
        <pc:sldMkLst>
          <pc:docMk/>
          <pc:sldMk cId="1830361608" sldId="287"/>
        </pc:sldMkLst>
        <pc:spChg chg="mod">
          <ac:chgData name="Sam Mendez" userId="95c207589ca09f64" providerId="LiveId" clId="{A24AC7EE-5B59-442E-A23A-D7E844CB6100}" dt="2025-04-14T00:17:51.987" v="43" actId="20577"/>
          <ac:spMkLst>
            <pc:docMk/>
            <pc:sldMk cId="1830361608" sldId="287"/>
            <ac:spMk id="2" creationId="{FE052A2F-6CAD-E6AA-1BAE-87DF58819092}"/>
          </ac:spMkLst>
        </pc:spChg>
        <pc:spChg chg="mod">
          <ac:chgData name="Sam Mendez" userId="95c207589ca09f64" providerId="LiveId" clId="{A24AC7EE-5B59-442E-A23A-D7E844CB6100}" dt="2025-04-14T00:26:56.891" v="941" actId="27636"/>
          <ac:spMkLst>
            <pc:docMk/>
            <pc:sldMk cId="1830361608" sldId="287"/>
            <ac:spMk id="3" creationId="{B5B2C914-E4F1-ECF8-9A9E-D934749A3216}"/>
          </ac:spMkLst>
        </pc:spChg>
        <pc:spChg chg="mod">
          <ac:chgData name="Sam Mendez" userId="95c207589ca09f64" providerId="LiveId" clId="{A24AC7EE-5B59-442E-A23A-D7E844CB6100}" dt="2025-04-14T00:27:00.564" v="942" actId="14100"/>
          <ac:spMkLst>
            <pc:docMk/>
            <pc:sldMk cId="1830361608" sldId="287"/>
            <ac:spMk id="4" creationId="{797A5C01-F2C4-8B87-E73A-6AF8791563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559860"/>
            <a:ext cx="3582838" cy="233082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OWASP A06: Defending Against Outdated and Vulnerable Software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054075"/>
            <a:ext cx="3485072" cy="99305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By: Sam Mendez</a:t>
            </a:r>
          </a:p>
          <a:p>
            <a:pPr algn="l"/>
            <a:r>
              <a:rPr lang="en-US" dirty="0"/>
              <a:t>4/10/2028 CSIA 440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A8C6-ADEF-EDAB-A004-D2186211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Vulnerable and Outdated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EFBB-0C49-1AF9-2BEF-F4184209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285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Definition: Using components (libraries, platforms) with known vulnerabilities.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Outdated JavaScript libraries (e.g., jQuery, Angular, Lodash)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Unpatched plugins (e.g., WordPress, IDE)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Unsupported server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Why It Matters: These components are low-hanging fruit for attackers</a:t>
            </a:r>
          </a:p>
        </p:txBody>
      </p:sp>
    </p:spTree>
    <p:extLst>
      <p:ext uri="{BB962C8B-B14F-4D97-AF65-F5344CB8AC3E}">
        <p14:creationId xmlns:p14="http://schemas.microsoft.com/office/powerpoint/2010/main" val="424244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70E-9428-940E-F76A-8639014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Ways Vulnerabilities Sneak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D04B-F74A-6841-8337-1DFF4E58E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Inventory and Visibility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C6C5-5098-B77F-4628-4EB8C8E4EA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Most organizations use open-source libraries but don’t keep a record of what versions are in use or where they used in the application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9D475-F901-500A-3F4E-092C4BA61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5793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Delayed Patching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45D8F1-837F-25B6-FCD6-B289D748DDA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Development teams often delay security updates due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Fear of breaking changes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Tight project deadlines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Lack of automated update pipelines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9FDE6E-E91F-AFA0-18A5-260DC6117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Transitive/Indirect Dependencies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8188CD-1C43-30C7-DB7E-B3D778A92BF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Developers may import a package that, in turn, brings in multiple other packages where some of which may have known vulnerabilities. These are harder to track manually.</a:t>
            </a:r>
          </a:p>
        </p:txBody>
      </p:sp>
    </p:spTree>
    <p:extLst>
      <p:ext uri="{BB962C8B-B14F-4D97-AF65-F5344CB8AC3E}">
        <p14:creationId xmlns:p14="http://schemas.microsoft.com/office/powerpoint/2010/main" val="12716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23D23-D3BD-5D02-B2F2-E88C75CE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" y="401216"/>
            <a:ext cx="12133821" cy="6066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A353E-945F-DDC8-FDBD-CF454BF3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23982"/>
            <a:ext cx="3706889" cy="19184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Real-World Example</a:t>
            </a:r>
            <a:br>
              <a:rPr lang="en-US" dirty="0">
                <a:highlight>
                  <a:srgbClr val="000000"/>
                </a:highlight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EF37-57AA-6BDD-5128-EABC95DD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84" y="493059"/>
            <a:ext cx="6872069" cy="5549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The Breach: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A patch for the Apache Struts vulnerability was released in March 2017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Equifax failed to apply patch, even after a public warning by U.S. CERT.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Attackers exploited it in May 2017, gaining access to sensitive data over a period of months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Impact: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Data breach affected 147 million consumers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Included Social Security numbers, birth dates, addresses and more.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Massive brand trust damage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Takeaway: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Even known, documented, and patched vulnerabilities can remain dangerous if updates aren’t prioritized and automated</a:t>
            </a:r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B42F-3F04-C38D-9F63-0049BF31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chemeClr val="tx1"/>
                </a:solidFill>
                <a:highlight>
                  <a:srgbClr val="000000"/>
                </a:highlight>
              </a:rPr>
              <a:t>Equifax Breach 2017</a:t>
            </a:r>
          </a:p>
        </p:txBody>
      </p:sp>
    </p:spTree>
    <p:extLst>
      <p:ext uri="{BB962C8B-B14F-4D97-AF65-F5344CB8AC3E}">
        <p14:creationId xmlns:p14="http://schemas.microsoft.com/office/powerpoint/2010/main" val="233871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2A2F-6CAD-E6AA-1BAE-87DF5881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C914-E4F1-ECF8-9A9E-D934749A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182205" cy="36226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Maintain a Software Bill of Material (SBOM)</a:t>
            </a:r>
          </a:p>
          <a:p>
            <a:pPr lvl="1"/>
            <a:r>
              <a:rPr lang="en-US" dirty="0"/>
              <a:t>Clearly document all components, including direct and transitive dependencies</a:t>
            </a:r>
          </a:p>
          <a:p>
            <a:r>
              <a:rPr lang="en-US" dirty="0"/>
              <a:t>Automated Scanning &amp; Monitoring</a:t>
            </a:r>
          </a:p>
          <a:p>
            <a:pPr lvl="1"/>
            <a:r>
              <a:rPr lang="en-US" dirty="0"/>
              <a:t>Use tools that continuously scan for vulnerabilities:</a:t>
            </a:r>
          </a:p>
          <a:p>
            <a:pPr lvl="2"/>
            <a:r>
              <a:rPr lang="en-US" dirty="0"/>
              <a:t>Snyk</a:t>
            </a:r>
          </a:p>
          <a:p>
            <a:pPr lvl="2"/>
            <a:r>
              <a:rPr lang="en-US" dirty="0"/>
              <a:t>OWASP Dependency-Check</a:t>
            </a:r>
          </a:p>
          <a:p>
            <a:pPr lvl="2"/>
            <a:r>
              <a:rPr lang="en-US" dirty="0"/>
              <a:t>GitHub Dependabot </a:t>
            </a: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CI/CD Integration</a:t>
            </a:r>
          </a:p>
          <a:p>
            <a:pPr marL="720000" marR="0" lvl="1" indent="-270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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Integrate Software Composition Analysis (SCA) tools into your build and deploy pipelines to catch vulnerabilities before release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A5C01-F2C4-8B87-E73A-6AF87915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76451"/>
            <a:ext cx="5171557" cy="36226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Patch Management Processes</a:t>
            </a:r>
          </a:p>
          <a:p>
            <a:pPr lvl="1"/>
            <a:r>
              <a:rPr lang="en-US" dirty="0"/>
              <a:t>Establish regular cycles for checking and applying security patches</a:t>
            </a:r>
          </a:p>
          <a:p>
            <a:pPr lvl="1"/>
            <a:r>
              <a:rPr lang="en-US" dirty="0"/>
              <a:t>Assign responsibility for monitoring CVE reports for used software</a:t>
            </a:r>
          </a:p>
          <a:p>
            <a:r>
              <a:rPr lang="en-US" dirty="0"/>
              <a:t>Use Actively Maintained Components </a:t>
            </a:r>
          </a:p>
          <a:p>
            <a:pPr lvl="1"/>
            <a:r>
              <a:rPr lang="en-US" dirty="0"/>
              <a:t>Prefer libraries with active maintainers and regular security updates</a:t>
            </a:r>
          </a:p>
          <a:p>
            <a:pPr lvl="1"/>
            <a:r>
              <a:rPr lang="en-US" dirty="0"/>
              <a:t>Check GitHub issues, commit history, and release cadence</a:t>
            </a:r>
          </a:p>
        </p:txBody>
      </p:sp>
    </p:spTree>
    <p:extLst>
      <p:ext uri="{BB962C8B-B14F-4D97-AF65-F5344CB8AC3E}">
        <p14:creationId xmlns:p14="http://schemas.microsoft.com/office/powerpoint/2010/main" val="183036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5C12-B302-2622-6085-4919C75E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7094D-CB7E-F27E-E788-EE8332C5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990259"/>
            <a:ext cx="4877481" cy="487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18BAB-5CD1-1759-68E3-6ECBDA19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1609"/>
            <a:ext cx="10353762" cy="1257300"/>
          </a:xfrm>
        </p:spPr>
        <p:txBody>
          <a:bodyPr/>
          <a:lstStyle/>
          <a:p>
            <a:r>
              <a:rPr lang="en-US" dirty="0"/>
              <a:t>Developer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5752-2E4F-6E27-1D7D-74998336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ighlight>
                  <a:srgbClr val="000000"/>
                </a:highlight>
              </a:rPr>
              <a:t>Use Packages Managers Wisely: Lockfile management 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000000"/>
                </a:highlight>
              </a:rPr>
              <a:t>Regular Audits: Schedule periodic checks of components health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000000"/>
                </a:highlight>
              </a:rPr>
              <a:t>Security Policies: Define guidelines for introducing new dependencies 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000000"/>
                </a:highlight>
              </a:rPr>
              <a:t>Minimal Dependencies: Only use what’s necessary to reduce the attack surface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000000"/>
                </a:highlight>
              </a:rPr>
              <a:t>Stay Informed: Subscribe to security bulletins and vulnerability databases</a:t>
            </a:r>
          </a:p>
        </p:txBody>
      </p:sp>
    </p:spTree>
    <p:extLst>
      <p:ext uri="{BB962C8B-B14F-4D97-AF65-F5344CB8AC3E}">
        <p14:creationId xmlns:p14="http://schemas.microsoft.com/office/powerpoint/2010/main" val="295838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{070B9ABE-928D-46FC-BC68-DA0EC06691DD}tf55705232_win32</Template>
  <TotalTime>72</TotalTime>
  <Words>425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OWASP A06: Defending Against Outdated and Vulnerable Software Components</vt:lpstr>
      <vt:lpstr>What are Vulnerable and Outdated Components?</vt:lpstr>
      <vt:lpstr>Some Ways Vulnerabilities Sneak In</vt:lpstr>
      <vt:lpstr>Real-World Example  </vt:lpstr>
      <vt:lpstr>Prevention Strategies</vt:lpstr>
      <vt:lpstr>Developer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Mendez</dc:creator>
  <cp:lastModifiedBy>Sam Mendez</cp:lastModifiedBy>
  <cp:revision>1</cp:revision>
  <dcterms:created xsi:type="dcterms:W3CDTF">2025-04-13T23:30:35Z</dcterms:created>
  <dcterms:modified xsi:type="dcterms:W3CDTF">2025-04-14T00:43:20Z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