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27355" y="1527809"/>
            <a:ext cx="1756410" cy="140970"/>
          </a:xfrm>
          <a:custGeom>
            <a:avLst/>
            <a:gdLst/>
            <a:ahLst/>
            <a:cxnLst/>
            <a:rect l="l" t="t" r="r" b="b"/>
            <a:pathLst>
              <a:path w="1756410" h="140969">
                <a:moveTo>
                  <a:pt x="1755825" y="0"/>
                </a:moveTo>
                <a:lnTo>
                  <a:pt x="0" y="0"/>
                </a:lnTo>
                <a:lnTo>
                  <a:pt x="0" y="127000"/>
                </a:lnTo>
                <a:lnTo>
                  <a:pt x="0" y="140970"/>
                </a:lnTo>
                <a:lnTo>
                  <a:pt x="1755825" y="140970"/>
                </a:lnTo>
                <a:lnTo>
                  <a:pt x="1755825" y="127000"/>
                </a:lnTo>
                <a:lnTo>
                  <a:pt x="1755825" y="0"/>
                </a:lnTo>
                <a:close/>
              </a:path>
            </a:pathLst>
          </a:custGeom>
          <a:solidFill>
            <a:srgbClr val="E49B09"/>
          </a:solidFill>
        </p:spPr>
        <p:txBody>
          <a:bodyPr wrap="square" lIns="0" tIns="0" rIns="0" bIns="0" rtlCol="0"/>
          <a:lstStyle/>
          <a:p>
            <a:endParaRPr/>
          </a:p>
        </p:txBody>
      </p:sp>
      <p:sp>
        <p:nvSpPr>
          <p:cNvPr id="17" name="bg object 17"/>
          <p:cNvSpPr/>
          <p:nvPr/>
        </p:nvSpPr>
        <p:spPr>
          <a:xfrm>
            <a:off x="131533" y="147319"/>
            <a:ext cx="11915775" cy="1507490"/>
          </a:xfrm>
          <a:custGeom>
            <a:avLst/>
            <a:gdLst/>
            <a:ahLst/>
            <a:cxnLst/>
            <a:rect l="l" t="t" r="r" b="b"/>
            <a:pathLst>
              <a:path w="11915775" h="1507489">
                <a:moveTo>
                  <a:pt x="11915305" y="156210"/>
                </a:moveTo>
                <a:lnTo>
                  <a:pt x="11719471" y="156210"/>
                </a:lnTo>
                <a:lnTo>
                  <a:pt x="11719471" y="13970"/>
                </a:lnTo>
                <a:lnTo>
                  <a:pt x="11719471" y="0"/>
                </a:lnTo>
                <a:lnTo>
                  <a:pt x="9963696" y="0"/>
                </a:lnTo>
                <a:lnTo>
                  <a:pt x="9963696" y="13970"/>
                </a:lnTo>
                <a:lnTo>
                  <a:pt x="9963696" y="156210"/>
                </a:lnTo>
                <a:lnTo>
                  <a:pt x="1951647" y="156210"/>
                </a:lnTo>
                <a:lnTo>
                  <a:pt x="1951647" y="13970"/>
                </a:lnTo>
                <a:lnTo>
                  <a:pt x="195821" y="13970"/>
                </a:lnTo>
                <a:lnTo>
                  <a:pt x="195821" y="156210"/>
                </a:lnTo>
                <a:lnTo>
                  <a:pt x="0" y="156210"/>
                </a:lnTo>
                <a:lnTo>
                  <a:pt x="0" y="1380490"/>
                </a:lnTo>
                <a:lnTo>
                  <a:pt x="9963696" y="1380490"/>
                </a:lnTo>
                <a:lnTo>
                  <a:pt x="9963696" y="1507490"/>
                </a:lnTo>
                <a:lnTo>
                  <a:pt x="11719471" y="1507490"/>
                </a:lnTo>
                <a:lnTo>
                  <a:pt x="11719471" y="1380490"/>
                </a:lnTo>
                <a:lnTo>
                  <a:pt x="11915305" y="1380490"/>
                </a:lnTo>
                <a:lnTo>
                  <a:pt x="11915305" y="156210"/>
                </a:lnTo>
                <a:close/>
              </a:path>
            </a:pathLst>
          </a:custGeom>
          <a:solidFill>
            <a:srgbClr val="E49B0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87805" cy="6858000"/>
          </a:xfrm>
          <a:custGeom>
            <a:avLst/>
            <a:gdLst/>
            <a:ahLst/>
            <a:cxnLst/>
            <a:rect l="l" t="t" r="r" b="b"/>
            <a:pathLst>
              <a:path w="1487805" h="6858000">
                <a:moveTo>
                  <a:pt x="1487551" y="0"/>
                </a:moveTo>
                <a:lnTo>
                  <a:pt x="0" y="0"/>
                </a:lnTo>
                <a:lnTo>
                  <a:pt x="0" y="6858000"/>
                </a:lnTo>
                <a:lnTo>
                  <a:pt x="1487551" y="6858000"/>
                </a:lnTo>
                <a:lnTo>
                  <a:pt x="1487551" y="0"/>
                </a:lnTo>
                <a:close/>
              </a:path>
            </a:pathLst>
          </a:custGeom>
          <a:solidFill>
            <a:srgbClr val="F5A70A"/>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63372" y="679526"/>
            <a:ext cx="11065255" cy="4521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a:xfrm>
            <a:off x="401091" y="2163826"/>
            <a:ext cx="11389817" cy="3631565"/>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jp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www.frro.utn.edu.ar/repositorio/catedras/mecanica/5_anio/metalografia/10-Temple_y_Revenido_v2.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www.bodycote.com/es/servicios/tratamiento-termico/temple-y-revenido/revenid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92080" y="2418842"/>
            <a:ext cx="465455" cy="365125"/>
          </a:xfrm>
          <a:custGeom>
            <a:avLst/>
            <a:gdLst/>
            <a:ahLst/>
            <a:cxnLst/>
            <a:rect l="l" t="t" r="r" b="b"/>
            <a:pathLst>
              <a:path w="465454" h="365125">
                <a:moveTo>
                  <a:pt x="465327" y="0"/>
                </a:moveTo>
                <a:lnTo>
                  <a:pt x="296799" y="0"/>
                </a:lnTo>
                <a:lnTo>
                  <a:pt x="296799" y="168529"/>
                </a:lnTo>
                <a:lnTo>
                  <a:pt x="377825" y="168529"/>
                </a:lnTo>
                <a:lnTo>
                  <a:pt x="376205" y="192152"/>
                </a:lnTo>
                <a:lnTo>
                  <a:pt x="364966" y="232019"/>
                </a:lnTo>
                <a:lnTo>
                  <a:pt x="326310" y="274939"/>
                </a:lnTo>
                <a:lnTo>
                  <a:pt x="283083" y="295021"/>
                </a:lnTo>
                <a:lnTo>
                  <a:pt x="316102" y="365125"/>
                </a:lnTo>
                <a:lnTo>
                  <a:pt x="364871" y="342312"/>
                </a:lnTo>
                <a:lnTo>
                  <a:pt x="404495" y="312166"/>
                </a:lnTo>
                <a:lnTo>
                  <a:pt x="434022" y="276240"/>
                </a:lnTo>
                <a:lnTo>
                  <a:pt x="452500" y="236220"/>
                </a:lnTo>
                <a:lnTo>
                  <a:pt x="462153" y="186499"/>
                </a:lnTo>
                <a:lnTo>
                  <a:pt x="465327" y="121158"/>
                </a:lnTo>
                <a:lnTo>
                  <a:pt x="465327" y="0"/>
                </a:lnTo>
                <a:close/>
              </a:path>
              <a:path w="465454" h="365125">
                <a:moveTo>
                  <a:pt x="182372" y="0"/>
                </a:moveTo>
                <a:lnTo>
                  <a:pt x="13843" y="0"/>
                </a:lnTo>
                <a:lnTo>
                  <a:pt x="13843" y="168529"/>
                </a:lnTo>
                <a:lnTo>
                  <a:pt x="95376" y="168529"/>
                </a:lnTo>
                <a:lnTo>
                  <a:pt x="93466" y="192152"/>
                </a:lnTo>
                <a:lnTo>
                  <a:pt x="82071" y="232019"/>
                </a:lnTo>
                <a:lnTo>
                  <a:pt x="43640" y="274939"/>
                </a:lnTo>
                <a:lnTo>
                  <a:pt x="0" y="295021"/>
                </a:lnTo>
                <a:lnTo>
                  <a:pt x="33020" y="365125"/>
                </a:lnTo>
                <a:lnTo>
                  <a:pt x="82248" y="342312"/>
                </a:lnTo>
                <a:lnTo>
                  <a:pt x="122047" y="312166"/>
                </a:lnTo>
                <a:lnTo>
                  <a:pt x="151479" y="276240"/>
                </a:lnTo>
                <a:lnTo>
                  <a:pt x="169672" y="236220"/>
                </a:lnTo>
                <a:lnTo>
                  <a:pt x="179165" y="186499"/>
                </a:lnTo>
                <a:lnTo>
                  <a:pt x="182372" y="121158"/>
                </a:lnTo>
                <a:lnTo>
                  <a:pt x="182372" y="0"/>
                </a:lnTo>
                <a:close/>
              </a:path>
            </a:pathLst>
          </a:custGeom>
          <a:solidFill>
            <a:srgbClr val="F39200"/>
          </a:solidFill>
        </p:spPr>
        <p:txBody>
          <a:bodyPr wrap="square" lIns="0" tIns="0" rIns="0" bIns="0" rtlCol="0"/>
          <a:lstStyle/>
          <a:p>
            <a:endParaRPr/>
          </a:p>
        </p:txBody>
      </p:sp>
      <p:sp>
        <p:nvSpPr>
          <p:cNvPr id="3" name="object 3"/>
          <p:cNvSpPr/>
          <p:nvPr/>
        </p:nvSpPr>
        <p:spPr>
          <a:xfrm>
            <a:off x="0" y="0"/>
            <a:ext cx="3190875" cy="3162300"/>
          </a:xfrm>
          <a:custGeom>
            <a:avLst/>
            <a:gdLst/>
            <a:ahLst/>
            <a:cxnLst/>
            <a:rect l="l" t="t" r="r" b="b"/>
            <a:pathLst>
              <a:path w="3190875" h="3162300">
                <a:moveTo>
                  <a:pt x="3190875" y="0"/>
                </a:moveTo>
                <a:lnTo>
                  <a:pt x="0" y="0"/>
                </a:lnTo>
                <a:lnTo>
                  <a:pt x="0" y="3162300"/>
                </a:lnTo>
                <a:lnTo>
                  <a:pt x="3190875" y="3162300"/>
                </a:lnTo>
                <a:lnTo>
                  <a:pt x="3190875" y="0"/>
                </a:lnTo>
                <a:close/>
              </a:path>
            </a:pathLst>
          </a:custGeom>
          <a:solidFill>
            <a:srgbClr val="585656"/>
          </a:solidFill>
        </p:spPr>
        <p:txBody>
          <a:bodyPr wrap="square" lIns="0" tIns="0" rIns="0" bIns="0" rtlCol="0"/>
          <a:lstStyle/>
          <a:p>
            <a:endParaRPr/>
          </a:p>
        </p:txBody>
      </p:sp>
      <p:sp>
        <p:nvSpPr>
          <p:cNvPr id="4" name="object 4"/>
          <p:cNvSpPr txBox="1"/>
          <p:nvPr/>
        </p:nvSpPr>
        <p:spPr>
          <a:xfrm>
            <a:off x="493268" y="3756467"/>
            <a:ext cx="5895340" cy="1831975"/>
          </a:xfrm>
          <a:prstGeom prst="rect">
            <a:avLst/>
          </a:prstGeom>
        </p:spPr>
        <p:txBody>
          <a:bodyPr vert="horz" wrap="square" lIns="0" tIns="386715" rIns="0" bIns="0" rtlCol="0">
            <a:spAutoFit/>
          </a:bodyPr>
          <a:lstStyle/>
          <a:p>
            <a:pPr marL="12700">
              <a:lnSpc>
                <a:spcPct val="100000"/>
              </a:lnSpc>
              <a:spcBef>
                <a:spcPts val="3045"/>
              </a:spcBef>
            </a:pPr>
            <a:r>
              <a:rPr sz="4400" b="1" dirty="0">
                <a:latin typeface="Arial"/>
                <a:cs typeface="Arial"/>
              </a:rPr>
              <a:t>Ing. Samir</a:t>
            </a:r>
            <a:r>
              <a:rPr sz="4400" b="1" spc="-95" dirty="0">
                <a:latin typeface="Arial"/>
                <a:cs typeface="Arial"/>
              </a:rPr>
              <a:t> </a:t>
            </a:r>
            <a:r>
              <a:rPr sz="4400" b="1" dirty="0">
                <a:latin typeface="Arial"/>
                <a:cs typeface="Arial"/>
              </a:rPr>
              <a:t>Dominguez</a:t>
            </a:r>
            <a:endParaRPr sz="4400" dirty="0">
              <a:latin typeface="Arial"/>
              <a:cs typeface="Arial"/>
            </a:endParaRPr>
          </a:p>
          <a:p>
            <a:pPr marR="541655" algn="ctr">
              <a:lnSpc>
                <a:spcPct val="100000"/>
              </a:lnSpc>
              <a:spcBef>
                <a:spcPts val="2155"/>
              </a:spcBef>
            </a:pPr>
            <a:endParaRPr sz="3200" dirty="0">
              <a:latin typeface="Arial"/>
              <a:cs typeface="Arial"/>
            </a:endParaRPr>
          </a:p>
        </p:txBody>
      </p:sp>
      <p:sp>
        <p:nvSpPr>
          <p:cNvPr id="5" name="object 5"/>
          <p:cNvSpPr txBox="1"/>
          <p:nvPr/>
        </p:nvSpPr>
        <p:spPr>
          <a:xfrm>
            <a:off x="1062037" y="5952426"/>
            <a:ext cx="5034280" cy="646430"/>
          </a:xfrm>
          <a:prstGeom prst="rect">
            <a:avLst/>
          </a:prstGeom>
          <a:solidFill>
            <a:srgbClr val="F39200"/>
          </a:solidFill>
        </p:spPr>
        <p:txBody>
          <a:bodyPr vert="horz" wrap="square" lIns="0" tIns="43815" rIns="0" bIns="0" rtlCol="0">
            <a:spAutoFit/>
          </a:bodyPr>
          <a:lstStyle/>
          <a:p>
            <a:pPr marL="1560830" marR="199390" indent="-1353820">
              <a:lnSpc>
                <a:spcPct val="100000"/>
              </a:lnSpc>
              <a:spcBef>
                <a:spcPts val="345"/>
              </a:spcBef>
            </a:pPr>
            <a:r>
              <a:rPr sz="1800" spc="-5" dirty="0">
                <a:solidFill>
                  <a:srgbClr val="FFFFFF"/>
                </a:solidFill>
                <a:latin typeface="Arial"/>
                <a:cs typeface="Arial"/>
              </a:rPr>
              <a:t>Universidad Nacional Autónoma de</a:t>
            </a:r>
            <a:r>
              <a:rPr sz="1800" spc="-85" dirty="0">
                <a:solidFill>
                  <a:srgbClr val="FFFFFF"/>
                </a:solidFill>
                <a:latin typeface="Arial"/>
                <a:cs typeface="Arial"/>
              </a:rPr>
              <a:t> </a:t>
            </a:r>
            <a:r>
              <a:rPr sz="1800" spc="-5" dirty="0">
                <a:solidFill>
                  <a:srgbClr val="FFFFFF"/>
                </a:solidFill>
                <a:latin typeface="Arial"/>
                <a:cs typeface="Arial"/>
              </a:rPr>
              <a:t>Honduras  En el </a:t>
            </a:r>
            <a:r>
              <a:rPr sz="1800" spc="-30" dirty="0">
                <a:solidFill>
                  <a:srgbClr val="FFFFFF"/>
                </a:solidFill>
                <a:latin typeface="Arial"/>
                <a:cs typeface="Arial"/>
              </a:rPr>
              <a:t>Valle </a:t>
            </a:r>
            <a:r>
              <a:rPr sz="1800" spc="-5" dirty="0">
                <a:solidFill>
                  <a:srgbClr val="FFFFFF"/>
                </a:solidFill>
                <a:latin typeface="Arial"/>
                <a:cs typeface="Arial"/>
              </a:rPr>
              <a:t>de</a:t>
            </a:r>
            <a:r>
              <a:rPr sz="1800" spc="15" dirty="0">
                <a:solidFill>
                  <a:srgbClr val="FFFFFF"/>
                </a:solidFill>
                <a:latin typeface="Arial"/>
                <a:cs typeface="Arial"/>
              </a:rPr>
              <a:t> </a:t>
            </a:r>
            <a:r>
              <a:rPr sz="1800" spc="-5" dirty="0">
                <a:solidFill>
                  <a:srgbClr val="FFFFFF"/>
                </a:solidFill>
                <a:latin typeface="Arial"/>
                <a:cs typeface="Arial"/>
              </a:rPr>
              <a:t>Sula</a:t>
            </a:r>
            <a:endParaRPr sz="1800">
              <a:latin typeface="Arial"/>
              <a:cs typeface="Arial"/>
            </a:endParaRPr>
          </a:p>
        </p:txBody>
      </p:sp>
      <p:sp>
        <p:nvSpPr>
          <p:cNvPr id="6" name="object 6"/>
          <p:cNvSpPr txBox="1"/>
          <p:nvPr/>
        </p:nvSpPr>
        <p:spPr>
          <a:xfrm>
            <a:off x="5877814" y="1121156"/>
            <a:ext cx="132588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85656"/>
                </a:solidFill>
                <a:latin typeface="Arial"/>
                <a:cs typeface="Arial"/>
              </a:rPr>
              <a:t>Reunión</a:t>
            </a:r>
            <a:r>
              <a:rPr sz="2000" spc="-100" dirty="0">
                <a:solidFill>
                  <a:srgbClr val="585656"/>
                </a:solidFill>
                <a:latin typeface="Arial"/>
                <a:cs typeface="Arial"/>
              </a:rPr>
              <a:t> </a:t>
            </a:r>
            <a:r>
              <a:rPr sz="2000" dirty="0">
                <a:solidFill>
                  <a:srgbClr val="585656"/>
                </a:solidFill>
                <a:latin typeface="Arial"/>
                <a:cs typeface="Arial"/>
              </a:rPr>
              <a:t>#2  </a:t>
            </a:r>
            <a:r>
              <a:rPr sz="2000" spc="-35" dirty="0">
                <a:solidFill>
                  <a:srgbClr val="585656"/>
                </a:solidFill>
                <a:latin typeface="Arial"/>
                <a:cs typeface="Arial"/>
              </a:rPr>
              <a:t>Temas:</a:t>
            </a:r>
            <a:endParaRPr sz="2000">
              <a:latin typeface="Arial"/>
              <a:cs typeface="Arial"/>
            </a:endParaRPr>
          </a:p>
        </p:txBody>
      </p:sp>
      <p:sp>
        <p:nvSpPr>
          <p:cNvPr id="7" name="object 7"/>
          <p:cNvSpPr txBox="1"/>
          <p:nvPr/>
        </p:nvSpPr>
        <p:spPr>
          <a:xfrm>
            <a:off x="5877814" y="1730756"/>
            <a:ext cx="4260215" cy="63627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solidFill>
                  <a:srgbClr val="585656"/>
                </a:solidFill>
                <a:latin typeface="Arial"/>
                <a:cs typeface="Arial"/>
              </a:rPr>
              <a:t>Procesos de </a:t>
            </a:r>
            <a:r>
              <a:rPr sz="2000" spc="-35" dirty="0">
                <a:solidFill>
                  <a:srgbClr val="585656"/>
                </a:solidFill>
                <a:latin typeface="Arial"/>
                <a:cs typeface="Arial"/>
              </a:rPr>
              <a:t>Temple </a:t>
            </a:r>
            <a:r>
              <a:rPr sz="2000" dirty="0">
                <a:solidFill>
                  <a:srgbClr val="585656"/>
                </a:solidFill>
                <a:latin typeface="Arial"/>
                <a:cs typeface="Arial"/>
              </a:rPr>
              <a:t>de los</a:t>
            </a:r>
            <a:r>
              <a:rPr sz="2000" spc="-250" dirty="0">
                <a:solidFill>
                  <a:srgbClr val="585656"/>
                </a:solidFill>
                <a:latin typeface="Arial"/>
                <a:cs typeface="Arial"/>
              </a:rPr>
              <a:t> </a:t>
            </a:r>
            <a:r>
              <a:rPr sz="2000" dirty="0">
                <a:solidFill>
                  <a:srgbClr val="585656"/>
                </a:solidFill>
                <a:latin typeface="Arial"/>
                <a:cs typeface="Arial"/>
              </a:rPr>
              <a:t>Aceros</a:t>
            </a:r>
            <a:endParaRPr sz="2000">
              <a:latin typeface="Arial"/>
              <a:cs typeface="Arial"/>
            </a:endParaRPr>
          </a:p>
          <a:p>
            <a:pPr marL="355600" indent="-342900">
              <a:lnSpc>
                <a:spcPct val="100000"/>
              </a:lnSpc>
              <a:buChar char="•"/>
              <a:tabLst>
                <a:tab pos="354965" algn="l"/>
                <a:tab pos="355600" algn="l"/>
              </a:tabLst>
            </a:pPr>
            <a:r>
              <a:rPr sz="2000" spc="-5" dirty="0">
                <a:solidFill>
                  <a:srgbClr val="585656"/>
                </a:solidFill>
                <a:latin typeface="Arial"/>
                <a:cs typeface="Arial"/>
              </a:rPr>
              <a:t>Tratamiento </a:t>
            </a:r>
            <a:r>
              <a:rPr sz="2000" dirty="0">
                <a:solidFill>
                  <a:srgbClr val="585656"/>
                </a:solidFill>
                <a:latin typeface="Arial"/>
                <a:cs typeface="Arial"/>
              </a:rPr>
              <a:t>Térmico</a:t>
            </a:r>
            <a:r>
              <a:rPr sz="2000" spc="-130" dirty="0">
                <a:solidFill>
                  <a:srgbClr val="585656"/>
                </a:solidFill>
                <a:latin typeface="Arial"/>
                <a:cs typeface="Arial"/>
              </a:rPr>
              <a:t> </a:t>
            </a:r>
            <a:r>
              <a:rPr sz="2000" dirty="0">
                <a:solidFill>
                  <a:srgbClr val="585656"/>
                </a:solidFill>
                <a:latin typeface="Arial"/>
                <a:cs typeface="Arial"/>
              </a:rPr>
              <a:t>Superficial</a:t>
            </a:r>
            <a:endParaRPr sz="2000">
              <a:latin typeface="Arial"/>
              <a:cs typeface="Arial"/>
            </a:endParaRPr>
          </a:p>
        </p:txBody>
      </p:sp>
      <p:sp>
        <p:nvSpPr>
          <p:cNvPr id="8" name="object 8"/>
          <p:cNvSpPr/>
          <p:nvPr/>
        </p:nvSpPr>
        <p:spPr>
          <a:xfrm>
            <a:off x="4776342" y="906525"/>
            <a:ext cx="465455" cy="365760"/>
          </a:xfrm>
          <a:custGeom>
            <a:avLst/>
            <a:gdLst/>
            <a:ahLst/>
            <a:cxnLst/>
            <a:rect l="l" t="t" r="r" b="b"/>
            <a:pathLst>
              <a:path w="465454" h="365759">
                <a:moveTo>
                  <a:pt x="149352" y="0"/>
                </a:moveTo>
                <a:lnTo>
                  <a:pt x="100568" y="22875"/>
                </a:lnTo>
                <a:lnTo>
                  <a:pt x="60833" y="53086"/>
                </a:lnTo>
                <a:lnTo>
                  <a:pt x="31321" y="88995"/>
                </a:lnTo>
                <a:lnTo>
                  <a:pt x="12954" y="128904"/>
                </a:lnTo>
                <a:lnTo>
                  <a:pt x="3238" y="178688"/>
                </a:lnTo>
                <a:lnTo>
                  <a:pt x="0" y="244094"/>
                </a:lnTo>
                <a:lnTo>
                  <a:pt x="0" y="365251"/>
                </a:lnTo>
                <a:lnTo>
                  <a:pt x="168529" y="365251"/>
                </a:lnTo>
                <a:lnTo>
                  <a:pt x="168529" y="196723"/>
                </a:lnTo>
                <a:lnTo>
                  <a:pt x="87630" y="196723"/>
                </a:lnTo>
                <a:lnTo>
                  <a:pt x="89249" y="173027"/>
                </a:lnTo>
                <a:lnTo>
                  <a:pt x="100488" y="133161"/>
                </a:lnTo>
                <a:lnTo>
                  <a:pt x="139096" y="90201"/>
                </a:lnTo>
                <a:lnTo>
                  <a:pt x="182372" y="70103"/>
                </a:lnTo>
                <a:lnTo>
                  <a:pt x="149352" y="0"/>
                </a:lnTo>
                <a:close/>
              </a:path>
              <a:path w="465454" h="365759">
                <a:moveTo>
                  <a:pt x="432435" y="0"/>
                </a:moveTo>
                <a:lnTo>
                  <a:pt x="383159" y="22875"/>
                </a:lnTo>
                <a:lnTo>
                  <a:pt x="343408" y="53086"/>
                </a:lnTo>
                <a:lnTo>
                  <a:pt x="313864" y="88995"/>
                </a:lnTo>
                <a:lnTo>
                  <a:pt x="295656" y="128904"/>
                </a:lnTo>
                <a:lnTo>
                  <a:pt x="286226" y="178688"/>
                </a:lnTo>
                <a:lnTo>
                  <a:pt x="283083" y="244094"/>
                </a:lnTo>
                <a:lnTo>
                  <a:pt x="283083" y="365251"/>
                </a:lnTo>
                <a:lnTo>
                  <a:pt x="451612" y="365251"/>
                </a:lnTo>
                <a:lnTo>
                  <a:pt x="451612" y="196723"/>
                </a:lnTo>
                <a:lnTo>
                  <a:pt x="370078" y="196723"/>
                </a:lnTo>
                <a:lnTo>
                  <a:pt x="371933" y="173027"/>
                </a:lnTo>
                <a:lnTo>
                  <a:pt x="383311" y="133161"/>
                </a:lnTo>
                <a:lnTo>
                  <a:pt x="421735" y="90201"/>
                </a:lnTo>
                <a:lnTo>
                  <a:pt x="465328" y="70103"/>
                </a:lnTo>
                <a:lnTo>
                  <a:pt x="432435" y="0"/>
                </a:lnTo>
                <a:close/>
              </a:path>
            </a:pathLst>
          </a:custGeom>
          <a:solidFill>
            <a:srgbClr val="F39200"/>
          </a:solidFill>
        </p:spPr>
        <p:txBody>
          <a:bodyPr wrap="square" lIns="0" tIns="0" rIns="0" bIns="0" rtlCol="0"/>
          <a:lstStyle/>
          <a:p>
            <a:endParaRPr/>
          </a:p>
        </p:txBody>
      </p:sp>
      <p:sp>
        <p:nvSpPr>
          <p:cNvPr id="9" name="object 9"/>
          <p:cNvSpPr/>
          <p:nvPr/>
        </p:nvSpPr>
        <p:spPr>
          <a:xfrm>
            <a:off x="8880220" y="0"/>
            <a:ext cx="3286125" cy="493395"/>
          </a:xfrm>
          <a:custGeom>
            <a:avLst/>
            <a:gdLst/>
            <a:ahLst/>
            <a:cxnLst/>
            <a:rect l="l" t="t" r="r" b="b"/>
            <a:pathLst>
              <a:path w="3286125" h="493395">
                <a:moveTo>
                  <a:pt x="3285537" y="0"/>
                </a:moveTo>
                <a:lnTo>
                  <a:pt x="1431762" y="0"/>
                </a:lnTo>
                <a:lnTo>
                  <a:pt x="0" y="449452"/>
                </a:lnTo>
                <a:lnTo>
                  <a:pt x="178966" y="451843"/>
                </a:lnTo>
                <a:lnTo>
                  <a:pt x="1334200" y="489861"/>
                </a:lnTo>
                <a:lnTo>
                  <a:pt x="1610380" y="492972"/>
                </a:lnTo>
                <a:lnTo>
                  <a:pt x="1773914" y="491895"/>
                </a:lnTo>
                <a:lnTo>
                  <a:pt x="1934555" y="488070"/>
                </a:lnTo>
                <a:lnTo>
                  <a:pt x="2039530" y="483775"/>
                </a:lnTo>
                <a:lnTo>
                  <a:pt x="2142453" y="477933"/>
                </a:lnTo>
                <a:lnTo>
                  <a:pt x="2243018" y="470412"/>
                </a:lnTo>
                <a:lnTo>
                  <a:pt x="2292320" y="465982"/>
                </a:lnTo>
                <a:lnTo>
                  <a:pt x="2340917" y="461082"/>
                </a:lnTo>
                <a:lnTo>
                  <a:pt x="2388772" y="455698"/>
                </a:lnTo>
                <a:lnTo>
                  <a:pt x="2435846" y="449812"/>
                </a:lnTo>
                <a:lnTo>
                  <a:pt x="2482100" y="443408"/>
                </a:lnTo>
                <a:lnTo>
                  <a:pt x="2527497" y="436470"/>
                </a:lnTo>
                <a:lnTo>
                  <a:pt x="2571997" y="428982"/>
                </a:lnTo>
                <a:lnTo>
                  <a:pt x="2615564" y="420927"/>
                </a:lnTo>
                <a:lnTo>
                  <a:pt x="2658157" y="412289"/>
                </a:lnTo>
                <a:lnTo>
                  <a:pt x="2699740" y="403052"/>
                </a:lnTo>
                <a:lnTo>
                  <a:pt x="2740273" y="393199"/>
                </a:lnTo>
                <a:lnTo>
                  <a:pt x="2779719" y="382713"/>
                </a:lnTo>
                <a:lnTo>
                  <a:pt x="2818040" y="371579"/>
                </a:lnTo>
                <a:lnTo>
                  <a:pt x="2855196" y="359781"/>
                </a:lnTo>
                <a:lnTo>
                  <a:pt x="2925862" y="334123"/>
                </a:lnTo>
                <a:lnTo>
                  <a:pt x="2991413" y="305611"/>
                </a:lnTo>
                <a:lnTo>
                  <a:pt x="3051541" y="274112"/>
                </a:lnTo>
                <a:lnTo>
                  <a:pt x="3105941" y="239496"/>
                </a:lnTo>
                <a:lnTo>
                  <a:pt x="3154305" y="201633"/>
                </a:lnTo>
                <a:lnTo>
                  <a:pt x="3196328" y="160392"/>
                </a:lnTo>
                <a:lnTo>
                  <a:pt x="3231703" y="115641"/>
                </a:lnTo>
                <a:lnTo>
                  <a:pt x="3260124" y="67250"/>
                </a:lnTo>
                <a:lnTo>
                  <a:pt x="3281284" y="15089"/>
                </a:lnTo>
                <a:lnTo>
                  <a:pt x="3285537" y="0"/>
                </a:lnTo>
                <a:close/>
              </a:path>
            </a:pathLst>
          </a:custGeom>
          <a:solidFill>
            <a:srgbClr val="F39200"/>
          </a:solidFill>
        </p:spPr>
        <p:txBody>
          <a:bodyPr wrap="square" lIns="0" tIns="0" rIns="0" bIns="0" rtlCol="0"/>
          <a:lstStyle/>
          <a:p>
            <a:endParaRPr/>
          </a:p>
        </p:txBody>
      </p:sp>
      <p:sp>
        <p:nvSpPr>
          <p:cNvPr id="10" name="object 10"/>
          <p:cNvSpPr txBox="1"/>
          <p:nvPr/>
        </p:nvSpPr>
        <p:spPr>
          <a:xfrm>
            <a:off x="519480" y="1122044"/>
            <a:ext cx="2320925" cy="878840"/>
          </a:xfrm>
          <a:prstGeom prst="rect">
            <a:avLst/>
          </a:prstGeom>
        </p:spPr>
        <p:txBody>
          <a:bodyPr vert="horz" wrap="square" lIns="0" tIns="12065" rIns="0" bIns="0" rtlCol="0">
            <a:spAutoFit/>
          </a:bodyPr>
          <a:lstStyle/>
          <a:p>
            <a:pPr marL="329565" marR="5080" indent="-317500">
              <a:lnSpc>
                <a:spcPct val="100000"/>
              </a:lnSpc>
              <a:spcBef>
                <a:spcPts val="95"/>
              </a:spcBef>
            </a:pPr>
            <a:r>
              <a:rPr sz="2800" dirty="0">
                <a:solidFill>
                  <a:srgbClr val="FFFFFF"/>
                </a:solidFill>
                <a:latin typeface="Arial"/>
                <a:cs typeface="Arial"/>
              </a:rPr>
              <a:t>Laboratorio</a:t>
            </a:r>
            <a:r>
              <a:rPr sz="2800" spc="-85" dirty="0">
                <a:solidFill>
                  <a:srgbClr val="FFFFFF"/>
                </a:solidFill>
                <a:latin typeface="Arial"/>
                <a:cs typeface="Arial"/>
              </a:rPr>
              <a:t> </a:t>
            </a:r>
            <a:r>
              <a:rPr sz="2800" spc="-5" dirty="0">
                <a:solidFill>
                  <a:srgbClr val="FFFFFF"/>
                </a:solidFill>
                <a:latin typeface="Arial"/>
                <a:cs typeface="Arial"/>
              </a:rPr>
              <a:t>de  Metalurgia</a:t>
            </a:r>
            <a:endParaRPr sz="2800">
              <a:latin typeface="Arial"/>
              <a:cs typeface="Arial"/>
            </a:endParaRPr>
          </a:p>
        </p:txBody>
      </p:sp>
      <p:sp>
        <p:nvSpPr>
          <p:cNvPr id="11" name="object 11"/>
          <p:cNvSpPr/>
          <p:nvPr/>
        </p:nvSpPr>
        <p:spPr>
          <a:xfrm>
            <a:off x="6993381" y="3162300"/>
            <a:ext cx="4600575" cy="32289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87478" y="102743"/>
            <a:ext cx="1333162" cy="111156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544" y="0"/>
            <a:ext cx="1268095" cy="6858000"/>
            <a:chOff x="-1544" y="0"/>
            <a:chExt cx="1268095" cy="6858000"/>
          </a:xfrm>
        </p:grpSpPr>
        <p:sp>
          <p:nvSpPr>
            <p:cNvPr id="4" name="object 4"/>
            <p:cNvSpPr/>
            <p:nvPr/>
          </p:nvSpPr>
          <p:spPr>
            <a:xfrm>
              <a:off x="0" y="0"/>
              <a:ext cx="1266190" cy="6858000"/>
            </a:xfrm>
            <a:custGeom>
              <a:avLst/>
              <a:gdLst/>
              <a:ahLst/>
              <a:cxnLst/>
              <a:rect l="l" t="t" r="r" b="b"/>
              <a:pathLst>
                <a:path w="1266190" h="6858000">
                  <a:moveTo>
                    <a:pt x="1266088" y="0"/>
                  </a:moveTo>
                  <a:lnTo>
                    <a:pt x="0" y="0"/>
                  </a:lnTo>
                  <a:lnTo>
                    <a:pt x="0" y="6858000"/>
                  </a:lnTo>
                  <a:lnTo>
                    <a:pt x="1266088" y="6858000"/>
                  </a:lnTo>
                  <a:lnTo>
                    <a:pt x="1266088" y="0"/>
                  </a:lnTo>
                  <a:close/>
                </a:path>
              </a:pathLst>
            </a:custGeom>
            <a:solidFill>
              <a:srgbClr val="F5A70A"/>
            </a:solidFill>
          </p:spPr>
          <p:txBody>
            <a:bodyPr wrap="square" lIns="0" tIns="0" rIns="0" bIns="0" rtlCol="0"/>
            <a:lstStyle/>
            <a:p>
              <a:endParaRPr/>
            </a:p>
          </p:txBody>
        </p:sp>
        <p:sp>
          <p:nvSpPr>
            <p:cNvPr id="5" name="object 5"/>
            <p:cNvSpPr/>
            <p:nvPr/>
          </p:nvSpPr>
          <p:spPr>
            <a:xfrm>
              <a:off x="679215" y="4512"/>
              <a:ext cx="574047" cy="60608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44" y="4512"/>
              <a:ext cx="573091" cy="606088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7916" y="4698"/>
              <a:ext cx="365125" cy="6845300"/>
            </a:xfrm>
            <a:custGeom>
              <a:avLst/>
              <a:gdLst/>
              <a:ahLst/>
              <a:cxnLst/>
              <a:rect l="l" t="t" r="r" b="b"/>
              <a:pathLst>
                <a:path w="365125" h="6845300">
                  <a:moveTo>
                    <a:pt x="53860" y="0"/>
                  </a:moveTo>
                  <a:lnTo>
                    <a:pt x="0" y="0"/>
                  </a:lnTo>
                  <a:lnTo>
                    <a:pt x="0" y="6844614"/>
                  </a:lnTo>
                  <a:lnTo>
                    <a:pt x="53860" y="6844614"/>
                  </a:lnTo>
                  <a:lnTo>
                    <a:pt x="53860" y="0"/>
                  </a:lnTo>
                  <a:close/>
                </a:path>
                <a:path w="365125" h="6845300">
                  <a:moveTo>
                    <a:pt x="364540" y="6707352"/>
                  </a:moveTo>
                  <a:lnTo>
                    <a:pt x="364197" y="6692049"/>
                  </a:lnTo>
                  <a:lnTo>
                    <a:pt x="359727" y="6677546"/>
                  </a:lnTo>
                  <a:lnTo>
                    <a:pt x="351561" y="6664223"/>
                  </a:lnTo>
                  <a:lnTo>
                    <a:pt x="327799" y="6638277"/>
                  </a:lnTo>
                  <a:lnTo>
                    <a:pt x="303225" y="6611163"/>
                  </a:lnTo>
                  <a:lnTo>
                    <a:pt x="278638" y="6583261"/>
                  </a:lnTo>
                  <a:lnTo>
                    <a:pt x="254876" y="6554965"/>
                  </a:lnTo>
                  <a:lnTo>
                    <a:pt x="231813" y="6527254"/>
                  </a:lnTo>
                  <a:lnTo>
                    <a:pt x="185674" y="6473418"/>
                  </a:lnTo>
                  <a:lnTo>
                    <a:pt x="162598" y="6445707"/>
                  </a:lnTo>
                  <a:lnTo>
                    <a:pt x="150647" y="6436119"/>
                  </a:lnTo>
                  <a:lnTo>
                    <a:pt x="136232" y="6432055"/>
                  </a:lnTo>
                  <a:lnTo>
                    <a:pt x="121805" y="6432715"/>
                  </a:lnTo>
                  <a:lnTo>
                    <a:pt x="109855" y="6437312"/>
                  </a:lnTo>
                  <a:lnTo>
                    <a:pt x="99148" y="6448793"/>
                  </a:lnTo>
                  <a:lnTo>
                    <a:pt x="93383" y="6463043"/>
                  </a:lnTo>
                  <a:lnTo>
                    <a:pt x="92557" y="6478079"/>
                  </a:lnTo>
                  <a:lnTo>
                    <a:pt x="96672" y="6491922"/>
                  </a:lnTo>
                  <a:lnTo>
                    <a:pt x="101066" y="6496139"/>
                  </a:lnTo>
                  <a:lnTo>
                    <a:pt x="101066" y="6500330"/>
                  </a:lnTo>
                  <a:lnTo>
                    <a:pt x="105460" y="6504533"/>
                  </a:lnTo>
                  <a:lnTo>
                    <a:pt x="97980" y="6519570"/>
                  </a:lnTo>
                  <a:lnTo>
                    <a:pt x="95021" y="6530276"/>
                  </a:lnTo>
                  <a:lnTo>
                    <a:pt x="96189" y="6541757"/>
                  </a:lnTo>
                  <a:lnTo>
                    <a:pt x="101066" y="6559156"/>
                  </a:lnTo>
                  <a:lnTo>
                    <a:pt x="101066" y="6571767"/>
                  </a:lnTo>
                  <a:lnTo>
                    <a:pt x="94335" y="6588582"/>
                  </a:lnTo>
                  <a:lnTo>
                    <a:pt x="93383" y="6602235"/>
                  </a:lnTo>
                  <a:lnTo>
                    <a:pt x="97358" y="6614312"/>
                  </a:lnTo>
                  <a:lnTo>
                    <a:pt x="105460" y="6626390"/>
                  </a:lnTo>
                  <a:lnTo>
                    <a:pt x="124561" y="6648450"/>
                  </a:lnTo>
                  <a:lnTo>
                    <a:pt x="161086" y="6692570"/>
                  </a:lnTo>
                  <a:lnTo>
                    <a:pt x="180174" y="6714642"/>
                  </a:lnTo>
                  <a:lnTo>
                    <a:pt x="207289" y="6746811"/>
                  </a:lnTo>
                  <a:lnTo>
                    <a:pt x="235648" y="6779768"/>
                  </a:lnTo>
                  <a:lnTo>
                    <a:pt x="264833" y="6812724"/>
                  </a:lnTo>
                  <a:lnTo>
                    <a:pt x="294424" y="6844893"/>
                  </a:lnTo>
                  <a:lnTo>
                    <a:pt x="360349" y="6844893"/>
                  </a:lnTo>
                  <a:lnTo>
                    <a:pt x="360349" y="6840702"/>
                  </a:lnTo>
                  <a:lnTo>
                    <a:pt x="363372" y="6826313"/>
                  </a:lnTo>
                  <a:lnTo>
                    <a:pt x="361454" y="6813905"/>
                  </a:lnTo>
                  <a:lnTo>
                    <a:pt x="357886" y="6802285"/>
                  </a:lnTo>
                  <a:lnTo>
                    <a:pt x="355968" y="6790271"/>
                  </a:lnTo>
                  <a:lnTo>
                    <a:pt x="357886" y="6780098"/>
                  </a:lnTo>
                  <a:lnTo>
                    <a:pt x="361454" y="6768732"/>
                  </a:lnTo>
                  <a:lnTo>
                    <a:pt x="363372" y="6756590"/>
                  </a:lnTo>
                  <a:lnTo>
                    <a:pt x="360349" y="6744043"/>
                  </a:lnTo>
                  <a:lnTo>
                    <a:pt x="360349" y="6735648"/>
                  </a:lnTo>
                  <a:lnTo>
                    <a:pt x="355968" y="6731444"/>
                  </a:lnTo>
                  <a:lnTo>
                    <a:pt x="355968" y="6727241"/>
                  </a:lnTo>
                  <a:lnTo>
                    <a:pt x="360349" y="6723037"/>
                  </a:lnTo>
                  <a:lnTo>
                    <a:pt x="364540" y="6707352"/>
                  </a:lnTo>
                  <a:close/>
                </a:path>
                <a:path w="365125" h="6845300">
                  <a:moveTo>
                    <a:pt x="364540" y="6418135"/>
                  </a:moveTo>
                  <a:lnTo>
                    <a:pt x="289877" y="6307201"/>
                  </a:lnTo>
                  <a:lnTo>
                    <a:pt x="258724" y="6269748"/>
                  </a:lnTo>
                  <a:lnTo>
                    <a:pt x="227215" y="6232652"/>
                  </a:lnTo>
                  <a:lnTo>
                    <a:pt x="195211" y="6196012"/>
                  </a:lnTo>
                  <a:lnTo>
                    <a:pt x="162598" y="6159970"/>
                  </a:lnTo>
                  <a:lnTo>
                    <a:pt x="142811" y="6144603"/>
                  </a:lnTo>
                  <a:lnTo>
                    <a:pt x="136232" y="6138951"/>
                  </a:lnTo>
                  <a:lnTo>
                    <a:pt x="96672" y="6168377"/>
                  </a:lnTo>
                  <a:lnTo>
                    <a:pt x="93649" y="6180925"/>
                  </a:lnTo>
                  <a:lnTo>
                    <a:pt x="95567" y="6193066"/>
                  </a:lnTo>
                  <a:lnTo>
                    <a:pt x="99136" y="6204420"/>
                  </a:lnTo>
                  <a:lnTo>
                    <a:pt x="101066" y="6214605"/>
                  </a:lnTo>
                  <a:lnTo>
                    <a:pt x="99136" y="6227203"/>
                  </a:lnTo>
                  <a:lnTo>
                    <a:pt x="95567" y="6239802"/>
                  </a:lnTo>
                  <a:lnTo>
                    <a:pt x="93649" y="6252413"/>
                  </a:lnTo>
                  <a:lnTo>
                    <a:pt x="96672" y="6265011"/>
                  </a:lnTo>
                  <a:lnTo>
                    <a:pt x="101066" y="6273419"/>
                  </a:lnTo>
                  <a:lnTo>
                    <a:pt x="101066" y="6281839"/>
                  </a:lnTo>
                  <a:lnTo>
                    <a:pt x="96672" y="6286030"/>
                  </a:lnTo>
                  <a:lnTo>
                    <a:pt x="94335" y="6301003"/>
                  </a:lnTo>
                  <a:lnTo>
                    <a:pt x="94475" y="6314402"/>
                  </a:lnTo>
                  <a:lnTo>
                    <a:pt x="136550" y="6374257"/>
                  </a:lnTo>
                  <a:lnTo>
                    <a:pt x="168122" y="6411938"/>
                  </a:lnTo>
                  <a:lnTo>
                    <a:pt x="231762" y="6486487"/>
                  </a:lnTo>
                  <a:lnTo>
                    <a:pt x="294424" y="6559156"/>
                  </a:lnTo>
                  <a:lnTo>
                    <a:pt x="322453" y="6575971"/>
                  </a:lnTo>
                  <a:lnTo>
                    <a:pt x="335838" y="6574523"/>
                  </a:lnTo>
                  <a:lnTo>
                    <a:pt x="347167" y="6567564"/>
                  </a:lnTo>
                  <a:lnTo>
                    <a:pt x="357873" y="6556667"/>
                  </a:lnTo>
                  <a:lnTo>
                    <a:pt x="363651" y="6543408"/>
                  </a:lnTo>
                  <a:lnTo>
                    <a:pt x="364477" y="6528562"/>
                  </a:lnTo>
                  <a:lnTo>
                    <a:pt x="360349" y="6512941"/>
                  </a:lnTo>
                  <a:lnTo>
                    <a:pt x="355968" y="6508737"/>
                  </a:lnTo>
                  <a:lnTo>
                    <a:pt x="355968" y="6500330"/>
                  </a:lnTo>
                  <a:lnTo>
                    <a:pt x="360349" y="6491922"/>
                  </a:lnTo>
                  <a:lnTo>
                    <a:pt x="362826" y="6482410"/>
                  </a:lnTo>
                  <a:lnTo>
                    <a:pt x="363639" y="6472491"/>
                  </a:lnTo>
                  <a:lnTo>
                    <a:pt x="362826" y="6461798"/>
                  </a:lnTo>
                  <a:lnTo>
                    <a:pt x="360349" y="6449911"/>
                  </a:lnTo>
                  <a:lnTo>
                    <a:pt x="355968" y="6445707"/>
                  </a:lnTo>
                  <a:lnTo>
                    <a:pt x="355968" y="6437312"/>
                  </a:lnTo>
                  <a:lnTo>
                    <a:pt x="360349" y="6433096"/>
                  </a:lnTo>
                  <a:lnTo>
                    <a:pt x="364540" y="6418135"/>
                  </a:lnTo>
                  <a:close/>
                </a:path>
              </a:pathLst>
            </a:custGeom>
            <a:solidFill>
              <a:srgbClr val="000000"/>
            </a:solidFill>
          </p:spPr>
          <p:txBody>
            <a:bodyPr wrap="square" lIns="0" tIns="0" rIns="0" bIns="0" rtlCol="0"/>
            <a:lstStyle/>
            <a:p>
              <a:endParaRPr/>
            </a:p>
          </p:txBody>
        </p:sp>
        <p:sp>
          <p:nvSpPr>
            <p:cNvPr id="8" name="object 8"/>
            <p:cNvSpPr/>
            <p:nvPr/>
          </p:nvSpPr>
          <p:spPr>
            <a:xfrm>
              <a:off x="690202" y="6723794"/>
              <a:ext cx="166992" cy="12579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5812" y="5860543"/>
              <a:ext cx="276860" cy="431165"/>
            </a:xfrm>
            <a:custGeom>
              <a:avLst/>
              <a:gdLst/>
              <a:ahLst/>
              <a:cxnLst/>
              <a:rect l="l" t="t" r="r" b="b"/>
              <a:pathLst>
                <a:path w="276859" h="431164">
                  <a:moveTo>
                    <a:pt x="43188" y="0"/>
                  </a:moveTo>
                  <a:lnTo>
                    <a:pt x="6037" y="27571"/>
                  </a:lnTo>
                  <a:lnTo>
                    <a:pt x="4390" y="39388"/>
                  </a:lnTo>
                  <a:lnTo>
                    <a:pt x="6928" y="55149"/>
                  </a:lnTo>
                  <a:lnTo>
                    <a:pt x="8231" y="70907"/>
                  </a:lnTo>
                  <a:lnTo>
                    <a:pt x="8711" y="86665"/>
                  </a:lnTo>
                  <a:lnTo>
                    <a:pt x="8780" y="102426"/>
                  </a:lnTo>
                  <a:lnTo>
                    <a:pt x="8028" y="118181"/>
                  </a:lnTo>
                  <a:lnTo>
                    <a:pt x="9334" y="133938"/>
                  </a:lnTo>
                  <a:lnTo>
                    <a:pt x="8169" y="149695"/>
                  </a:lnTo>
                  <a:lnTo>
                    <a:pt x="0" y="165450"/>
                  </a:lnTo>
                  <a:lnTo>
                    <a:pt x="5899" y="174250"/>
                  </a:lnTo>
                  <a:lnTo>
                    <a:pt x="42499" y="224283"/>
                  </a:lnTo>
                  <a:lnTo>
                    <a:pt x="86857" y="274705"/>
                  </a:lnTo>
                  <a:lnTo>
                    <a:pt x="109860" y="299921"/>
                  </a:lnTo>
                  <a:lnTo>
                    <a:pt x="132999" y="328936"/>
                  </a:lnTo>
                  <a:lnTo>
                    <a:pt x="180925" y="388551"/>
                  </a:lnTo>
                  <a:lnTo>
                    <a:pt x="206534" y="417573"/>
                  </a:lnTo>
                  <a:lnTo>
                    <a:pt x="242796" y="430706"/>
                  </a:lnTo>
                  <a:lnTo>
                    <a:pt x="259689" y="424071"/>
                  </a:lnTo>
                  <a:lnTo>
                    <a:pt x="272462" y="409164"/>
                  </a:lnTo>
                  <a:lnTo>
                    <a:pt x="275487" y="394789"/>
                  </a:lnTo>
                  <a:lnTo>
                    <a:pt x="273565" y="382381"/>
                  </a:lnTo>
                  <a:lnTo>
                    <a:pt x="269995" y="370761"/>
                  </a:lnTo>
                  <a:lnTo>
                    <a:pt x="268073" y="358742"/>
                  </a:lnTo>
                  <a:lnTo>
                    <a:pt x="269995" y="346143"/>
                  </a:lnTo>
                  <a:lnTo>
                    <a:pt x="273565" y="333538"/>
                  </a:lnTo>
                  <a:lnTo>
                    <a:pt x="275487" y="320929"/>
                  </a:lnTo>
                  <a:lnTo>
                    <a:pt x="272462" y="308317"/>
                  </a:lnTo>
                  <a:lnTo>
                    <a:pt x="272462" y="299921"/>
                  </a:lnTo>
                  <a:lnTo>
                    <a:pt x="268072" y="295709"/>
                  </a:lnTo>
                  <a:lnTo>
                    <a:pt x="272462" y="291512"/>
                  </a:lnTo>
                  <a:lnTo>
                    <a:pt x="276653" y="276480"/>
                  </a:lnTo>
                  <a:lnTo>
                    <a:pt x="276307" y="262629"/>
                  </a:lnTo>
                  <a:lnTo>
                    <a:pt x="240596" y="208590"/>
                  </a:lnTo>
                  <a:lnTo>
                    <a:pt x="194454" y="153573"/>
                  </a:lnTo>
                  <a:lnTo>
                    <a:pt x="171382" y="127641"/>
                  </a:lnTo>
                  <a:lnTo>
                    <a:pt x="147625" y="99274"/>
                  </a:lnTo>
                  <a:lnTo>
                    <a:pt x="98465" y="42546"/>
                  </a:lnTo>
                  <a:lnTo>
                    <a:pt x="74708" y="14187"/>
                  </a:lnTo>
                  <a:lnTo>
                    <a:pt x="64750" y="6306"/>
                  </a:lnTo>
                  <a:lnTo>
                    <a:pt x="54381" y="1576"/>
                  </a:lnTo>
                  <a:lnTo>
                    <a:pt x="43188" y="0"/>
                  </a:lnTo>
                  <a:close/>
                </a:path>
              </a:pathLst>
            </a:custGeom>
            <a:solidFill>
              <a:srgbClr val="000000"/>
            </a:solidFill>
          </p:spPr>
          <p:txBody>
            <a:bodyPr wrap="square" lIns="0" tIns="0" rIns="0" bIns="0" rtlCol="0"/>
            <a:lstStyle/>
            <a:p>
              <a:endParaRPr/>
            </a:p>
          </p:txBody>
        </p:sp>
        <p:sp>
          <p:nvSpPr>
            <p:cNvPr id="10" name="object 10"/>
            <p:cNvSpPr/>
            <p:nvPr/>
          </p:nvSpPr>
          <p:spPr>
            <a:xfrm>
              <a:off x="980521" y="6783934"/>
              <a:ext cx="113984" cy="65654"/>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6875" y="5920943"/>
              <a:ext cx="956944" cy="929005"/>
            </a:xfrm>
            <a:custGeom>
              <a:avLst/>
              <a:gdLst/>
              <a:ahLst/>
              <a:cxnLst/>
              <a:rect l="l" t="t" r="r" b="b"/>
              <a:pathLst>
                <a:path w="956944" h="929004">
                  <a:moveTo>
                    <a:pt x="274662" y="273138"/>
                  </a:moveTo>
                  <a:lnTo>
                    <a:pt x="259207" y="236499"/>
                  </a:lnTo>
                  <a:lnTo>
                    <a:pt x="235864" y="227114"/>
                  </a:lnTo>
                  <a:lnTo>
                    <a:pt x="224675" y="227444"/>
                  </a:lnTo>
                  <a:lnTo>
                    <a:pt x="214299" y="231711"/>
                  </a:lnTo>
                  <a:lnTo>
                    <a:pt x="204343" y="239534"/>
                  </a:lnTo>
                  <a:lnTo>
                    <a:pt x="171716" y="277342"/>
                  </a:lnTo>
                  <a:lnTo>
                    <a:pt x="43624" y="428612"/>
                  </a:lnTo>
                  <a:lnTo>
                    <a:pt x="10985" y="466432"/>
                  </a:lnTo>
                  <a:lnTo>
                    <a:pt x="3492" y="476681"/>
                  </a:lnTo>
                  <a:lnTo>
                    <a:pt x="546" y="488492"/>
                  </a:lnTo>
                  <a:lnTo>
                    <a:pt x="1714" y="501891"/>
                  </a:lnTo>
                  <a:lnTo>
                    <a:pt x="6591" y="516851"/>
                  </a:lnTo>
                  <a:lnTo>
                    <a:pt x="6591" y="533666"/>
                  </a:lnTo>
                  <a:lnTo>
                    <a:pt x="1651" y="545553"/>
                  </a:lnTo>
                  <a:lnTo>
                    <a:pt x="0" y="556247"/>
                  </a:lnTo>
                  <a:lnTo>
                    <a:pt x="1651" y="566166"/>
                  </a:lnTo>
                  <a:lnTo>
                    <a:pt x="6591" y="575678"/>
                  </a:lnTo>
                  <a:lnTo>
                    <a:pt x="6591" y="596696"/>
                  </a:lnTo>
                  <a:lnTo>
                    <a:pt x="2400" y="612317"/>
                  </a:lnTo>
                  <a:lnTo>
                    <a:pt x="2743" y="627164"/>
                  </a:lnTo>
                  <a:lnTo>
                    <a:pt x="7200" y="640422"/>
                  </a:lnTo>
                  <a:lnTo>
                    <a:pt x="15379" y="651319"/>
                  </a:lnTo>
                  <a:lnTo>
                    <a:pt x="29184" y="658279"/>
                  </a:lnTo>
                  <a:lnTo>
                    <a:pt x="43395" y="659726"/>
                  </a:lnTo>
                  <a:lnTo>
                    <a:pt x="56781" y="654862"/>
                  </a:lnTo>
                  <a:lnTo>
                    <a:pt x="68110" y="642912"/>
                  </a:lnTo>
                  <a:lnTo>
                    <a:pt x="100749" y="606869"/>
                  </a:lnTo>
                  <a:lnTo>
                    <a:pt x="132892" y="570242"/>
                  </a:lnTo>
                  <a:lnTo>
                    <a:pt x="228841" y="458012"/>
                  </a:lnTo>
                  <a:lnTo>
                    <a:pt x="261480" y="420217"/>
                  </a:lnTo>
                  <a:lnTo>
                    <a:pt x="265328" y="413258"/>
                  </a:lnTo>
                  <a:lnTo>
                    <a:pt x="269176" y="405511"/>
                  </a:lnTo>
                  <a:lnTo>
                    <a:pt x="271373" y="397751"/>
                  </a:lnTo>
                  <a:lnTo>
                    <a:pt x="270281" y="390791"/>
                  </a:lnTo>
                  <a:lnTo>
                    <a:pt x="268414" y="375691"/>
                  </a:lnTo>
                  <a:lnTo>
                    <a:pt x="268617" y="361378"/>
                  </a:lnTo>
                  <a:lnTo>
                    <a:pt x="269659" y="347065"/>
                  </a:lnTo>
                  <a:lnTo>
                    <a:pt x="270281" y="331965"/>
                  </a:lnTo>
                  <a:lnTo>
                    <a:pt x="269113" y="316280"/>
                  </a:lnTo>
                  <a:lnTo>
                    <a:pt x="267525" y="300977"/>
                  </a:lnTo>
                  <a:lnTo>
                    <a:pt x="268414" y="286461"/>
                  </a:lnTo>
                  <a:lnTo>
                    <a:pt x="274662" y="273138"/>
                  </a:lnTo>
                  <a:close/>
                </a:path>
                <a:path w="956944" h="929004">
                  <a:moveTo>
                    <a:pt x="955827" y="843038"/>
                  </a:moveTo>
                  <a:lnTo>
                    <a:pt x="952538" y="828522"/>
                  </a:lnTo>
                  <a:lnTo>
                    <a:pt x="942644" y="815200"/>
                  </a:lnTo>
                  <a:lnTo>
                    <a:pt x="911567" y="777379"/>
                  </a:lnTo>
                  <a:lnTo>
                    <a:pt x="784771" y="626110"/>
                  </a:lnTo>
                  <a:lnTo>
                    <a:pt x="753681" y="588289"/>
                  </a:lnTo>
                  <a:lnTo>
                    <a:pt x="740498" y="578764"/>
                  </a:lnTo>
                  <a:lnTo>
                    <a:pt x="727316" y="575157"/>
                  </a:lnTo>
                  <a:lnTo>
                    <a:pt x="714133" y="577062"/>
                  </a:lnTo>
                  <a:lnTo>
                    <a:pt x="700951" y="584085"/>
                  </a:lnTo>
                  <a:lnTo>
                    <a:pt x="690232" y="593217"/>
                  </a:lnTo>
                  <a:lnTo>
                    <a:pt x="684466" y="606679"/>
                  </a:lnTo>
                  <a:lnTo>
                    <a:pt x="683641" y="622503"/>
                  </a:lnTo>
                  <a:lnTo>
                    <a:pt x="687768" y="638721"/>
                  </a:lnTo>
                  <a:lnTo>
                    <a:pt x="692150" y="638721"/>
                  </a:lnTo>
                  <a:lnTo>
                    <a:pt x="692150" y="642912"/>
                  </a:lnTo>
                  <a:lnTo>
                    <a:pt x="696544" y="647128"/>
                  </a:lnTo>
                  <a:lnTo>
                    <a:pt x="688441" y="662152"/>
                  </a:lnTo>
                  <a:lnTo>
                    <a:pt x="684466" y="676008"/>
                  </a:lnTo>
                  <a:lnTo>
                    <a:pt x="685419" y="689076"/>
                  </a:lnTo>
                  <a:lnTo>
                    <a:pt x="692150" y="701738"/>
                  </a:lnTo>
                  <a:lnTo>
                    <a:pt x="692150" y="714349"/>
                  </a:lnTo>
                  <a:lnTo>
                    <a:pt x="685419" y="730046"/>
                  </a:lnTo>
                  <a:lnTo>
                    <a:pt x="684466" y="745337"/>
                  </a:lnTo>
                  <a:lnTo>
                    <a:pt x="688441" y="759853"/>
                  </a:lnTo>
                  <a:lnTo>
                    <a:pt x="696544" y="773176"/>
                  </a:lnTo>
                  <a:lnTo>
                    <a:pt x="832777" y="928649"/>
                  </a:lnTo>
                  <a:lnTo>
                    <a:pt x="947039" y="928649"/>
                  </a:lnTo>
                  <a:lnTo>
                    <a:pt x="953770" y="915390"/>
                  </a:lnTo>
                  <a:lnTo>
                    <a:pt x="954735" y="901344"/>
                  </a:lnTo>
                  <a:lnTo>
                    <a:pt x="950760" y="887285"/>
                  </a:lnTo>
                  <a:lnTo>
                    <a:pt x="942644" y="874026"/>
                  </a:lnTo>
                  <a:lnTo>
                    <a:pt x="952538" y="858329"/>
                  </a:lnTo>
                  <a:lnTo>
                    <a:pt x="955827" y="843038"/>
                  </a:lnTo>
                  <a:close/>
                </a:path>
                <a:path w="956944" h="929004">
                  <a:moveTo>
                    <a:pt x="955827" y="616127"/>
                  </a:moveTo>
                  <a:lnTo>
                    <a:pt x="952538" y="601624"/>
                  </a:lnTo>
                  <a:lnTo>
                    <a:pt x="942657" y="588289"/>
                  </a:lnTo>
                  <a:lnTo>
                    <a:pt x="952474" y="566496"/>
                  </a:lnTo>
                  <a:lnTo>
                    <a:pt x="955281" y="549427"/>
                  </a:lnTo>
                  <a:lnTo>
                    <a:pt x="950683" y="533920"/>
                  </a:lnTo>
                  <a:lnTo>
                    <a:pt x="938263" y="516851"/>
                  </a:lnTo>
                  <a:lnTo>
                    <a:pt x="872337" y="441223"/>
                  </a:lnTo>
                  <a:lnTo>
                    <a:pt x="753681" y="302552"/>
                  </a:lnTo>
                  <a:lnTo>
                    <a:pt x="742353" y="292379"/>
                  </a:lnTo>
                  <a:lnTo>
                    <a:pt x="728954" y="287324"/>
                  </a:lnTo>
                  <a:lnTo>
                    <a:pt x="714743" y="287782"/>
                  </a:lnTo>
                  <a:lnTo>
                    <a:pt x="700951" y="294157"/>
                  </a:lnTo>
                  <a:lnTo>
                    <a:pt x="692086" y="302628"/>
                  </a:lnTo>
                  <a:lnTo>
                    <a:pt x="686117" y="314642"/>
                  </a:lnTo>
                  <a:lnTo>
                    <a:pt x="684263" y="329018"/>
                  </a:lnTo>
                  <a:lnTo>
                    <a:pt x="687768" y="344576"/>
                  </a:lnTo>
                  <a:lnTo>
                    <a:pt x="687768" y="348767"/>
                  </a:lnTo>
                  <a:lnTo>
                    <a:pt x="692150" y="352983"/>
                  </a:lnTo>
                  <a:lnTo>
                    <a:pt x="696544" y="361378"/>
                  </a:lnTo>
                  <a:lnTo>
                    <a:pt x="688441" y="374053"/>
                  </a:lnTo>
                  <a:lnTo>
                    <a:pt x="684466" y="387121"/>
                  </a:lnTo>
                  <a:lnTo>
                    <a:pt x="685419" y="400977"/>
                  </a:lnTo>
                  <a:lnTo>
                    <a:pt x="692150" y="416001"/>
                  </a:lnTo>
                  <a:lnTo>
                    <a:pt x="692150" y="424421"/>
                  </a:lnTo>
                  <a:lnTo>
                    <a:pt x="687768" y="428612"/>
                  </a:lnTo>
                  <a:lnTo>
                    <a:pt x="683501" y="443585"/>
                  </a:lnTo>
                  <a:lnTo>
                    <a:pt x="683361" y="456984"/>
                  </a:lnTo>
                  <a:lnTo>
                    <a:pt x="686523" y="468795"/>
                  </a:lnTo>
                  <a:lnTo>
                    <a:pt x="692150" y="479044"/>
                  </a:lnTo>
                  <a:lnTo>
                    <a:pt x="757910" y="554672"/>
                  </a:lnTo>
                  <a:lnTo>
                    <a:pt x="822693" y="630313"/>
                  </a:lnTo>
                  <a:lnTo>
                    <a:pt x="854405" y="668134"/>
                  </a:lnTo>
                  <a:lnTo>
                    <a:pt x="885520" y="705954"/>
                  </a:lnTo>
                  <a:lnTo>
                    <a:pt x="897470" y="715467"/>
                  </a:lnTo>
                  <a:lnTo>
                    <a:pt x="911885" y="719086"/>
                  </a:lnTo>
                  <a:lnTo>
                    <a:pt x="926312" y="717181"/>
                  </a:lnTo>
                  <a:lnTo>
                    <a:pt x="938263" y="710145"/>
                  </a:lnTo>
                  <a:lnTo>
                    <a:pt x="948969" y="701090"/>
                  </a:lnTo>
                  <a:lnTo>
                    <a:pt x="954735" y="688086"/>
                  </a:lnTo>
                  <a:lnTo>
                    <a:pt x="955560" y="673506"/>
                  </a:lnTo>
                  <a:lnTo>
                    <a:pt x="951433" y="659714"/>
                  </a:lnTo>
                  <a:lnTo>
                    <a:pt x="947039" y="655523"/>
                  </a:lnTo>
                  <a:lnTo>
                    <a:pt x="947039" y="651319"/>
                  </a:lnTo>
                  <a:lnTo>
                    <a:pt x="942657" y="647128"/>
                  </a:lnTo>
                  <a:lnTo>
                    <a:pt x="952538" y="631431"/>
                  </a:lnTo>
                  <a:lnTo>
                    <a:pt x="955827" y="616127"/>
                  </a:lnTo>
                  <a:close/>
                </a:path>
                <a:path w="956944" h="929004">
                  <a:moveTo>
                    <a:pt x="956386" y="329336"/>
                  </a:moveTo>
                  <a:lnTo>
                    <a:pt x="952601" y="314045"/>
                  </a:lnTo>
                  <a:lnTo>
                    <a:pt x="942644" y="298361"/>
                  </a:lnTo>
                  <a:lnTo>
                    <a:pt x="952474" y="278980"/>
                  </a:lnTo>
                  <a:lnTo>
                    <a:pt x="955281" y="263156"/>
                  </a:lnTo>
                  <a:lnTo>
                    <a:pt x="950683" y="248119"/>
                  </a:lnTo>
                  <a:lnTo>
                    <a:pt x="938263" y="231114"/>
                  </a:lnTo>
                  <a:lnTo>
                    <a:pt x="921778" y="212140"/>
                  </a:lnTo>
                  <a:lnTo>
                    <a:pt x="905294" y="192773"/>
                  </a:lnTo>
                  <a:lnTo>
                    <a:pt x="888822" y="172631"/>
                  </a:lnTo>
                  <a:lnTo>
                    <a:pt x="872337" y="151295"/>
                  </a:lnTo>
                  <a:lnTo>
                    <a:pt x="842670" y="119049"/>
                  </a:lnTo>
                  <a:lnTo>
                    <a:pt x="813003" y="85623"/>
                  </a:lnTo>
                  <a:lnTo>
                    <a:pt x="783348" y="51422"/>
                  </a:lnTo>
                  <a:lnTo>
                    <a:pt x="753681" y="16814"/>
                  </a:lnTo>
                  <a:lnTo>
                    <a:pt x="735965" y="3289"/>
                  </a:lnTo>
                  <a:lnTo>
                    <a:pt x="717423" y="0"/>
                  </a:lnTo>
                  <a:lnTo>
                    <a:pt x="700532" y="6172"/>
                  </a:lnTo>
                  <a:lnTo>
                    <a:pt x="687768" y="21018"/>
                  </a:lnTo>
                  <a:lnTo>
                    <a:pt x="684745" y="35991"/>
                  </a:lnTo>
                  <a:lnTo>
                    <a:pt x="686663" y="49390"/>
                  </a:lnTo>
                  <a:lnTo>
                    <a:pt x="690232" y="61201"/>
                  </a:lnTo>
                  <a:lnTo>
                    <a:pt x="692150" y="71450"/>
                  </a:lnTo>
                  <a:lnTo>
                    <a:pt x="690232" y="84048"/>
                  </a:lnTo>
                  <a:lnTo>
                    <a:pt x="686663" y="96659"/>
                  </a:lnTo>
                  <a:lnTo>
                    <a:pt x="684745" y="109258"/>
                  </a:lnTo>
                  <a:lnTo>
                    <a:pt x="687768" y="121856"/>
                  </a:lnTo>
                  <a:lnTo>
                    <a:pt x="692150" y="126072"/>
                  </a:lnTo>
                  <a:lnTo>
                    <a:pt x="692150" y="138684"/>
                  </a:lnTo>
                  <a:lnTo>
                    <a:pt x="685419" y="154368"/>
                  </a:lnTo>
                  <a:lnTo>
                    <a:pt x="684466" y="169672"/>
                  </a:lnTo>
                  <a:lnTo>
                    <a:pt x="688441" y="184175"/>
                  </a:lnTo>
                  <a:lnTo>
                    <a:pt x="696544" y="197510"/>
                  </a:lnTo>
                  <a:lnTo>
                    <a:pt x="712965" y="215760"/>
                  </a:lnTo>
                  <a:lnTo>
                    <a:pt x="728954" y="233222"/>
                  </a:lnTo>
                  <a:lnTo>
                    <a:pt x="744131" y="250685"/>
                  </a:lnTo>
                  <a:lnTo>
                    <a:pt x="885520" y="416001"/>
                  </a:lnTo>
                  <a:lnTo>
                    <a:pt x="917041" y="431965"/>
                  </a:lnTo>
                  <a:lnTo>
                    <a:pt x="929462" y="428612"/>
                  </a:lnTo>
                  <a:lnTo>
                    <a:pt x="939152" y="423951"/>
                  </a:lnTo>
                  <a:lnTo>
                    <a:pt x="947597" y="416534"/>
                  </a:lnTo>
                  <a:lnTo>
                    <a:pt x="953566" y="406755"/>
                  </a:lnTo>
                  <a:lnTo>
                    <a:pt x="955840" y="395008"/>
                  </a:lnTo>
                  <a:lnTo>
                    <a:pt x="955078" y="385546"/>
                  </a:lnTo>
                  <a:lnTo>
                    <a:pt x="953084" y="376097"/>
                  </a:lnTo>
                  <a:lnTo>
                    <a:pt x="950264" y="366636"/>
                  </a:lnTo>
                  <a:lnTo>
                    <a:pt x="947039" y="357174"/>
                  </a:lnTo>
                  <a:lnTo>
                    <a:pt x="954392" y="343852"/>
                  </a:lnTo>
                  <a:lnTo>
                    <a:pt x="956386" y="329336"/>
                  </a:lnTo>
                  <a:close/>
                </a:path>
              </a:pathLst>
            </a:custGeom>
            <a:solidFill>
              <a:srgbClr val="000000"/>
            </a:solidFill>
          </p:spPr>
          <p:txBody>
            <a:bodyPr wrap="square" lIns="0" tIns="0" rIns="0" bIns="0" rtlCol="0"/>
            <a:lstStyle/>
            <a:p>
              <a:endParaRPr/>
            </a:p>
          </p:txBody>
        </p:sp>
        <p:sp>
          <p:nvSpPr>
            <p:cNvPr id="12" name="object 12"/>
            <p:cNvSpPr/>
            <p:nvPr/>
          </p:nvSpPr>
          <p:spPr>
            <a:xfrm>
              <a:off x="404554" y="6723005"/>
              <a:ext cx="163147" cy="126583"/>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7239" y="5859957"/>
              <a:ext cx="564515" cy="778510"/>
            </a:xfrm>
            <a:custGeom>
              <a:avLst/>
              <a:gdLst/>
              <a:ahLst/>
              <a:cxnLst/>
              <a:rect l="l" t="t" r="r" b="b"/>
              <a:pathLst>
                <a:path w="564515" h="778509">
                  <a:moveTo>
                    <a:pt x="271640" y="388023"/>
                  </a:moveTo>
                  <a:lnTo>
                    <a:pt x="250698" y="355536"/>
                  </a:lnTo>
                  <a:lnTo>
                    <a:pt x="231063" y="347649"/>
                  </a:lnTo>
                  <a:lnTo>
                    <a:pt x="219862" y="349885"/>
                  </a:lnTo>
                  <a:lnTo>
                    <a:pt x="209499" y="356844"/>
                  </a:lnTo>
                  <a:lnTo>
                    <a:pt x="199542" y="367753"/>
                  </a:lnTo>
                  <a:lnTo>
                    <a:pt x="164769" y="408520"/>
                  </a:lnTo>
                  <a:lnTo>
                    <a:pt x="129159" y="449897"/>
                  </a:lnTo>
                  <a:lnTo>
                    <a:pt x="92913" y="491477"/>
                  </a:lnTo>
                  <a:lnTo>
                    <a:pt x="56248" y="532866"/>
                  </a:lnTo>
                  <a:lnTo>
                    <a:pt x="19367" y="573646"/>
                  </a:lnTo>
                  <a:lnTo>
                    <a:pt x="9893" y="588746"/>
                  </a:lnTo>
                  <a:lnTo>
                    <a:pt x="2882" y="603059"/>
                  </a:lnTo>
                  <a:lnTo>
                    <a:pt x="825" y="617372"/>
                  </a:lnTo>
                  <a:lnTo>
                    <a:pt x="6184" y="632472"/>
                  </a:lnTo>
                  <a:lnTo>
                    <a:pt x="7416" y="650659"/>
                  </a:lnTo>
                  <a:lnTo>
                    <a:pt x="2882" y="667664"/>
                  </a:lnTo>
                  <a:lnTo>
                    <a:pt x="0" y="683882"/>
                  </a:lnTo>
                  <a:lnTo>
                    <a:pt x="6184" y="699706"/>
                  </a:lnTo>
                  <a:lnTo>
                    <a:pt x="6184" y="703897"/>
                  </a:lnTo>
                  <a:lnTo>
                    <a:pt x="10579" y="712304"/>
                  </a:lnTo>
                  <a:lnTo>
                    <a:pt x="6184" y="716508"/>
                  </a:lnTo>
                  <a:lnTo>
                    <a:pt x="1993" y="732726"/>
                  </a:lnTo>
                  <a:lnTo>
                    <a:pt x="14973" y="771131"/>
                  </a:lnTo>
                  <a:lnTo>
                    <a:pt x="45186" y="777963"/>
                  </a:lnTo>
                  <a:lnTo>
                    <a:pt x="60083" y="772909"/>
                  </a:lnTo>
                  <a:lnTo>
                    <a:pt x="72097" y="762723"/>
                  </a:lnTo>
                  <a:lnTo>
                    <a:pt x="252285" y="552640"/>
                  </a:lnTo>
                  <a:lnTo>
                    <a:pt x="263537" y="536740"/>
                  </a:lnTo>
                  <a:lnTo>
                    <a:pt x="269862" y="520065"/>
                  </a:lnTo>
                  <a:lnTo>
                    <a:pt x="269582" y="501815"/>
                  </a:lnTo>
                  <a:lnTo>
                    <a:pt x="261061" y="481203"/>
                  </a:lnTo>
                  <a:lnTo>
                    <a:pt x="268478" y="465505"/>
                  </a:lnTo>
                  <a:lnTo>
                    <a:pt x="270954" y="450215"/>
                  </a:lnTo>
                  <a:lnTo>
                    <a:pt x="268478" y="435698"/>
                  </a:lnTo>
                  <a:lnTo>
                    <a:pt x="261061" y="422363"/>
                  </a:lnTo>
                  <a:lnTo>
                    <a:pt x="265468" y="422363"/>
                  </a:lnTo>
                  <a:lnTo>
                    <a:pt x="265468" y="418160"/>
                  </a:lnTo>
                  <a:lnTo>
                    <a:pt x="268617" y="408114"/>
                  </a:lnTo>
                  <a:lnTo>
                    <a:pt x="270954" y="397675"/>
                  </a:lnTo>
                  <a:lnTo>
                    <a:pt x="271640" y="388023"/>
                  </a:lnTo>
                  <a:close/>
                </a:path>
                <a:path w="564515" h="778509">
                  <a:moveTo>
                    <a:pt x="272059" y="163944"/>
                  </a:moveTo>
                  <a:lnTo>
                    <a:pt x="270408" y="152793"/>
                  </a:lnTo>
                  <a:lnTo>
                    <a:pt x="265468" y="140843"/>
                  </a:lnTo>
                  <a:lnTo>
                    <a:pt x="265468" y="124028"/>
                  </a:lnTo>
                  <a:lnTo>
                    <a:pt x="270268" y="108394"/>
                  </a:lnTo>
                  <a:lnTo>
                    <a:pt x="270954" y="93560"/>
                  </a:lnTo>
                  <a:lnTo>
                    <a:pt x="266700" y="80289"/>
                  </a:lnTo>
                  <a:lnTo>
                    <a:pt x="256667" y="69392"/>
                  </a:lnTo>
                  <a:lnTo>
                    <a:pt x="242874" y="62369"/>
                  </a:lnTo>
                  <a:lnTo>
                    <a:pt x="228650" y="60464"/>
                  </a:lnTo>
                  <a:lnTo>
                    <a:pt x="215265" y="64084"/>
                  </a:lnTo>
                  <a:lnTo>
                    <a:pt x="203949" y="73609"/>
                  </a:lnTo>
                  <a:lnTo>
                    <a:pt x="171310" y="111404"/>
                  </a:lnTo>
                  <a:lnTo>
                    <a:pt x="107251" y="186524"/>
                  </a:lnTo>
                  <a:lnTo>
                    <a:pt x="75349" y="223621"/>
                  </a:lnTo>
                  <a:lnTo>
                    <a:pt x="43205" y="260261"/>
                  </a:lnTo>
                  <a:lnTo>
                    <a:pt x="10579" y="296303"/>
                  </a:lnTo>
                  <a:lnTo>
                    <a:pt x="3086" y="308978"/>
                  </a:lnTo>
                  <a:lnTo>
                    <a:pt x="139" y="322046"/>
                  </a:lnTo>
                  <a:lnTo>
                    <a:pt x="1308" y="335902"/>
                  </a:lnTo>
                  <a:lnTo>
                    <a:pt x="6184" y="350926"/>
                  </a:lnTo>
                  <a:lnTo>
                    <a:pt x="10579" y="355142"/>
                  </a:lnTo>
                  <a:lnTo>
                    <a:pt x="10579" y="359346"/>
                  </a:lnTo>
                  <a:lnTo>
                    <a:pt x="6184" y="363537"/>
                  </a:lnTo>
                  <a:lnTo>
                    <a:pt x="1308" y="378637"/>
                  </a:lnTo>
                  <a:lnTo>
                    <a:pt x="139" y="392950"/>
                  </a:lnTo>
                  <a:lnTo>
                    <a:pt x="3086" y="407263"/>
                  </a:lnTo>
                  <a:lnTo>
                    <a:pt x="10579" y="422363"/>
                  </a:lnTo>
                  <a:lnTo>
                    <a:pt x="10579" y="426580"/>
                  </a:lnTo>
                  <a:lnTo>
                    <a:pt x="3225" y="442849"/>
                  </a:lnTo>
                  <a:lnTo>
                    <a:pt x="1231" y="459143"/>
                  </a:lnTo>
                  <a:lnTo>
                    <a:pt x="5016" y="473849"/>
                  </a:lnTo>
                  <a:lnTo>
                    <a:pt x="14973" y="485406"/>
                  </a:lnTo>
                  <a:lnTo>
                    <a:pt x="28841" y="491769"/>
                  </a:lnTo>
                  <a:lnTo>
                    <a:pt x="43535" y="492226"/>
                  </a:lnTo>
                  <a:lnTo>
                    <a:pt x="58229" y="487172"/>
                  </a:lnTo>
                  <a:lnTo>
                    <a:pt x="72097" y="476986"/>
                  </a:lnTo>
                  <a:lnTo>
                    <a:pt x="102882" y="439508"/>
                  </a:lnTo>
                  <a:lnTo>
                    <a:pt x="133781" y="402602"/>
                  </a:lnTo>
                  <a:lnTo>
                    <a:pt x="164934" y="366166"/>
                  </a:lnTo>
                  <a:lnTo>
                    <a:pt x="196443" y="330085"/>
                  </a:lnTo>
                  <a:lnTo>
                    <a:pt x="228447" y="294233"/>
                  </a:lnTo>
                  <a:lnTo>
                    <a:pt x="261061" y="258495"/>
                  </a:lnTo>
                  <a:lnTo>
                    <a:pt x="268554" y="245160"/>
                  </a:lnTo>
                  <a:lnTo>
                    <a:pt x="271500" y="230657"/>
                  </a:lnTo>
                  <a:lnTo>
                    <a:pt x="270332" y="215353"/>
                  </a:lnTo>
                  <a:lnTo>
                    <a:pt x="265468" y="199669"/>
                  </a:lnTo>
                  <a:lnTo>
                    <a:pt x="265468" y="187058"/>
                  </a:lnTo>
                  <a:lnTo>
                    <a:pt x="270408" y="175107"/>
                  </a:lnTo>
                  <a:lnTo>
                    <a:pt x="272059" y="163944"/>
                  </a:lnTo>
                  <a:close/>
                </a:path>
                <a:path w="564515" h="778509">
                  <a:moveTo>
                    <a:pt x="564299" y="44196"/>
                  </a:moveTo>
                  <a:lnTo>
                    <a:pt x="548843" y="9321"/>
                  </a:lnTo>
                  <a:lnTo>
                    <a:pt x="525500" y="0"/>
                  </a:lnTo>
                  <a:lnTo>
                    <a:pt x="514311" y="584"/>
                  </a:lnTo>
                  <a:lnTo>
                    <a:pt x="503936" y="5118"/>
                  </a:lnTo>
                  <a:lnTo>
                    <a:pt x="493979" y="14782"/>
                  </a:lnTo>
                  <a:lnTo>
                    <a:pt x="461352" y="52578"/>
                  </a:lnTo>
                  <a:lnTo>
                    <a:pt x="365404" y="164795"/>
                  </a:lnTo>
                  <a:lnTo>
                    <a:pt x="333260" y="201434"/>
                  </a:lnTo>
                  <a:lnTo>
                    <a:pt x="300621" y="237477"/>
                  </a:lnTo>
                  <a:lnTo>
                    <a:pt x="293128" y="250088"/>
                  </a:lnTo>
                  <a:lnTo>
                    <a:pt x="290182" y="262699"/>
                  </a:lnTo>
                  <a:lnTo>
                    <a:pt x="291350" y="275297"/>
                  </a:lnTo>
                  <a:lnTo>
                    <a:pt x="296227" y="287909"/>
                  </a:lnTo>
                  <a:lnTo>
                    <a:pt x="296227" y="308914"/>
                  </a:lnTo>
                  <a:lnTo>
                    <a:pt x="291287" y="318427"/>
                  </a:lnTo>
                  <a:lnTo>
                    <a:pt x="289636" y="328345"/>
                  </a:lnTo>
                  <a:lnTo>
                    <a:pt x="291287" y="339051"/>
                  </a:lnTo>
                  <a:lnTo>
                    <a:pt x="296227" y="350926"/>
                  </a:lnTo>
                  <a:lnTo>
                    <a:pt x="296227" y="367753"/>
                  </a:lnTo>
                  <a:lnTo>
                    <a:pt x="292036" y="385800"/>
                  </a:lnTo>
                  <a:lnTo>
                    <a:pt x="292379" y="401891"/>
                  </a:lnTo>
                  <a:lnTo>
                    <a:pt x="296837" y="415607"/>
                  </a:lnTo>
                  <a:lnTo>
                    <a:pt x="305015" y="426580"/>
                  </a:lnTo>
                  <a:lnTo>
                    <a:pt x="318884" y="432943"/>
                  </a:lnTo>
                  <a:lnTo>
                    <a:pt x="333578" y="433400"/>
                  </a:lnTo>
                  <a:lnTo>
                    <a:pt x="348272" y="428345"/>
                  </a:lnTo>
                  <a:lnTo>
                    <a:pt x="362140" y="418160"/>
                  </a:lnTo>
                  <a:lnTo>
                    <a:pt x="392925" y="380657"/>
                  </a:lnTo>
                  <a:lnTo>
                    <a:pt x="423837" y="343623"/>
                  </a:lnTo>
                  <a:lnTo>
                    <a:pt x="486498" y="270014"/>
                  </a:lnTo>
                  <a:lnTo>
                    <a:pt x="551116" y="195453"/>
                  </a:lnTo>
                  <a:lnTo>
                    <a:pt x="554964" y="188429"/>
                  </a:lnTo>
                  <a:lnTo>
                    <a:pt x="558812" y="180225"/>
                  </a:lnTo>
                  <a:lnTo>
                    <a:pt x="561009" y="171234"/>
                  </a:lnTo>
                  <a:lnTo>
                    <a:pt x="558050" y="148513"/>
                  </a:lnTo>
                  <a:lnTo>
                    <a:pt x="558253" y="134010"/>
                  </a:lnTo>
                  <a:lnTo>
                    <a:pt x="559295" y="118706"/>
                  </a:lnTo>
                  <a:lnTo>
                    <a:pt x="559917" y="103022"/>
                  </a:lnTo>
                  <a:lnTo>
                    <a:pt x="558749" y="87325"/>
                  </a:lnTo>
                  <a:lnTo>
                    <a:pt x="557161" y="72021"/>
                  </a:lnTo>
                  <a:lnTo>
                    <a:pt x="558050" y="57518"/>
                  </a:lnTo>
                  <a:lnTo>
                    <a:pt x="564299" y="44196"/>
                  </a:lnTo>
                  <a:close/>
                </a:path>
              </a:pathLst>
            </a:custGeom>
            <a:solidFill>
              <a:srgbClr val="000000"/>
            </a:solidFill>
          </p:spPr>
          <p:txBody>
            <a:bodyPr wrap="square" lIns="0" tIns="0" rIns="0" bIns="0" rtlCol="0"/>
            <a:lstStyle/>
            <a:p>
              <a:endParaRPr/>
            </a:p>
          </p:txBody>
        </p:sp>
        <p:sp>
          <p:nvSpPr>
            <p:cNvPr id="14" name="object 14"/>
            <p:cNvSpPr/>
            <p:nvPr/>
          </p:nvSpPr>
          <p:spPr>
            <a:xfrm>
              <a:off x="167243" y="6783409"/>
              <a:ext cx="111437" cy="6617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378" y="6433604"/>
              <a:ext cx="562610" cy="416559"/>
            </a:xfrm>
            <a:custGeom>
              <a:avLst/>
              <a:gdLst/>
              <a:ahLst/>
              <a:cxnLst/>
              <a:rect l="l" t="t" r="r" b="b"/>
              <a:pathLst>
                <a:path w="562610" h="416559">
                  <a:moveTo>
                    <a:pt x="271919" y="96634"/>
                  </a:moveTo>
                  <a:lnTo>
                    <a:pt x="267106" y="82461"/>
                  </a:lnTo>
                  <a:lnTo>
                    <a:pt x="256527" y="71424"/>
                  </a:lnTo>
                  <a:lnTo>
                    <a:pt x="242595" y="62763"/>
                  </a:lnTo>
                  <a:lnTo>
                    <a:pt x="227418" y="61976"/>
                  </a:lnTo>
                  <a:lnTo>
                    <a:pt x="211416" y="69062"/>
                  </a:lnTo>
                  <a:lnTo>
                    <a:pt x="195008" y="84035"/>
                  </a:lnTo>
                  <a:lnTo>
                    <a:pt x="181140" y="102222"/>
                  </a:lnTo>
                  <a:lnTo>
                    <a:pt x="166446" y="119227"/>
                  </a:lnTo>
                  <a:lnTo>
                    <a:pt x="151752" y="135445"/>
                  </a:lnTo>
                  <a:lnTo>
                    <a:pt x="137883" y="151269"/>
                  </a:lnTo>
                  <a:lnTo>
                    <a:pt x="118795" y="173990"/>
                  </a:lnTo>
                  <a:lnTo>
                    <a:pt x="82257" y="220992"/>
                  </a:lnTo>
                  <a:lnTo>
                    <a:pt x="63169" y="243713"/>
                  </a:lnTo>
                  <a:lnTo>
                    <a:pt x="36804" y="271551"/>
                  </a:lnTo>
                  <a:lnTo>
                    <a:pt x="10439" y="302539"/>
                  </a:lnTo>
                  <a:lnTo>
                    <a:pt x="0" y="326174"/>
                  </a:lnTo>
                  <a:lnTo>
                    <a:pt x="1168" y="338582"/>
                  </a:lnTo>
                  <a:lnTo>
                    <a:pt x="6045" y="352958"/>
                  </a:lnTo>
                  <a:lnTo>
                    <a:pt x="10439" y="357162"/>
                  </a:lnTo>
                  <a:lnTo>
                    <a:pt x="10439" y="365569"/>
                  </a:lnTo>
                  <a:lnTo>
                    <a:pt x="6045" y="369773"/>
                  </a:lnTo>
                  <a:lnTo>
                    <a:pt x="3568" y="381723"/>
                  </a:lnTo>
                  <a:lnTo>
                    <a:pt x="2743" y="392887"/>
                  </a:lnTo>
                  <a:lnTo>
                    <a:pt x="3568" y="404037"/>
                  </a:lnTo>
                  <a:lnTo>
                    <a:pt x="6045" y="415988"/>
                  </a:lnTo>
                  <a:lnTo>
                    <a:pt x="124701" y="415988"/>
                  </a:lnTo>
                  <a:lnTo>
                    <a:pt x="190614" y="339826"/>
                  </a:lnTo>
                  <a:lnTo>
                    <a:pt x="223570" y="300761"/>
                  </a:lnTo>
                  <a:lnTo>
                    <a:pt x="256527" y="260515"/>
                  </a:lnTo>
                  <a:lnTo>
                    <a:pt x="270268" y="230060"/>
                  </a:lnTo>
                  <a:lnTo>
                    <a:pt x="268274" y="213245"/>
                  </a:lnTo>
                  <a:lnTo>
                    <a:pt x="260921" y="193294"/>
                  </a:lnTo>
                  <a:lnTo>
                    <a:pt x="268338" y="179959"/>
                  </a:lnTo>
                  <a:lnTo>
                    <a:pt x="270814" y="165442"/>
                  </a:lnTo>
                  <a:lnTo>
                    <a:pt x="268338" y="150152"/>
                  </a:lnTo>
                  <a:lnTo>
                    <a:pt x="260921" y="134467"/>
                  </a:lnTo>
                  <a:lnTo>
                    <a:pt x="270129" y="113969"/>
                  </a:lnTo>
                  <a:lnTo>
                    <a:pt x="271919" y="96634"/>
                  </a:lnTo>
                  <a:close/>
                </a:path>
                <a:path w="562610" h="416559">
                  <a:moveTo>
                    <a:pt x="562165" y="172275"/>
                  </a:moveTo>
                  <a:lnTo>
                    <a:pt x="559219" y="159677"/>
                  </a:lnTo>
                  <a:lnTo>
                    <a:pt x="555434" y="147066"/>
                  </a:lnTo>
                  <a:lnTo>
                    <a:pt x="555371" y="134467"/>
                  </a:lnTo>
                  <a:lnTo>
                    <a:pt x="557225" y="121856"/>
                  </a:lnTo>
                  <a:lnTo>
                    <a:pt x="560311" y="109245"/>
                  </a:lnTo>
                  <a:lnTo>
                    <a:pt x="560933" y="96634"/>
                  </a:lnTo>
                  <a:lnTo>
                    <a:pt x="555371" y="84035"/>
                  </a:lnTo>
                  <a:lnTo>
                    <a:pt x="550976" y="75628"/>
                  </a:lnTo>
                  <a:lnTo>
                    <a:pt x="550976" y="71424"/>
                  </a:lnTo>
                  <a:lnTo>
                    <a:pt x="555371" y="63017"/>
                  </a:lnTo>
                  <a:lnTo>
                    <a:pt x="561619" y="41351"/>
                  </a:lnTo>
                  <a:lnTo>
                    <a:pt x="555917" y="22047"/>
                  </a:lnTo>
                  <a:lnTo>
                    <a:pt x="541159" y="7480"/>
                  </a:lnTo>
                  <a:lnTo>
                    <a:pt x="520217" y="0"/>
                  </a:lnTo>
                  <a:lnTo>
                    <a:pt x="504825" y="6819"/>
                  </a:lnTo>
                  <a:lnTo>
                    <a:pt x="496722" y="11226"/>
                  </a:lnTo>
                  <a:lnTo>
                    <a:pt x="489458" y="16802"/>
                  </a:lnTo>
                  <a:lnTo>
                    <a:pt x="427761" y="92443"/>
                  </a:lnTo>
                  <a:lnTo>
                    <a:pt x="365099" y="168071"/>
                  </a:lnTo>
                  <a:lnTo>
                    <a:pt x="333095" y="205892"/>
                  </a:lnTo>
                  <a:lnTo>
                    <a:pt x="300482" y="243713"/>
                  </a:lnTo>
                  <a:lnTo>
                    <a:pt x="292989" y="253949"/>
                  </a:lnTo>
                  <a:lnTo>
                    <a:pt x="290042" y="265772"/>
                  </a:lnTo>
                  <a:lnTo>
                    <a:pt x="291211" y="279158"/>
                  </a:lnTo>
                  <a:lnTo>
                    <a:pt x="296087" y="294132"/>
                  </a:lnTo>
                  <a:lnTo>
                    <a:pt x="296087" y="306743"/>
                  </a:lnTo>
                  <a:lnTo>
                    <a:pt x="291757" y="318693"/>
                  </a:lnTo>
                  <a:lnTo>
                    <a:pt x="291134" y="329857"/>
                  </a:lnTo>
                  <a:lnTo>
                    <a:pt x="292989" y="341007"/>
                  </a:lnTo>
                  <a:lnTo>
                    <a:pt x="296087" y="352958"/>
                  </a:lnTo>
                  <a:lnTo>
                    <a:pt x="300482" y="357162"/>
                  </a:lnTo>
                  <a:lnTo>
                    <a:pt x="300482" y="365569"/>
                  </a:lnTo>
                  <a:lnTo>
                    <a:pt x="296087" y="369773"/>
                  </a:lnTo>
                  <a:lnTo>
                    <a:pt x="291757" y="382308"/>
                  </a:lnTo>
                  <a:lnTo>
                    <a:pt x="291134" y="394462"/>
                  </a:lnTo>
                  <a:lnTo>
                    <a:pt x="292989" y="405815"/>
                  </a:lnTo>
                  <a:lnTo>
                    <a:pt x="296087" y="415988"/>
                  </a:lnTo>
                  <a:lnTo>
                    <a:pt x="362000" y="415988"/>
                  </a:lnTo>
                  <a:lnTo>
                    <a:pt x="546582" y="201688"/>
                  </a:lnTo>
                  <a:lnTo>
                    <a:pt x="550976" y="193294"/>
                  </a:lnTo>
                  <a:lnTo>
                    <a:pt x="559777" y="184886"/>
                  </a:lnTo>
                  <a:lnTo>
                    <a:pt x="562165" y="172275"/>
                  </a:lnTo>
                  <a:close/>
                </a:path>
              </a:pathLst>
            </a:custGeom>
            <a:solidFill>
              <a:srgbClr val="000000"/>
            </a:solidFill>
          </p:spPr>
          <p:txBody>
            <a:bodyPr wrap="square" lIns="0" tIns="0" rIns="0" bIns="0" rtlCol="0"/>
            <a:lstStyle/>
            <a:p>
              <a:endParaRPr/>
            </a:p>
          </p:txBody>
        </p:sp>
      </p:grpSp>
      <p:sp>
        <p:nvSpPr>
          <p:cNvPr id="16" name="object 16"/>
          <p:cNvSpPr txBox="1"/>
          <p:nvPr/>
        </p:nvSpPr>
        <p:spPr>
          <a:xfrm>
            <a:off x="1330197" y="5840069"/>
            <a:ext cx="1076452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C000"/>
                </a:solidFill>
                <a:latin typeface="Arial"/>
                <a:cs typeface="Arial"/>
              </a:rPr>
              <a:t>Diferentes </a:t>
            </a:r>
            <a:r>
              <a:rPr sz="3600" spc="-30" dirty="0">
                <a:solidFill>
                  <a:srgbClr val="FFC000"/>
                </a:solidFill>
                <a:latin typeface="Arial"/>
                <a:cs typeface="Arial"/>
              </a:rPr>
              <a:t>Tipos </a:t>
            </a:r>
            <a:r>
              <a:rPr sz="3600" dirty="0">
                <a:solidFill>
                  <a:srgbClr val="FFC000"/>
                </a:solidFill>
                <a:latin typeface="Arial"/>
                <a:cs typeface="Arial"/>
              </a:rPr>
              <a:t>de </a:t>
            </a:r>
            <a:r>
              <a:rPr sz="3600" spc="-15" dirty="0">
                <a:solidFill>
                  <a:srgbClr val="FFC000"/>
                </a:solidFill>
                <a:latin typeface="Arial"/>
                <a:cs typeface="Arial"/>
              </a:rPr>
              <a:t>Tratamientos </a:t>
            </a:r>
            <a:r>
              <a:rPr sz="3600" dirty="0">
                <a:solidFill>
                  <a:srgbClr val="FFC000"/>
                </a:solidFill>
                <a:latin typeface="Arial"/>
                <a:cs typeface="Arial"/>
              </a:rPr>
              <a:t>Térmico</a:t>
            </a:r>
            <a:r>
              <a:rPr sz="3600" spc="-220" dirty="0">
                <a:solidFill>
                  <a:srgbClr val="FFC000"/>
                </a:solidFill>
                <a:latin typeface="Arial"/>
                <a:cs typeface="Arial"/>
              </a:rPr>
              <a:t> </a:t>
            </a:r>
            <a:r>
              <a:rPr sz="3600" dirty="0">
                <a:solidFill>
                  <a:srgbClr val="FFC000"/>
                </a:solidFill>
                <a:latin typeface="Arial"/>
                <a:cs typeface="Arial"/>
              </a:rPr>
              <a:t>Superficial</a:t>
            </a:r>
            <a:endParaRPr sz="3600">
              <a:latin typeface="Arial"/>
              <a:cs typeface="Arial"/>
            </a:endParaRPr>
          </a:p>
        </p:txBody>
      </p:sp>
      <p:grpSp>
        <p:nvGrpSpPr>
          <p:cNvPr id="17" name="object 17"/>
          <p:cNvGrpSpPr/>
          <p:nvPr/>
        </p:nvGrpSpPr>
        <p:grpSpPr>
          <a:xfrm>
            <a:off x="1394206" y="1080312"/>
            <a:ext cx="10393680" cy="4386580"/>
            <a:chOff x="1394206" y="1080312"/>
            <a:chExt cx="10393680" cy="4386580"/>
          </a:xfrm>
        </p:grpSpPr>
        <p:sp>
          <p:nvSpPr>
            <p:cNvPr id="18" name="object 18"/>
            <p:cNvSpPr/>
            <p:nvPr/>
          </p:nvSpPr>
          <p:spPr>
            <a:xfrm>
              <a:off x="7222997" y="1907286"/>
              <a:ext cx="1590675" cy="900430"/>
            </a:xfrm>
            <a:custGeom>
              <a:avLst/>
              <a:gdLst/>
              <a:ahLst/>
              <a:cxnLst/>
              <a:rect l="l" t="t" r="r" b="b"/>
              <a:pathLst>
                <a:path w="1590675" h="900430">
                  <a:moveTo>
                    <a:pt x="57150" y="842899"/>
                  </a:moveTo>
                  <a:lnTo>
                    <a:pt x="0" y="842899"/>
                  </a:lnTo>
                  <a:lnTo>
                    <a:pt x="0" y="900049"/>
                  </a:lnTo>
                  <a:lnTo>
                    <a:pt x="57150" y="900049"/>
                  </a:lnTo>
                  <a:lnTo>
                    <a:pt x="57150" y="842899"/>
                  </a:lnTo>
                  <a:close/>
                </a:path>
                <a:path w="1590675" h="900430">
                  <a:moveTo>
                    <a:pt x="57150" y="728599"/>
                  </a:moveTo>
                  <a:lnTo>
                    <a:pt x="0" y="728599"/>
                  </a:lnTo>
                  <a:lnTo>
                    <a:pt x="0" y="785749"/>
                  </a:lnTo>
                  <a:lnTo>
                    <a:pt x="57150" y="785749"/>
                  </a:lnTo>
                  <a:lnTo>
                    <a:pt x="57150" y="728599"/>
                  </a:lnTo>
                  <a:close/>
                </a:path>
                <a:path w="1590675" h="900430">
                  <a:moveTo>
                    <a:pt x="57150" y="614299"/>
                  </a:moveTo>
                  <a:lnTo>
                    <a:pt x="0" y="614299"/>
                  </a:lnTo>
                  <a:lnTo>
                    <a:pt x="0" y="671449"/>
                  </a:lnTo>
                  <a:lnTo>
                    <a:pt x="57150" y="671449"/>
                  </a:lnTo>
                  <a:lnTo>
                    <a:pt x="57150" y="614299"/>
                  </a:lnTo>
                  <a:close/>
                </a:path>
                <a:path w="1590675" h="900430">
                  <a:moveTo>
                    <a:pt x="57150" y="499999"/>
                  </a:moveTo>
                  <a:lnTo>
                    <a:pt x="0" y="499999"/>
                  </a:lnTo>
                  <a:lnTo>
                    <a:pt x="0" y="557149"/>
                  </a:lnTo>
                  <a:lnTo>
                    <a:pt x="57150" y="557149"/>
                  </a:lnTo>
                  <a:lnTo>
                    <a:pt x="57150" y="499999"/>
                  </a:lnTo>
                  <a:close/>
                </a:path>
                <a:path w="1590675" h="900430">
                  <a:moveTo>
                    <a:pt x="57150" y="385699"/>
                  </a:moveTo>
                  <a:lnTo>
                    <a:pt x="0" y="385699"/>
                  </a:lnTo>
                  <a:lnTo>
                    <a:pt x="0" y="442849"/>
                  </a:lnTo>
                  <a:lnTo>
                    <a:pt x="57150" y="442849"/>
                  </a:lnTo>
                  <a:lnTo>
                    <a:pt x="57150" y="385699"/>
                  </a:lnTo>
                  <a:close/>
                </a:path>
                <a:path w="1590675" h="900430">
                  <a:moveTo>
                    <a:pt x="90043" y="304291"/>
                  </a:moveTo>
                  <a:lnTo>
                    <a:pt x="32893" y="304291"/>
                  </a:lnTo>
                  <a:lnTo>
                    <a:pt x="32893" y="361441"/>
                  </a:lnTo>
                  <a:lnTo>
                    <a:pt x="90043" y="361441"/>
                  </a:lnTo>
                  <a:lnTo>
                    <a:pt x="90043" y="304291"/>
                  </a:lnTo>
                  <a:close/>
                </a:path>
                <a:path w="1590675" h="900430">
                  <a:moveTo>
                    <a:pt x="204343" y="304291"/>
                  </a:moveTo>
                  <a:lnTo>
                    <a:pt x="147193" y="304291"/>
                  </a:lnTo>
                  <a:lnTo>
                    <a:pt x="147193" y="361441"/>
                  </a:lnTo>
                  <a:lnTo>
                    <a:pt x="204343" y="361441"/>
                  </a:lnTo>
                  <a:lnTo>
                    <a:pt x="204343" y="304291"/>
                  </a:lnTo>
                  <a:close/>
                </a:path>
                <a:path w="1590675" h="900430">
                  <a:moveTo>
                    <a:pt x="318643" y="304291"/>
                  </a:moveTo>
                  <a:lnTo>
                    <a:pt x="261493" y="304291"/>
                  </a:lnTo>
                  <a:lnTo>
                    <a:pt x="261493" y="361441"/>
                  </a:lnTo>
                  <a:lnTo>
                    <a:pt x="318643" y="361441"/>
                  </a:lnTo>
                  <a:lnTo>
                    <a:pt x="318643" y="304291"/>
                  </a:lnTo>
                  <a:close/>
                </a:path>
                <a:path w="1590675" h="900430">
                  <a:moveTo>
                    <a:pt x="432943" y="304291"/>
                  </a:moveTo>
                  <a:lnTo>
                    <a:pt x="375793" y="304291"/>
                  </a:lnTo>
                  <a:lnTo>
                    <a:pt x="375793" y="361441"/>
                  </a:lnTo>
                  <a:lnTo>
                    <a:pt x="432943" y="361441"/>
                  </a:lnTo>
                  <a:lnTo>
                    <a:pt x="432943" y="304291"/>
                  </a:lnTo>
                  <a:close/>
                </a:path>
                <a:path w="1590675" h="900430">
                  <a:moveTo>
                    <a:pt x="547243" y="304291"/>
                  </a:moveTo>
                  <a:lnTo>
                    <a:pt x="490093" y="304291"/>
                  </a:lnTo>
                  <a:lnTo>
                    <a:pt x="490093" y="361441"/>
                  </a:lnTo>
                  <a:lnTo>
                    <a:pt x="547243" y="361441"/>
                  </a:lnTo>
                  <a:lnTo>
                    <a:pt x="547243" y="304291"/>
                  </a:lnTo>
                  <a:close/>
                </a:path>
                <a:path w="1590675" h="900430">
                  <a:moveTo>
                    <a:pt x="661543" y="304291"/>
                  </a:moveTo>
                  <a:lnTo>
                    <a:pt x="604393" y="304291"/>
                  </a:lnTo>
                  <a:lnTo>
                    <a:pt x="604393" y="361441"/>
                  </a:lnTo>
                  <a:lnTo>
                    <a:pt x="661543" y="361441"/>
                  </a:lnTo>
                  <a:lnTo>
                    <a:pt x="661543" y="304291"/>
                  </a:lnTo>
                  <a:close/>
                </a:path>
                <a:path w="1590675" h="900430">
                  <a:moveTo>
                    <a:pt x="775843" y="304291"/>
                  </a:moveTo>
                  <a:lnTo>
                    <a:pt x="718693" y="304291"/>
                  </a:lnTo>
                  <a:lnTo>
                    <a:pt x="718693" y="361441"/>
                  </a:lnTo>
                  <a:lnTo>
                    <a:pt x="775843" y="361441"/>
                  </a:lnTo>
                  <a:lnTo>
                    <a:pt x="775843" y="304291"/>
                  </a:lnTo>
                  <a:close/>
                </a:path>
                <a:path w="1590675" h="900430">
                  <a:moveTo>
                    <a:pt x="890143" y="304291"/>
                  </a:moveTo>
                  <a:lnTo>
                    <a:pt x="832993" y="304291"/>
                  </a:lnTo>
                  <a:lnTo>
                    <a:pt x="832993" y="361441"/>
                  </a:lnTo>
                  <a:lnTo>
                    <a:pt x="890143" y="361441"/>
                  </a:lnTo>
                  <a:lnTo>
                    <a:pt x="890143" y="304291"/>
                  </a:lnTo>
                  <a:close/>
                </a:path>
                <a:path w="1590675" h="900430">
                  <a:moveTo>
                    <a:pt x="1004443" y="304291"/>
                  </a:moveTo>
                  <a:lnTo>
                    <a:pt x="947293" y="304291"/>
                  </a:lnTo>
                  <a:lnTo>
                    <a:pt x="947293" y="361441"/>
                  </a:lnTo>
                  <a:lnTo>
                    <a:pt x="1004443" y="361441"/>
                  </a:lnTo>
                  <a:lnTo>
                    <a:pt x="1004443" y="304291"/>
                  </a:lnTo>
                  <a:close/>
                </a:path>
                <a:path w="1590675" h="900430">
                  <a:moveTo>
                    <a:pt x="1118743" y="304291"/>
                  </a:moveTo>
                  <a:lnTo>
                    <a:pt x="1061593" y="304291"/>
                  </a:lnTo>
                  <a:lnTo>
                    <a:pt x="1061593" y="361441"/>
                  </a:lnTo>
                  <a:lnTo>
                    <a:pt x="1118743" y="361441"/>
                  </a:lnTo>
                  <a:lnTo>
                    <a:pt x="1118743" y="304291"/>
                  </a:lnTo>
                  <a:close/>
                </a:path>
                <a:path w="1590675" h="900430">
                  <a:moveTo>
                    <a:pt x="1233043" y="304291"/>
                  </a:moveTo>
                  <a:lnTo>
                    <a:pt x="1175893" y="304291"/>
                  </a:lnTo>
                  <a:lnTo>
                    <a:pt x="1175893" y="361441"/>
                  </a:lnTo>
                  <a:lnTo>
                    <a:pt x="1233043" y="361441"/>
                  </a:lnTo>
                  <a:lnTo>
                    <a:pt x="1233043" y="304291"/>
                  </a:lnTo>
                  <a:close/>
                </a:path>
                <a:path w="1590675" h="900430">
                  <a:moveTo>
                    <a:pt x="1347343" y="304291"/>
                  </a:moveTo>
                  <a:lnTo>
                    <a:pt x="1290193" y="304291"/>
                  </a:lnTo>
                  <a:lnTo>
                    <a:pt x="1290193" y="361441"/>
                  </a:lnTo>
                  <a:lnTo>
                    <a:pt x="1347343" y="361441"/>
                  </a:lnTo>
                  <a:lnTo>
                    <a:pt x="1347343" y="304291"/>
                  </a:lnTo>
                  <a:close/>
                </a:path>
                <a:path w="1590675" h="900430">
                  <a:moveTo>
                    <a:pt x="1461643" y="304291"/>
                  </a:moveTo>
                  <a:lnTo>
                    <a:pt x="1404493" y="304291"/>
                  </a:lnTo>
                  <a:lnTo>
                    <a:pt x="1404493" y="361441"/>
                  </a:lnTo>
                  <a:lnTo>
                    <a:pt x="1461643" y="361441"/>
                  </a:lnTo>
                  <a:lnTo>
                    <a:pt x="1461643" y="304291"/>
                  </a:lnTo>
                  <a:close/>
                </a:path>
                <a:path w="1590675" h="900430">
                  <a:moveTo>
                    <a:pt x="1533144" y="261492"/>
                  </a:moveTo>
                  <a:lnTo>
                    <a:pt x="1475994" y="261492"/>
                  </a:lnTo>
                  <a:lnTo>
                    <a:pt x="1475994" y="318642"/>
                  </a:lnTo>
                  <a:lnTo>
                    <a:pt x="1533144" y="318642"/>
                  </a:lnTo>
                  <a:lnTo>
                    <a:pt x="1533144" y="261492"/>
                  </a:lnTo>
                  <a:close/>
                </a:path>
                <a:path w="1590675" h="900430">
                  <a:moveTo>
                    <a:pt x="1533144" y="147192"/>
                  </a:moveTo>
                  <a:lnTo>
                    <a:pt x="1475994" y="147192"/>
                  </a:lnTo>
                  <a:lnTo>
                    <a:pt x="1475994" y="204342"/>
                  </a:lnTo>
                  <a:lnTo>
                    <a:pt x="1533144" y="204342"/>
                  </a:lnTo>
                  <a:lnTo>
                    <a:pt x="1533144" y="147192"/>
                  </a:lnTo>
                  <a:close/>
                </a:path>
                <a:path w="1590675" h="900430">
                  <a:moveTo>
                    <a:pt x="1504569" y="0"/>
                  </a:moveTo>
                  <a:lnTo>
                    <a:pt x="1418844" y="171450"/>
                  </a:lnTo>
                  <a:lnTo>
                    <a:pt x="1475994" y="171450"/>
                  </a:lnTo>
                  <a:lnTo>
                    <a:pt x="1475994" y="147192"/>
                  </a:lnTo>
                  <a:lnTo>
                    <a:pt x="1578165" y="147192"/>
                  </a:lnTo>
                  <a:lnTo>
                    <a:pt x="1504569" y="0"/>
                  </a:lnTo>
                  <a:close/>
                </a:path>
                <a:path w="1590675" h="900430">
                  <a:moveTo>
                    <a:pt x="1578165" y="147192"/>
                  </a:moveTo>
                  <a:lnTo>
                    <a:pt x="1533144" y="147192"/>
                  </a:lnTo>
                  <a:lnTo>
                    <a:pt x="1533144" y="171450"/>
                  </a:lnTo>
                  <a:lnTo>
                    <a:pt x="1590294" y="171450"/>
                  </a:lnTo>
                  <a:lnTo>
                    <a:pt x="1578165" y="147192"/>
                  </a:lnTo>
                  <a:close/>
                </a:path>
              </a:pathLst>
            </a:custGeom>
            <a:solidFill>
              <a:srgbClr val="F39200"/>
            </a:solidFill>
          </p:spPr>
          <p:txBody>
            <a:bodyPr wrap="square" lIns="0" tIns="0" rIns="0" bIns="0" rtlCol="0"/>
            <a:lstStyle/>
            <a:p>
              <a:endParaRPr/>
            </a:p>
          </p:txBody>
        </p:sp>
        <p:sp>
          <p:nvSpPr>
            <p:cNvPr id="19" name="object 19"/>
            <p:cNvSpPr/>
            <p:nvPr/>
          </p:nvSpPr>
          <p:spPr>
            <a:xfrm>
              <a:off x="2208530" y="1597786"/>
              <a:ext cx="8790305" cy="3843654"/>
            </a:xfrm>
            <a:custGeom>
              <a:avLst/>
              <a:gdLst/>
              <a:ahLst/>
              <a:cxnLst/>
              <a:rect l="l" t="t" r="r" b="b"/>
              <a:pathLst>
                <a:path w="8790305" h="3843654">
                  <a:moveTo>
                    <a:pt x="4423664" y="1664081"/>
                  </a:moveTo>
                  <a:lnTo>
                    <a:pt x="4366514" y="1664081"/>
                  </a:lnTo>
                  <a:lnTo>
                    <a:pt x="4366514" y="1721231"/>
                  </a:lnTo>
                  <a:lnTo>
                    <a:pt x="4423664" y="1721231"/>
                  </a:lnTo>
                  <a:lnTo>
                    <a:pt x="4423664" y="1664081"/>
                  </a:lnTo>
                  <a:close/>
                </a:path>
                <a:path w="8790305" h="3843654">
                  <a:moveTo>
                    <a:pt x="4423664" y="1549781"/>
                  </a:moveTo>
                  <a:lnTo>
                    <a:pt x="4366514" y="1549781"/>
                  </a:lnTo>
                  <a:lnTo>
                    <a:pt x="4366514" y="1606931"/>
                  </a:lnTo>
                  <a:lnTo>
                    <a:pt x="4423664" y="1606931"/>
                  </a:lnTo>
                  <a:lnTo>
                    <a:pt x="4423664" y="1549781"/>
                  </a:lnTo>
                  <a:close/>
                </a:path>
                <a:path w="8790305" h="3843654">
                  <a:moveTo>
                    <a:pt x="4423664" y="1435481"/>
                  </a:moveTo>
                  <a:lnTo>
                    <a:pt x="4366514" y="1435481"/>
                  </a:lnTo>
                  <a:lnTo>
                    <a:pt x="4366514" y="1492631"/>
                  </a:lnTo>
                  <a:lnTo>
                    <a:pt x="4423664" y="1492631"/>
                  </a:lnTo>
                  <a:lnTo>
                    <a:pt x="4423664" y="1435481"/>
                  </a:lnTo>
                  <a:close/>
                </a:path>
                <a:path w="8790305" h="3843654">
                  <a:moveTo>
                    <a:pt x="4423664" y="1321181"/>
                  </a:moveTo>
                  <a:lnTo>
                    <a:pt x="4366514" y="1321181"/>
                  </a:lnTo>
                  <a:lnTo>
                    <a:pt x="4366514" y="1378331"/>
                  </a:lnTo>
                  <a:lnTo>
                    <a:pt x="4423664" y="1378331"/>
                  </a:lnTo>
                  <a:lnTo>
                    <a:pt x="4423664" y="1321181"/>
                  </a:lnTo>
                  <a:close/>
                </a:path>
                <a:path w="8790305" h="3843654">
                  <a:moveTo>
                    <a:pt x="4423664" y="1206881"/>
                  </a:moveTo>
                  <a:lnTo>
                    <a:pt x="4366514" y="1206881"/>
                  </a:lnTo>
                  <a:lnTo>
                    <a:pt x="4366514" y="1264031"/>
                  </a:lnTo>
                  <a:lnTo>
                    <a:pt x="4423664" y="1264031"/>
                  </a:lnTo>
                  <a:lnTo>
                    <a:pt x="4423664" y="1206881"/>
                  </a:lnTo>
                  <a:close/>
                </a:path>
                <a:path w="8790305" h="3843654">
                  <a:moveTo>
                    <a:pt x="4423664" y="1092581"/>
                  </a:moveTo>
                  <a:lnTo>
                    <a:pt x="4366514" y="1092581"/>
                  </a:lnTo>
                  <a:lnTo>
                    <a:pt x="4366514" y="1149731"/>
                  </a:lnTo>
                  <a:lnTo>
                    <a:pt x="4423664" y="1149731"/>
                  </a:lnTo>
                  <a:lnTo>
                    <a:pt x="4423664" y="1092581"/>
                  </a:lnTo>
                  <a:close/>
                </a:path>
                <a:path w="8790305" h="3843654">
                  <a:moveTo>
                    <a:pt x="4423664" y="978281"/>
                  </a:moveTo>
                  <a:lnTo>
                    <a:pt x="4366514" y="978281"/>
                  </a:lnTo>
                  <a:lnTo>
                    <a:pt x="4366514" y="1035431"/>
                  </a:lnTo>
                  <a:lnTo>
                    <a:pt x="4423664" y="1035431"/>
                  </a:lnTo>
                  <a:lnTo>
                    <a:pt x="4423664" y="978281"/>
                  </a:lnTo>
                  <a:close/>
                </a:path>
                <a:path w="8790305" h="3843654">
                  <a:moveTo>
                    <a:pt x="4423664" y="863981"/>
                  </a:moveTo>
                  <a:lnTo>
                    <a:pt x="4366514" y="863981"/>
                  </a:lnTo>
                  <a:lnTo>
                    <a:pt x="4366514" y="921131"/>
                  </a:lnTo>
                  <a:lnTo>
                    <a:pt x="4423664" y="921131"/>
                  </a:lnTo>
                  <a:lnTo>
                    <a:pt x="4423664" y="863981"/>
                  </a:lnTo>
                  <a:close/>
                </a:path>
                <a:path w="8790305" h="3843654">
                  <a:moveTo>
                    <a:pt x="4423664" y="749681"/>
                  </a:moveTo>
                  <a:lnTo>
                    <a:pt x="4366514" y="749681"/>
                  </a:lnTo>
                  <a:lnTo>
                    <a:pt x="4366514" y="806831"/>
                  </a:lnTo>
                  <a:lnTo>
                    <a:pt x="4423664" y="806831"/>
                  </a:lnTo>
                  <a:lnTo>
                    <a:pt x="4423664" y="749681"/>
                  </a:lnTo>
                  <a:close/>
                </a:path>
                <a:path w="8790305" h="3843654">
                  <a:moveTo>
                    <a:pt x="4423664" y="635381"/>
                  </a:moveTo>
                  <a:lnTo>
                    <a:pt x="4366514" y="635381"/>
                  </a:lnTo>
                  <a:lnTo>
                    <a:pt x="4366514" y="692531"/>
                  </a:lnTo>
                  <a:lnTo>
                    <a:pt x="4423664" y="692531"/>
                  </a:lnTo>
                  <a:lnTo>
                    <a:pt x="4423664" y="635381"/>
                  </a:lnTo>
                  <a:close/>
                </a:path>
                <a:path w="8790305" h="3843654">
                  <a:moveTo>
                    <a:pt x="4423664" y="521081"/>
                  </a:moveTo>
                  <a:lnTo>
                    <a:pt x="4366514" y="521081"/>
                  </a:lnTo>
                  <a:lnTo>
                    <a:pt x="4366514" y="578231"/>
                  </a:lnTo>
                  <a:lnTo>
                    <a:pt x="4423664" y="578231"/>
                  </a:lnTo>
                  <a:lnTo>
                    <a:pt x="4423664" y="521081"/>
                  </a:lnTo>
                  <a:close/>
                </a:path>
                <a:path w="8790305" h="3843654">
                  <a:moveTo>
                    <a:pt x="4423664" y="406781"/>
                  </a:moveTo>
                  <a:lnTo>
                    <a:pt x="4366514" y="406781"/>
                  </a:lnTo>
                  <a:lnTo>
                    <a:pt x="4366514" y="463931"/>
                  </a:lnTo>
                  <a:lnTo>
                    <a:pt x="4423664" y="463931"/>
                  </a:lnTo>
                  <a:lnTo>
                    <a:pt x="4423664" y="406781"/>
                  </a:lnTo>
                  <a:close/>
                </a:path>
                <a:path w="8790305" h="3843654">
                  <a:moveTo>
                    <a:pt x="4423664" y="292481"/>
                  </a:moveTo>
                  <a:lnTo>
                    <a:pt x="4366514" y="292481"/>
                  </a:lnTo>
                  <a:lnTo>
                    <a:pt x="4366514" y="349631"/>
                  </a:lnTo>
                  <a:lnTo>
                    <a:pt x="4423664" y="349631"/>
                  </a:lnTo>
                  <a:lnTo>
                    <a:pt x="4423664" y="292481"/>
                  </a:lnTo>
                  <a:close/>
                </a:path>
                <a:path w="8790305" h="3843654">
                  <a:moveTo>
                    <a:pt x="4423664" y="178181"/>
                  </a:moveTo>
                  <a:lnTo>
                    <a:pt x="4366514" y="178181"/>
                  </a:lnTo>
                  <a:lnTo>
                    <a:pt x="4366514" y="235331"/>
                  </a:lnTo>
                  <a:lnTo>
                    <a:pt x="4423664" y="235331"/>
                  </a:lnTo>
                  <a:lnTo>
                    <a:pt x="4423664" y="178181"/>
                  </a:lnTo>
                  <a:close/>
                </a:path>
                <a:path w="8790305" h="3843654">
                  <a:moveTo>
                    <a:pt x="4480814" y="171450"/>
                  </a:moveTo>
                  <a:lnTo>
                    <a:pt x="4395089" y="0"/>
                  </a:lnTo>
                  <a:lnTo>
                    <a:pt x="4309364" y="171450"/>
                  </a:lnTo>
                  <a:lnTo>
                    <a:pt x="4480814" y="171450"/>
                  </a:lnTo>
                  <a:close/>
                </a:path>
                <a:path w="8790305" h="3843654">
                  <a:moveTo>
                    <a:pt x="8790178" y="1835531"/>
                  </a:moveTo>
                  <a:lnTo>
                    <a:pt x="4423664" y="1835531"/>
                  </a:lnTo>
                  <a:lnTo>
                    <a:pt x="4423664" y="1778381"/>
                  </a:lnTo>
                  <a:lnTo>
                    <a:pt x="4366514" y="1778381"/>
                  </a:lnTo>
                  <a:lnTo>
                    <a:pt x="4366514" y="1835531"/>
                  </a:lnTo>
                  <a:lnTo>
                    <a:pt x="0" y="1835531"/>
                  </a:lnTo>
                  <a:lnTo>
                    <a:pt x="0" y="3843274"/>
                  </a:lnTo>
                  <a:lnTo>
                    <a:pt x="8790178" y="3843274"/>
                  </a:lnTo>
                  <a:lnTo>
                    <a:pt x="8790178" y="1835531"/>
                  </a:lnTo>
                  <a:close/>
                </a:path>
              </a:pathLst>
            </a:custGeom>
            <a:solidFill>
              <a:srgbClr val="F39200"/>
            </a:solidFill>
          </p:spPr>
          <p:txBody>
            <a:bodyPr wrap="square" lIns="0" tIns="0" rIns="0" bIns="0" rtlCol="0"/>
            <a:lstStyle/>
            <a:p>
              <a:endParaRPr/>
            </a:p>
          </p:txBody>
        </p:sp>
        <p:sp>
          <p:nvSpPr>
            <p:cNvPr id="20" name="object 20"/>
            <p:cNvSpPr/>
            <p:nvPr/>
          </p:nvSpPr>
          <p:spPr>
            <a:xfrm>
              <a:off x="2208530" y="3433317"/>
              <a:ext cx="8790305" cy="2007870"/>
            </a:xfrm>
            <a:custGeom>
              <a:avLst/>
              <a:gdLst/>
              <a:ahLst/>
              <a:cxnLst/>
              <a:rect l="l" t="t" r="r" b="b"/>
              <a:pathLst>
                <a:path w="8790305" h="2007870">
                  <a:moveTo>
                    <a:pt x="0" y="2007743"/>
                  </a:moveTo>
                  <a:lnTo>
                    <a:pt x="0" y="0"/>
                  </a:lnTo>
                  <a:lnTo>
                    <a:pt x="8790178" y="0"/>
                  </a:lnTo>
                  <a:lnTo>
                    <a:pt x="8790178" y="2007743"/>
                  </a:lnTo>
                  <a:lnTo>
                    <a:pt x="0" y="2007743"/>
                  </a:lnTo>
                  <a:close/>
                </a:path>
              </a:pathLst>
            </a:custGeom>
            <a:ln w="50800">
              <a:solidFill>
                <a:srgbClr val="FFFFFF"/>
              </a:solidFill>
            </a:ln>
          </p:spPr>
          <p:txBody>
            <a:bodyPr wrap="square" lIns="0" tIns="0" rIns="0" bIns="0" rtlCol="0"/>
            <a:lstStyle/>
            <a:p>
              <a:endParaRPr/>
            </a:p>
          </p:txBody>
        </p:sp>
        <p:sp>
          <p:nvSpPr>
            <p:cNvPr id="21" name="object 21"/>
            <p:cNvSpPr/>
            <p:nvPr/>
          </p:nvSpPr>
          <p:spPr>
            <a:xfrm>
              <a:off x="7817993" y="2550541"/>
              <a:ext cx="1539875" cy="574040"/>
            </a:xfrm>
            <a:custGeom>
              <a:avLst/>
              <a:gdLst/>
              <a:ahLst/>
              <a:cxnLst/>
              <a:rect l="l" t="t" r="r" b="b"/>
              <a:pathLst>
                <a:path w="1539875" h="574039">
                  <a:moveTo>
                    <a:pt x="57150" y="516509"/>
                  </a:moveTo>
                  <a:lnTo>
                    <a:pt x="0" y="516509"/>
                  </a:lnTo>
                  <a:lnTo>
                    <a:pt x="0" y="573659"/>
                  </a:lnTo>
                  <a:lnTo>
                    <a:pt x="57150" y="573659"/>
                  </a:lnTo>
                  <a:lnTo>
                    <a:pt x="57150" y="516509"/>
                  </a:lnTo>
                  <a:close/>
                </a:path>
                <a:path w="1539875" h="574039">
                  <a:moveTo>
                    <a:pt x="171450" y="516509"/>
                  </a:moveTo>
                  <a:lnTo>
                    <a:pt x="114300" y="516509"/>
                  </a:lnTo>
                  <a:lnTo>
                    <a:pt x="114300" y="573659"/>
                  </a:lnTo>
                  <a:lnTo>
                    <a:pt x="171450" y="573659"/>
                  </a:lnTo>
                  <a:lnTo>
                    <a:pt x="171450" y="516509"/>
                  </a:lnTo>
                  <a:close/>
                </a:path>
                <a:path w="1539875" h="574039">
                  <a:moveTo>
                    <a:pt x="285750" y="516509"/>
                  </a:moveTo>
                  <a:lnTo>
                    <a:pt x="228600" y="516509"/>
                  </a:lnTo>
                  <a:lnTo>
                    <a:pt x="228600" y="573659"/>
                  </a:lnTo>
                  <a:lnTo>
                    <a:pt x="285750" y="573659"/>
                  </a:lnTo>
                  <a:lnTo>
                    <a:pt x="285750" y="516509"/>
                  </a:lnTo>
                  <a:close/>
                </a:path>
                <a:path w="1539875" h="574039">
                  <a:moveTo>
                    <a:pt x="400050" y="516509"/>
                  </a:moveTo>
                  <a:lnTo>
                    <a:pt x="342900" y="516509"/>
                  </a:lnTo>
                  <a:lnTo>
                    <a:pt x="342900" y="573659"/>
                  </a:lnTo>
                  <a:lnTo>
                    <a:pt x="400050" y="573659"/>
                  </a:lnTo>
                  <a:lnTo>
                    <a:pt x="400050" y="516509"/>
                  </a:lnTo>
                  <a:close/>
                </a:path>
                <a:path w="1539875" h="574039">
                  <a:moveTo>
                    <a:pt x="514350" y="516509"/>
                  </a:moveTo>
                  <a:lnTo>
                    <a:pt x="457200" y="516509"/>
                  </a:lnTo>
                  <a:lnTo>
                    <a:pt x="457200" y="573659"/>
                  </a:lnTo>
                  <a:lnTo>
                    <a:pt x="514350" y="573659"/>
                  </a:lnTo>
                  <a:lnTo>
                    <a:pt x="514350" y="516509"/>
                  </a:lnTo>
                  <a:close/>
                </a:path>
                <a:path w="1539875" h="574039">
                  <a:moveTo>
                    <a:pt x="628650" y="516509"/>
                  </a:moveTo>
                  <a:lnTo>
                    <a:pt x="571500" y="516509"/>
                  </a:lnTo>
                  <a:lnTo>
                    <a:pt x="571500" y="573659"/>
                  </a:lnTo>
                  <a:lnTo>
                    <a:pt x="628650" y="573659"/>
                  </a:lnTo>
                  <a:lnTo>
                    <a:pt x="628650" y="516509"/>
                  </a:lnTo>
                  <a:close/>
                </a:path>
                <a:path w="1539875" h="574039">
                  <a:moveTo>
                    <a:pt x="742950" y="516509"/>
                  </a:moveTo>
                  <a:lnTo>
                    <a:pt x="685800" y="516509"/>
                  </a:lnTo>
                  <a:lnTo>
                    <a:pt x="685800" y="573659"/>
                  </a:lnTo>
                  <a:lnTo>
                    <a:pt x="742950" y="573659"/>
                  </a:lnTo>
                  <a:lnTo>
                    <a:pt x="742950" y="516509"/>
                  </a:lnTo>
                  <a:close/>
                </a:path>
                <a:path w="1539875" h="574039">
                  <a:moveTo>
                    <a:pt x="798449" y="457708"/>
                  </a:moveTo>
                  <a:lnTo>
                    <a:pt x="741299" y="457708"/>
                  </a:lnTo>
                  <a:lnTo>
                    <a:pt x="741299" y="514858"/>
                  </a:lnTo>
                  <a:lnTo>
                    <a:pt x="798449" y="514858"/>
                  </a:lnTo>
                  <a:lnTo>
                    <a:pt x="798449" y="457708"/>
                  </a:lnTo>
                  <a:close/>
                </a:path>
                <a:path w="1539875" h="574039">
                  <a:moveTo>
                    <a:pt x="798449" y="343408"/>
                  </a:moveTo>
                  <a:lnTo>
                    <a:pt x="741299" y="343408"/>
                  </a:lnTo>
                  <a:lnTo>
                    <a:pt x="741299" y="400558"/>
                  </a:lnTo>
                  <a:lnTo>
                    <a:pt x="798449" y="400558"/>
                  </a:lnTo>
                  <a:lnTo>
                    <a:pt x="798449" y="343408"/>
                  </a:lnTo>
                  <a:close/>
                </a:path>
                <a:path w="1539875" h="574039">
                  <a:moveTo>
                    <a:pt x="798449" y="229108"/>
                  </a:moveTo>
                  <a:lnTo>
                    <a:pt x="741299" y="229108"/>
                  </a:lnTo>
                  <a:lnTo>
                    <a:pt x="741299" y="286258"/>
                  </a:lnTo>
                  <a:lnTo>
                    <a:pt x="798449" y="286258"/>
                  </a:lnTo>
                  <a:lnTo>
                    <a:pt x="798449" y="229108"/>
                  </a:lnTo>
                  <a:close/>
                </a:path>
                <a:path w="1539875" h="574039">
                  <a:moveTo>
                    <a:pt x="798449" y="114808"/>
                  </a:moveTo>
                  <a:lnTo>
                    <a:pt x="741299" y="114808"/>
                  </a:lnTo>
                  <a:lnTo>
                    <a:pt x="741299" y="171958"/>
                  </a:lnTo>
                  <a:lnTo>
                    <a:pt x="798449" y="171958"/>
                  </a:lnTo>
                  <a:lnTo>
                    <a:pt x="798449" y="114808"/>
                  </a:lnTo>
                  <a:close/>
                </a:path>
                <a:path w="1539875" h="574039">
                  <a:moveTo>
                    <a:pt x="855090" y="57150"/>
                  </a:moveTo>
                  <a:lnTo>
                    <a:pt x="797940" y="57150"/>
                  </a:lnTo>
                  <a:lnTo>
                    <a:pt x="797940" y="114300"/>
                  </a:lnTo>
                  <a:lnTo>
                    <a:pt x="855090" y="114300"/>
                  </a:lnTo>
                  <a:lnTo>
                    <a:pt x="855090" y="57150"/>
                  </a:lnTo>
                  <a:close/>
                </a:path>
                <a:path w="1539875" h="574039">
                  <a:moveTo>
                    <a:pt x="969390" y="57150"/>
                  </a:moveTo>
                  <a:lnTo>
                    <a:pt x="912240" y="57150"/>
                  </a:lnTo>
                  <a:lnTo>
                    <a:pt x="912240" y="114300"/>
                  </a:lnTo>
                  <a:lnTo>
                    <a:pt x="969390" y="114300"/>
                  </a:lnTo>
                  <a:lnTo>
                    <a:pt x="969390" y="57150"/>
                  </a:lnTo>
                  <a:close/>
                </a:path>
                <a:path w="1539875" h="574039">
                  <a:moveTo>
                    <a:pt x="1083690" y="57150"/>
                  </a:moveTo>
                  <a:lnTo>
                    <a:pt x="1026540" y="57150"/>
                  </a:lnTo>
                  <a:lnTo>
                    <a:pt x="1026540" y="114300"/>
                  </a:lnTo>
                  <a:lnTo>
                    <a:pt x="1083690" y="114300"/>
                  </a:lnTo>
                  <a:lnTo>
                    <a:pt x="1083690" y="57150"/>
                  </a:lnTo>
                  <a:close/>
                </a:path>
                <a:path w="1539875" h="574039">
                  <a:moveTo>
                    <a:pt x="1197990" y="57150"/>
                  </a:moveTo>
                  <a:lnTo>
                    <a:pt x="1140840" y="57150"/>
                  </a:lnTo>
                  <a:lnTo>
                    <a:pt x="1140840" y="114300"/>
                  </a:lnTo>
                  <a:lnTo>
                    <a:pt x="1197990" y="114300"/>
                  </a:lnTo>
                  <a:lnTo>
                    <a:pt x="1197990" y="57150"/>
                  </a:lnTo>
                  <a:close/>
                </a:path>
                <a:path w="1539875" h="574039">
                  <a:moveTo>
                    <a:pt x="1312290" y="57150"/>
                  </a:moveTo>
                  <a:lnTo>
                    <a:pt x="1255140" y="57150"/>
                  </a:lnTo>
                  <a:lnTo>
                    <a:pt x="1255140" y="114300"/>
                  </a:lnTo>
                  <a:lnTo>
                    <a:pt x="1312290" y="114300"/>
                  </a:lnTo>
                  <a:lnTo>
                    <a:pt x="1312290" y="57150"/>
                  </a:lnTo>
                  <a:close/>
                </a:path>
                <a:path w="1539875" h="574039">
                  <a:moveTo>
                    <a:pt x="1368171" y="0"/>
                  </a:moveTo>
                  <a:lnTo>
                    <a:pt x="1368171" y="171450"/>
                  </a:lnTo>
                  <a:lnTo>
                    <a:pt x="1482471" y="114300"/>
                  </a:lnTo>
                  <a:lnTo>
                    <a:pt x="1369440" y="114300"/>
                  </a:lnTo>
                  <a:lnTo>
                    <a:pt x="1369440" y="57150"/>
                  </a:lnTo>
                  <a:lnTo>
                    <a:pt x="1482471" y="57150"/>
                  </a:lnTo>
                  <a:lnTo>
                    <a:pt x="1368171" y="0"/>
                  </a:lnTo>
                  <a:close/>
                </a:path>
                <a:path w="1539875" h="574039">
                  <a:moveTo>
                    <a:pt x="1396746" y="57150"/>
                  </a:moveTo>
                  <a:lnTo>
                    <a:pt x="1369440" y="57150"/>
                  </a:lnTo>
                  <a:lnTo>
                    <a:pt x="1369440" y="114300"/>
                  </a:lnTo>
                  <a:lnTo>
                    <a:pt x="1396746" y="114300"/>
                  </a:lnTo>
                  <a:lnTo>
                    <a:pt x="1396746" y="57150"/>
                  </a:lnTo>
                  <a:close/>
                </a:path>
                <a:path w="1539875" h="574039">
                  <a:moveTo>
                    <a:pt x="1482471" y="57150"/>
                  </a:moveTo>
                  <a:lnTo>
                    <a:pt x="1396746" y="57150"/>
                  </a:lnTo>
                  <a:lnTo>
                    <a:pt x="1396746" y="114300"/>
                  </a:lnTo>
                  <a:lnTo>
                    <a:pt x="1482471" y="114300"/>
                  </a:lnTo>
                  <a:lnTo>
                    <a:pt x="1539621" y="85725"/>
                  </a:lnTo>
                  <a:lnTo>
                    <a:pt x="1482471" y="57150"/>
                  </a:lnTo>
                  <a:close/>
                </a:path>
              </a:pathLst>
            </a:custGeom>
            <a:solidFill>
              <a:srgbClr val="F39200"/>
            </a:solidFill>
          </p:spPr>
          <p:txBody>
            <a:bodyPr wrap="square" lIns="0" tIns="0" rIns="0" bIns="0" rtlCol="0"/>
            <a:lstStyle/>
            <a:p>
              <a:endParaRPr/>
            </a:p>
          </p:txBody>
        </p:sp>
        <p:sp>
          <p:nvSpPr>
            <p:cNvPr id="22" name="object 22"/>
            <p:cNvSpPr/>
            <p:nvPr/>
          </p:nvSpPr>
          <p:spPr>
            <a:xfrm>
              <a:off x="1394206" y="1080312"/>
              <a:ext cx="937260" cy="551180"/>
            </a:xfrm>
            <a:custGeom>
              <a:avLst/>
              <a:gdLst/>
              <a:ahLst/>
              <a:cxnLst/>
              <a:rect l="l" t="t" r="r" b="b"/>
              <a:pathLst>
                <a:path w="937260" h="551180">
                  <a:moveTo>
                    <a:pt x="506044" y="427160"/>
                  </a:moveTo>
                  <a:lnTo>
                    <a:pt x="149834" y="427160"/>
                  </a:lnTo>
                  <a:lnTo>
                    <a:pt x="166666" y="427926"/>
                  </a:lnTo>
                  <a:lnTo>
                    <a:pt x="183110" y="430444"/>
                  </a:lnTo>
                  <a:lnTo>
                    <a:pt x="236424" y="462295"/>
                  </a:lnTo>
                  <a:lnTo>
                    <a:pt x="256808" y="518033"/>
                  </a:lnTo>
                  <a:lnTo>
                    <a:pt x="258564" y="550822"/>
                  </a:lnTo>
                  <a:lnTo>
                    <a:pt x="298526" y="529861"/>
                  </a:lnTo>
                  <a:lnTo>
                    <a:pt x="339187" y="526465"/>
                  </a:lnTo>
                  <a:lnTo>
                    <a:pt x="401535" y="526465"/>
                  </a:lnTo>
                  <a:lnTo>
                    <a:pt x="419801" y="524592"/>
                  </a:lnTo>
                  <a:lnTo>
                    <a:pt x="436969" y="481969"/>
                  </a:lnTo>
                  <a:lnTo>
                    <a:pt x="455894" y="453396"/>
                  </a:lnTo>
                  <a:lnTo>
                    <a:pt x="478333" y="436063"/>
                  </a:lnTo>
                  <a:lnTo>
                    <a:pt x="506044" y="427160"/>
                  </a:lnTo>
                  <a:close/>
                </a:path>
                <a:path w="937260" h="551180">
                  <a:moveTo>
                    <a:pt x="101087" y="262288"/>
                  </a:moveTo>
                  <a:lnTo>
                    <a:pt x="90424" y="284716"/>
                  </a:lnTo>
                  <a:lnTo>
                    <a:pt x="80464" y="306789"/>
                  </a:lnTo>
                  <a:lnTo>
                    <a:pt x="70504" y="328159"/>
                  </a:lnTo>
                  <a:lnTo>
                    <a:pt x="59841" y="348474"/>
                  </a:lnTo>
                  <a:lnTo>
                    <a:pt x="50818" y="349061"/>
                  </a:lnTo>
                  <a:lnTo>
                    <a:pt x="31368" y="351643"/>
                  </a:lnTo>
                  <a:lnTo>
                    <a:pt x="22345" y="352230"/>
                  </a:lnTo>
                  <a:lnTo>
                    <a:pt x="22345" y="359717"/>
                  </a:lnTo>
                  <a:lnTo>
                    <a:pt x="18596" y="363460"/>
                  </a:lnTo>
                  <a:lnTo>
                    <a:pt x="18596" y="367216"/>
                  </a:lnTo>
                  <a:lnTo>
                    <a:pt x="16662" y="395846"/>
                  </a:lnTo>
                  <a:lnTo>
                    <a:pt x="17190" y="424827"/>
                  </a:lnTo>
                  <a:lnTo>
                    <a:pt x="12796" y="453106"/>
                  </a:lnTo>
                  <a:lnTo>
                    <a:pt x="0" y="473434"/>
                  </a:lnTo>
                  <a:lnTo>
                    <a:pt x="0" y="504189"/>
                  </a:lnTo>
                  <a:lnTo>
                    <a:pt x="38926" y="538585"/>
                  </a:lnTo>
                  <a:lnTo>
                    <a:pt x="52343" y="547075"/>
                  </a:lnTo>
                  <a:lnTo>
                    <a:pt x="65993" y="491978"/>
                  </a:lnTo>
                  <a:lnTo>
                    <a:pt x="85620" y="454798"/>
                  </a:lnTo>
                  <a:lnTo>
                    <a:pt x="112981" y="433777"/>
                  </a:lnTo>
                  <a:lnTo>
                    <a:pt x="149834" y="427160"/>
                  </a:lnTo>
                  <a:lnTo>
                    <a:pt x="593854" y="427160"/>
                  </a:lnTo>
                  <a:lnTo>
                    <a:pt x="578749" y="411596"/>
                  </a:lnTo>
                  <a:lnTo>
                    <a:pt x="558536" y="389701"/>
                  </a:lnTo>
                  <a:lnTo>
                    <a:pt x="564635" y="378459"/>
                  </a:lnTo>
                  <a:lnTo>
                    <a:pt x="524798" y="378459"/>
                  </a:lnTo>
                  <a:lnTo>
                    <a:pt x="521040" y="374703"/>
                  </a:lnTo>
                  <a:lnTo>
                    <a:pt x="517294" y="374703"/>
                  </a:lnTo>
                  <a:lnTo>
                    <a:pt x="533502" y="344731"/>
                  </a:lnTo>
                  <a:lnTo>
                    <a:pt x="149834" y="344731"/>
                  </a:lnTo>
                  <a:lnTo>
                    <a:pt x="143562" y="331261"/>
                  </a:lnTo>
                  <a:lnTo>
                    <a:pt x="136239" y="318502"/>
                  </a:lnTo>
                  <a:lnTo>
                    <a:pt x="104836" y="318502"/>
                  </a:lnTo>
                  <a:lnTo>
                    <a:pt x="104251" y="302341"/>
                  </a:lnTo>
                  <a:lnTo>
                    <a:pt x="102962" y="287587"/>
                  </a:lnTo>
                  <a:lnTo>
                    <a:pt x="101673" y="274237"/>
                  </a:lnTo>
                  <a:lnTo>
                    <a:pt x="101087" y="262288"/>
                  </a:lnTo>
                  <a:close/>
                </a:path>
                <a:path w="937260" h="551180">
                  <a:moveTo>
                    <a:pt x="401535" y="526465"/>
                  </a:moveTo>
                  <a:lnTo>
                    <a:pt x="339187" y="526465"/>
                  </a:lnTo>
                  <a:lnTo>
                    <a:pt x="379846" y="528690"/>
                  </a:lnTo>
                  <a:lnTo>
                    <a:pt x="401535" y="526465"/>
                  </a:lnTo>
                  <a:close/>
                </a:path>
                <a:path w="937260" h="551180">
                  <a:moveTo>
                    <a:pt x="593854" y="427160"/>
                  </a:moveTo>
                  <a:lnTo>
                    <a:pt x="506044" y="427160"/>
                  </a:lnTo>
                  <a:lnTo>
                    <a:pt x="546940" y="427926"/>
                  </a:lnTo>
                  <a:lnTo>
                    <a:pt x="580102" y="441687"/>
                  </a:lnTo>
                  <a:lnTo>
                    <a:pt x="606233" y="468795"/>
                  </a:lnTo>
                  <a:lnTo>
                    <a:pt x="626038" y="509603"/>
                  </a:lnTo>
                  <a:lnTo>
                    <a:pt x="626038" y="517097"/>
                  </a:lnTo>
                  <a:lnTo>
                    <a:pt x="633529" y="520844"/>
                  </a:lnTo>
                  <a:lnTo>
                    <a:pt x="637275" y="524592"/>
                  </a:lnTo>
                  <a:lnTo>
                    <a:pt x="641034" y="517097"/>
                  </a:lnTo>
                  <a:lnTo>
                    <a:pt x="648525" y="509603"/>
                  </a:lnTo>
                  <a:lnTo>
                    <a:pt x="644779" y="505856"/>
                  </a:lnTo>
                  <a:lnTo>
                    <a:pt x="644662" y="496957"/>
                  </a:lnTo>
                  <a:lnTo>
                    <a:pt x="643841" y="488056"/>
                  </a:lnTo>
                  <a:lnTo>
                    <a:pt x="641614" y="480563"/>
                  </a:lnTo>
                  <a:lnTo>
                    <a:pt x="637275" y="475875"/>
                  </a:lnTo>
                  <a:lnTo>
                    <a:pt x="619176" y="453980"/>
                  </a:lnTo>
                  <a:lnTo>
                    <a:pt x="599315" y="432788"/>
                  </a:lnTo>
                  <a:lnTo>
                    <a:pt x="593854" y="427160"/>
                  </a:lnTo>
                  <a:close/>
                </a:path>
                <a:path w="937260" h="551180">
                  <a:moveTo>
                    <a:pt x="634086" y="228572"/>
                  </a:moveTo>
                  <a:lnTo>
                    <a:pt x="603537" y="228572"/>
                  </a:lnTo>
                  <a:lnTo>
                    <a:pt x="607283" y="232316"/>
                  </a:lnTo>
                  <a:lnTo>
                    <a:pt x="611029" y="232316"/>
                  </a:lnTo>
                  <a:lnTo>
                    <a:pt x="614787" y="236059"/>
                  </a:lnTo>
                  <a:lnTo>
                    <a:pt x="591227" y="274237"/>
                  </a:lnTo>
                  <a:lnTo>
                    <a:pt x="569788" y="308663"/>
                  </a:lnTo>
                  <a:lnTo>
                    <a:pt x="547293" y="344087"/>
                  </a:lnTo>
                  <a:lnTo>
                    <a:pt x="524798" y="378459"/>
                  </a:lnTo>
                  <a:lnTo>
                    <a:pt x="564635" y="378459"/>
                  </a:lnTo>
                  <a:lnTo>
                    <a:pt x="565335" y="377168"/>
                  </a:lnTo>
                  <a:lnTo>
                    <a:pt x="573539" y="362530"/>
                  </a:lnTo>
                  <a:lnTo>
                    <a:pt x="581742" y="346490"/>
                  </a:lnTo>
                  <a:lnTo>
                    <a:pt x="588541" y="329744"/>
                  </a:lnTo>
                  <a:lnTo>
                    <a:pt x="606815" y="278219"/>
                  </a:lnTo>
                  <a:lnTo>
                    <a:pt x="630715" y="232316"/>
                  </a:lnTo>
                  <a:lnTo>
                    <a:pt x="634086" y="228572"/>
                  </a:lnTo>
                  <a:close/>
                </a:path>
                <a:path w="937260" h="551180">
                  <a:moveTo>
                    <a:pt x="224825" y="167325"/>
                  </a:moveTo>
                  <a:lnTo>
                    <a:pt x="203266" y="172362"/>
                  </a:lnTo>
                  <a:lnTo>
                    <a:pt x="180297" y="180211"/>
                  </a:lnTo>
                  <a:lnTo>
                    <a:pt x="157325" y="187357"/>
                  </a:lnTo>
                  <a:lnTo>
                    <a:pt x="157325" y="198588"/>
                  </a:lnTo>
                  <a:lnTo>
                    <a:pt x="165704" y="201461"/>
                  </a:lnTo>
                  <a:lnTo>
                    <a:pt x="173732" y="204683"/>
                  </a:lnTo>
                  <a:lnTo>
                    <a:pt x="181058" y="208607"/>
                  </a:lnTo>
                  <a:lnTo>
                    <a:pt x="187330" y="213586"/>
                  </a:lnTo>
                  <a:lnTo>
                    <a:pt x="187330" y="325988"/>
                  </a:lnTo>
                  <a:lnTo>
                    <a:pt x="178307" y="331026"/>
                  </a:lnTo>
                  <a:lnTo>
                    <a:pt x="158856" y="339693"/>
                  </a:lnTo>
                  <a:lnTo>
                    <a:pt x="149834" y="344731"/>
                  </a:lnTo>
                  <a:lnTo>
                    <a:pt x="533502" y="344731"/>
                  </a:lnTo>
                  <a:lnTo>
                    <a:pt x="537621" y="337114"/>
                  </a:lnTo>
                  <a:lnTo>
                    <a:pt x="539380" y="333488"/>
                  </a:lnTo>
                  <a:lnTo>
                    <a:pt x="221081" y="333488"/>
                  </a:lnTo>
                  <a:lnTo>
                    <a:pt x="217150" y="327865"/>
                  </a:lnTo>
                  <a:lnTo>
                    <a:pt x="212167" y="322245"/>
                  </a:lnTo>
                  <a:lnTo>
                    <a:pt x="207888" y="316624"/>
                  </a:lnTo>
                  <a:lnTo>
                    <a:pt x="206072" y="311002"/>
                  </a:lnTo>
                  <a:lnTo>
                    <a:pt x="203263" y="267270"/>
                  </a:lnTo>
                  <a:lnTo>
                    <a:pt x="206075" y="236533"/>
                  </a:lnTo>
                  <a:lnTo>
                    <a:pt x="214511" y="217739"/>
                  </a:lnTo>
                  <a:lnTo>
                    <a:pt x="228572" y="209830"/>
                  </a:lnTo>
                  <a:lnTo>
                    <a:pt x="243568" y="209830"/>
                  </a:lnTo>
                  <a:lnTo>
                    <a:pt x="243568" y="206087"/>
                  </a:lnTo>
                  <a:lnTo>
                    <a:pt x="411704" y="206087"/>
                  </a:lnTo>
                  <a:lnTo>
                    <a:pt x="414177" y="204683"/>
                  </a:lnTo>
                  <a:lnTo>
                    <a:pt x="427305" y="198588"/>
                  </a:lnTo>
                  <a:lnTo>
                    <a:pt x="423559" y="191101"/>
                  </a:lnTo>
                  <a:lnTo>
                    <a:pt x="419801" y="191101"/>
                  </a:lnTo>
                  <a:lnTo>
                    <a:pt x="419801" y="187357"/>
                  </a:lnTo>
                  <a:lnTo>
                    <a:pt x="376976" y="184427"/>
                  </a:lnTo>
                  <a:lnTo>
                    <a:pt x="333094" y="183606"/>
                  </a:lnTo>
                  <a:lnTo>
                    <a:pt x="288507" y="179975"/>
                  </a:lnTo>
                  <a:lnTo>
                    <a:pt x="243568" y="168615"/>
                  </a:lnTo>
                  <a:lnTo>
                    <a:pt x="224825" y="167325"/>
                  </a:lnTo>
                  <a:close/>
                </a:path>
                <a:path w="937260" h="551180">
                  <a:moveTo>
                    <a:pt x="411704" y="206087"/>
                  </a:moveTo>
                  <a:lnTo>
                    <a:pt x="243568" y="206087"/>
                  </a:lnTo>
                  <a:lnTo>
                    <a:pt x="274507" y="206145"/>
                  </a:lnTo>
                  <a:lnTo>
                    <a:pt x="305443" y="206555"/>
                  </a:lnTo>
                  <a:lnTo>
                    <a:pt x="367308" y="209830"/>
                  </a:lnTo>
                  <a:lnTo>
                    <a:pt x="391096" y="251756"/>
                  </a:lnTo>
                  <a:lnTo>
                    <a:pt x="399764" y="302343"/>
                  </a:lnTo>
                  <a:lnTo>
                    <a:pt x="404804" y="329744"/>
                  </a:lnTo>
                  <a:lnTo>
                    <a:pt x="224826" y="329744"/>
                  </a:lnTo>
                  <a:lnTo>
                    <a:pt x="221081" y="333488"/>
                  </a:lnTo>
                  <a:lnTo>
                    <a:pt x="442301" y="333488"/>
                  </a:lnTo>
                  <a:lnTo>
                    <a:pt x="436148" y="327865"/>
                  </a:lnTo>
                  <a:lnTo>
                    <a:pt x="429646" y="322245"/>
                  </a:lnTo>
                  <a:lnTo>
                    <a:pt x="423846" y="316624"/>
                  </a:lnTo>
                  <a:lnTo>
                    <a:pt x="410898" y="277285"/>
                  </a:lnTo>
                  <a:lnTo>
                    <a:pt x="404219" y="235185"/>
                  </a:lnTo>
                  <a:lnTo>
                    <a:pt x="402901" y="226989"/>
                  </a:lnTo>
                  <a:lnTo>
                    <a:pt x="401644" y="219847"/>
                  </a:lnTo>
                  <a:lnTo>
                    <a:pt x="401059" y="213586"/>
                  </a:lnTo>
                  <a:lnTo>
                    <a:pt x="407265" y="208607"/>
                  </a:lnTo>
                  <a:lnTo>
                    <a:pt x="411704" y="206087"/>
                  </a:lnTo>
                  <a:close/>
                </a:path>
                <a:path w="937260" h="551180">
                  <a:moveTo>
                    <a:pt x="622637" y="137936"/>
                  </a:moveTo>
                  <a:lnTo>
                    <a:pt x="606348" y="141447"/>
                  </a:lnTo>
                  <a:lnTo>
                    <a:pt x="591466" y="149175"/>
                  </a:lnTo>
                  <a:lnTo>
                    <a:pt x="577291" y="161116"/>
                  </a:lnTo>
                  <a:lnTo>
                    <a:pt x="568209" y="170603"/>
                  </a:lnTo>
                  <a:lnTo>
                    <a:pt x="558073" y="180792"/>
                  </a:lnTo>
                  <a:lnTo>
                    <a:pt x="547232" y="189576"/>
                  </a:lnTo>
                  <a:lnTo>
                    <a:pt x="536035" y="194845"/>
                  </a:lnTo>
                  <a:lnTo>
                    <a:pt x="504227" y="208079"/>
                  </a:lnTo>
                  <a:lnTo>
                    <a:pt x="478391" y="233255"/>
                  </a:lnTo>
                  <a:lnTo>
                    <a:pt x="461693" y="265454"/>
                  </a:lnTo>
                  <a:lnTo>
                    <a:pt x="457417" y="298825"/>
                  </a:lnTo>
                  <a:lnTo>
                    <a:pt x="457387" y="302341"/>
                  </a:lnTo>
                  <a:lnTo>
                    <a:pt x="457589" y="308192"/>
                  </a:lnTo>
                  <a:lnTo>
                    <a:pt x="454017" y="316625"/>
                  </a:lnTo>
                  <a:lnTo>
                    <a:pt x="448337" y="325056"/>
                  </a:lnTo>
                  <a:lnTo>
                    <a:pt x="442301" y="333488"/>
                  </a:lnTo>
                  <a:lnTo>
                    <a:pt x="539380" y="333488"/>
                  </a:lnTo>
                  <a:lnTo>
                    <a:pt x="556192" y="298825"/>
                  </a:lnTo>
                  <a:lnTo>
                    <a:pt x="557767" y="296016"/>
                  </a:lnTo>
                  <a:lnTo>
                    <a:pt x="472293" y="296016"/>
                  </a:lnTo>
                  <a:lnTo>
                    <a:pt x="474814" y="272071"/>
                  </a:lnTo>
                  <a:lnTo>
                    <a:pt x="486826" y="247773"/>
                  </a:lnTo>
                  <a:lnTo>
                    <a:pt x="506570" y="226989"/>
                  </a:lnTo>
                  <a:lnTo>
                    <a:pt x="532290" y="213586"/>
                  </a:lnTo>
                  <a:lnTo>
                    <a:pt x="647582" y="213586"/>
                  </a:lnTo>
                  <a:lnTo>
                    <a:pt x="664461" y="194844"/>
                  </a:lnTo>
                  <a:lnTo>
                    <a:pt x="712268" y="168615"/>
                  </a:lnTo>
                  <a:lnTo>
                    <a:pt x="721291" y="162993"/>
                  </a:lnTo>
                  <a:lnTo>
                    <a:pt x="740742" y="151752"/>
                  </a:lnTo>
                  <a:lnTo>
                    <a:pt x="749764" y="146130"/>
                  </a:lnTo>
                  <a:lnTo>
                    <a:pt x="759841" y="142504"/>
                  </a:lnTo>
                  <a:lnTo>
                    <a:pt x="768513" y="142388"/>
                  </a:lnTo>
                  <a:lnTo>
                    <a:pt x="917779" y="142388"/>
                  </a:lnTo>
                  <a:lnTo>
                    <a:pt x="916357" y="138643"/>
                  </a:lnTo>
                  <a:lnTo>
                    <a:pt x="641034" y="138643"/>
                  </a:lnTo>
                  <a:lnTo>
                    <a:pt x="622637" y="137936"/>
                  </a:lnTo>
                  <a:close/>
                </a:path>
                <a:path w="937260" h="551180">
                  <a:moveTo>
                    <a:pt x="243568" y="209830"/>
                  </a:moveTo>
                  <a:lnTo>
                    <a:pt x="228572" y="209830"/>
                  </a:lnTo>
                  <a:lnTo>
                    <a:pt x="228572" y="329744"/>
                  </a:lnTo>
                  <a:lnTo>
                    <a:pt x="243568" y="329744"/>
                  </a:lnTo>
                  <a:lnTo>
                    <a:pt x="243568" y="209830"/>
                  </a:lnTo>
                  <a:close/>
                </a:path>
                <a:path w="937260" h="551180">
                  <a:moveTo>
                    <a:pt x="119835" y="292273"/>
                  </a:moveTo>
                  <a:lnTo>
                    <a:pt x="116964" y="297949"/>
                  </a:lnTo>
                  <a:lnTo>
                    <a:pt x="113742" y="303979"/>
                  </a:lnTo>
                  <a:lnTo>
                    <a:pt x="109816" y="310713"/>
                  </a:lnTo>
                  <a:lnTo>
                    <a:pt x="104836" y="318502"/>
                  </a:lnTo>
                  <a:lnTo>
                    <a:pt x="136239" y="318502"/>
                  </a:lnTo>
                  <a:lnTo>
                    <a:pt x="128211" y="305735"/>
                  </a:lnTo>
                  <a:lnTo>
                    <a:pt x="119835" y="292273"/>
                  </a:lnTo>
                  <a:close/>
                </a:path>
                <a:path w="937260" h="551180">
                  <a:moveTo>
                    <a:pt x="647582" y="213586"/>
                  </a:moveTo>
                  <a:lnTo>
                    <a:pt x="532290" y="213586"/>
                  </a:lnTo>
                  <a:lnTo>
                    <a:pt x="518173" y="233316"/>
                  </a:lnTo>
                  <a:lnTo>
                    <a:pt x="503701" y="253397"/>
                  </a:lnTo>
                  <a:lnTo>
                    <a:pt x="488482" y="274237"/>
                  </a:lnTo>
                  <a:lnTo>
                    <a:pt x="472293" y="296016"/>
                  </a:lnTo>
                  <a:lnTo>
                    <a:pt x="557767" y="296016"/>
                  </a:lnTo>
                  <a:lnTo>
                    <a:pt x="576875" y="261942"/>
                  </a:lnTo>
                  <a:lnTo>
                    <a:pt x="603537" y="228572"/>
                  </a:lnTo>
                  <a:lnTo>
                    <a:pt x="634086" y="228572"/>
                  </a:lnTo>
                  <a:lnTo>
                    <a:pt x="647582" y="213586"/>
                  </a:lnTo>
                  <a:close/>
                </a:path>
                <a:path w="937260" h="551180">
                  <a:moveTo>
                    <a:pt x="917779" y="142388"/>
                  </a:moveTo>
                  <a:lnTo>
                    <a:pt x="768513" y="142388"/>
                  </a:lnTo>
                  <a:lnTo>
                    <a:pt x="777184" y="145082"/>
                  </a:lnTo>
                  <a:lnTo>
                    <a:pt x="787261" y="149886"/>
                  </a:lnTo>
                  <a:lnTo>
                    <a:pt x="824406" y="162705"/>
                  </a:lnTo>
                  <a:lnTo>
                    <a:pt x="862254" y="173769"/>
                  </a:lnTo>
                  <a:lnTo>
                    <a:pt x="900102" y="184131"/>
                  </a:lnTo>
                  <a:lnTo>
                    <a:pt x="937247" y="194844"/>
                  </a:lnTo>
                  <a:lnTo>
                    <a:pt x="923247" y="156788"/>
                  </a:lnTo>
                  <a:lnTo>
                    <a:pt x="917779" y="142388"/>
                  </a:lnTo>
                  <a:close/>
                </a:path>
                <a:path w="937260" h="551180">
                  <a:moveTo>
                    <a:pt x="884754" y="0"/>
                  </a:moveTo>
                  <a:lnTo>
                    <a:pt x="850538" y="3980"/>
                  </a:lnTo>
                  <a:lnTo>
                    <a:pt x="819134" y="17796"/>
                  </a:lnTo>
                  <a:lnTo>
                    <a:pt x="787733" y="44261"/>
                  </a:lnTo>
                  <a:lnTo>
                    <a:pt x="753429" y="86295"/>
                  </a:lnTo>
                  <a:lnTo>
                    <a:pt x="731200" y="112296"/>
                  </a:lnTo>
                  <a:lnTo>
                    <a:pt x="704306" y="129274"/>
                  </a:lnTo>
                  <a:lnTo>
                    <a:pt x="673899" y="137822"/>
                  </a:lnTo>
                  <a:lnTo>
                    <a:pt x="641034" y="138643"/>
                  </a:lnTo>
                  <a:lnTo>
                    <a:pt x="916357" y="138643"/>
                  </a:lnTo>
                  <a:lnTo>
                    <a:pt x="909596" y="120838"/>
                  </a:lnTo>
                  <a:lnTo>
                    <a:pt x="896609" y="86185"/>
                  </a:lnTo>
                  <a:lnTo>
                    <a:pt x="884754" y="52457"/>
                  </a:lnTo>
                  <a:lnTo>
                    <a:pt x="881588" y="40572"/>
                  </a:lnTo>
                  <a:lnTo>
                    <a:pt x="881940" y="27632"/>
                  </a:lnTo>
                  <a:lnTo>
                    <a:pt x="883699" y="13990"/>
                  </a:lnTo>
                  <a:lnTo>
                    <a:pt x="884754" y="0"/>
                  </a:lnTo>
                  <a:close/>
                </a:path>
              </a:pathLst>
            </a:custGeom>
            <a:solidFill>
              <a:srgbClr val="000000"/>
            </a:solidFill>
          </p:spPr>
          <p:txBody>
            <a:bodyPr wrap="square" lIns="0" tIns="0" rIns="0" bIns="0" rtlCol="0"/>
            <a:lstStyle/>
            <a:p>
              <a:endParaRPr/>
            </a:p>
          </p:txBody>
        </p:sp>
        <p:sp>
          <p:nvSpPr>
            <p:cNvPr id="23" name="object 23"/>
            <p:cNvSpPr/>
            <p:nvPr/>
          </p:nvSpPr>
          <p:spPr>
            <a:xfrm>
              <a:off x="1836507" y="1522472"/>
              <a:ext cx="164981" cy="168615"/>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1469047" y="1522472"/>
              <a:ext cx="164981" cy="168615"/>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10900766" y="1233017"/>
              <a:ext cx="887730" cy="587375"/>
            </a:xfrm>
            <a:custGeom>
              <a:avLst/>
              <a:gdLst/>
              <a:ahLst/>
              <a:cxnLst/>
              <a:rect l="l" t="t" r="r" b="b"/>
              <a:pathLst>
                <a:path w="887729" h="587375">
                  <a:moveTo>
                    <a:pt x="688467" y="147015"/>
                  </a:moveTo>
                  <a:lnTo>
                    <a:pt x="687285" y="116662"/>
                  </a:lnTo>
                  <a:lnTo>
                    <a:pt x="687133" y="86804"/>
                  </a:lnTo>
                  <a:lnTo>
                    <a:pt x="684847" y="64477"/>
                  </a:lnTo>
                  <a:lnTo>
                    <a:pt x="662012" y="32004"/>
                  </a:lnTo>
                  <a:lnTo>
                    <a:pt x="588594" y="4864"/>
                  </a:lnTo>
                  <a:lnTo>
                    <a:pt x="541883" y="0"/>
                  </a:lnTo>
                  <a:lnTo>
                    <a:pt x="499440" y="6794"/>
                  </a:lnTo>
                  <a:lnTo>
                    <a:pt x="462394" y="24752"/>
                  </a:lnTo>
                  <a:lnTo>
                    <a:pt x="431876" y="53416"/>
                  </a:lnTo>
                  <a:lnTo>
                    <a:pt x="409016" y="92303"/>
                  </a:lnTo>
                  <a:lnTo>
                    <a:pt x="394957" y="140931"/>
                  </a:lnTo>
                  <a:lnTo>
                    <a:pt x="392747" y="155651"/>
                  </a:lnTo>
                  <a:lnTo>
                    <a:pt x="390817" y="168427"/>
                  </a:lnTo>
                  <a:lnTo>
                    <a:pt x="386156" y="194386"/>
                  </a:lnTo>
                  <a:lnTo>
                    <a:pt x="382320" y="211302"/>
                  </a:lnTo>
                  <a:lnTo>
                    <a:pt x="380492" y="219341"/>
                  </a:lnTo>
                  <a:lnTo>
                    <a:pt x="373303" y="243776"/>
                  </a:lnTo>
                  <a:lnTo>
                    <a:pt x="384136" y="249199"/>
                  </a:lnTo>
                  <a:lnTo>
                    <a:pt x="394957" y="249199"/>
                  </a:lnTo>
                  <a:lnTo>
                    <a:pt x="431901" y="218071"/>
                  </a:lnTo>
                  <a:lnTo>
                    <a:pt x="475437" y="211302"/>
                  </a:lnTo>
                  <a:lnTo>
                    <a:pt x="522020" y="212648"/>
                  </a:lnTo>
                  <a:lnTo>
                    <a:pt x="568083" y="205879"/>
                  </a:lnTo>
                  <a:lnTo>
                    <a:pt x="569518" y="186423"/>
                  </a:lnTo>
                  <a:lnTo>
                    <a:pt x="571461" y="163931"/>
                  </a:lnTo>
                  <a:lnTo>
                    <a:pt x="582536" y="155651"/>
                  </a:lnTo>
                  <a:lnTo>
                    <a:pt x="586130" y="158534"/>
                  </a:lnTo>
                  <a:lnTo>
                    <a:pt x="611365" y="178828"/>
                  </a:lnTo>
                  <a:lnTo>
                    <a:pt x="630986" y="160058"/>
                  </a:lnTo>
                  <a:lnTo>
                    <a:pt x="642480" y="158534"/>
                  </a:lnTo>
                  <a:lnTo>
                    <a:pt x="647903" y="171221"/>
                  </a:lnTo>
                  <a:lnTo>
                    <a:pt x="649262" y="195072"/>
                  </a:lnTo>
                  <a:lnTo>
                    <a:pt x="679513" y="174345"/>
                  </a:lnTo>
                  <a:lnTo>
                    <a:pt x="688467" y="147015"/>
                  </a:lnTo>
                  <a:close/>
                </a:path>
                <a:path w="887729" h="587375">
                  <a:moveTo>
                    <a:pt x="887120" y="162890"/>
                  </a:moveTo>
                  <a:lnTo>
                    <a:pt x="876655" y="142875"/>
                  </a:lnTo>
                  <a:lnTo>
                    <a:pt x="854837" y="130098"/>
                  </a:lnTo>
                  <a:lnTo>
                    <a:pt x="815619" y="121564"/>
                  </a:lnTo>
                  <a:lnTo>
                    <a:pt x="780453" y="126720"/>
                  </a:lnTo>
                  <a:lnTo>
                    <a:pt x="751370" y="143040"/>
                  </a:lnTo>
                  <a:lnTo>
                    <a:pt x="730402" y="167995"/>
                  </a:lnTo>
                  <a:lnTo>
                    <a:pt x="726262" y="179324"/>
                  </a:lnTo>
                  <a:lnTo>
                    <a:pt x="721614" y="189649"/>
                  </a:lnTo>
                  <a:lnTo>
                    <a:pt x="715949" y="199974"/>
                  </a:lnTo>
                  <a:lnTo>
                    <a:pt x="708761" y="211302"/>
                  </a:lnTo>
                  <a:lnTo>
                    <a:pt x="697179" y="189738"/>
                  </a:lnTo>
                  <a:lnTo>
                    <a:pt x="681710" y="189014"/>
                  </a:lnTo>
                  <a:lnTo>
                    <a:pt x="681710" y="270840"/>
                  </a:lnTo>
                  <a:lnTo>
                    <a:pt x="653300" y="279882"/>
                  </a:lnTo>
                  <a:lnTo>
                    <a:pt x="624890" y="290461"/>
                  </a:lnTo>
                  <a:lnTo>
                    <a:pt x="596493" y="302044"/>
                  </a:lnTo>
                  <a:lnTo>
                    <a:pt x="568083" y="314134"/>
                  </a:lnTo>
                  <a:lnTo>
                    <a:pt x="578485" y="289102"/>
                  </a:lnTo>
                  <a:lnTo>
                    <a:pt x="598525" y="272199"/>
                  </a:lnTo>
                  <a:lnTo>
                    <a:pt x="623633" y="265430"/>
                  </a:lnTo>
                  <a:lnTo>
                    <a:pt x="649262" y="270840"/>
                  </a:lnTo>
                  <a:lnTo>
                    <a:pt x="655091" y="273126"/>
                  </a:lnTo>
                  <a:lnTo>
                    <a:pt x="663448" y="272872"/>
                  </a:lnTo>
                  <a:lnTo>
                    <a:pt x="672833" y="271602"/>
                  </a:lnTo>
                  <a:lnTo>
                    <a:pt x="681710" y="270840"/>
                  </a:lnTo>
                  <a:lnTo>
                    <a:pt x="681710" y="189014"/>
                  </a:lnTo>
                  <a:lnTo>
                    <a:pt x="681024" y="188976"/>
                  </a:lnTo>
                  <a:lnTo>
                    <a:pt x="663867" y="195313"/>
                  </a:lnTo>
                  <a:lnTo>
                    <a:pt x="649262" y="195072"/>
                  </a:lnTo>
                  <a:lnTo>
                    <a:pt x="443649" y="246786"/>
                  </a:lnTo>
                  <a:lnTo>
                    <a:pt x="392252" y="260832"/>
                  </a:lnTo>
                  <a:lnTo>
                    <a:pt x="315150" y="284111"/>
                  </a:lnTo>
                  <a:lnTo>
                    <a:pt x="279704" y="307378"/>
                  </a:lnTo>
                  <a:lnTo>
                    <a:pt x="267804" y="318122"/>
                  </a:lnTo>
                  <a:lnTo>
                    <a:pt x="263791" y="324967"/>
                  </a:lnTo>
                  <a:lnTo>
                    <a:pt x="254292" y="341210"/>
                  </a:lnTo>
                  <a:lnTo>
                    <a:pt x="231889" y="388302"/>
                  </a:lnTo>
                  <a:lnTo>
                    <a:pt x="203187" y="427418"/>
                  </a:lnTo>
                  <a:lnTo>
                    <a:pt x="169062" y="459613"/>
                  </a:lnTo>
                  <a:lnTo>
                    <a:pt x="130441" y="485952"/>
                  </a:lnTo>
                  <a:lnTo>
                    <a:pt x="88214" y="507479"/>
                  </a:lnTo>
                  <a:lnTo>
                    <a:pt x="43268" y="525246"/>
                  </a:lnTo>
                  <a:lnTo>
                    <a:pt x="37871" y="530656"/>
                  </a:lnTo>
                  <a:lnTo>
                    <a:pt x="27038" y="530656"/>
                  </a:lnTo>
                  <a:lnTo>
                    <a:pt x="0" y="557720"/>
                  </a:lnTo>
                  <a:lnTo>
                    <a:pt x="32448" y="575310"/>
                  </a:lnTo>
                  <a:lnTo>
                    <a:pt x="48691" y="582079"/>
                  </a:lnTo>
                  <a:lnTo>
                    <a:pt x="64922" y="584784"/>
                  </a:lnTo>
                  <a:lnTo>
                    <a:pt x="90195" y="587070"/>
                  </a:lnTo>
                  <a:lnTo>
                    <a:pt x="116992" y="586816"/>
                  </a:lnTo>
                  <a:lnTo>
                    <a:pt x="144805" y="585546"/>
                  </a:lnTo>
                  <a:lnTo>
                    <a:pt x="173113" y="584784"/>
                  </a:lnTo>
                  <a:lnTo>
                    <a:pt x="229933" y="569226"/>
                  </a:lnTo>
                  <a:lnTo>
                    <a:pt x="254292" y="509003"/>
                  </a:lnTo>
                  <a:lnTo>
                    <a:pt x="261975" y="469252"/>
                  </a:lnTo>
                  <a:lnTo>
                    <a:pt x="275247" y="430517"/>
                  </a:lnTo>
                  <a:lnTo>
                    <a:pt x="291566" y="391782"/>
                  </a:lnTo>
                  <a:lnTo>
                    <a:pt x="308394" y="352031"/>
                  </a:lnTo>
                  <a:lnTo>
                    <a:pt x="334251" y="332244"/>
                  </a:lnTo>
                  <a:lnTo>
                    <a:pt x="346265" y="324967"/>
                  </a:lnTo>
                  <a:lnTo>
                    <a:pt x="350316" y="336219"/>
                  </a:lnTo>
                  <a:lnTo>
                    <a:pt x="354380" y="345948"/>
                  </a:lnTo>
                  <a:lnTo>
                    <a:pt x="358444" y="354660"/>
                  </a:lnTo>
                  <a:lnTo>
                    <a:pt x="362496" y="362864"/>
                  </a:lnTo>
                  <a:lnTo>
                    <a:pt x="378815" y="349161"/>
                  </a:lnTo>
                  <a:lnTo>
                    <a:pt x="395630" y="334441"/>
                  </a:lnTo>
                  <a:lnTo>
                    <a:pt x="413473" y="321754"/>
                  </a:lnTo>
                  <a:lnTo>
                    <a:pt x="432841" y="314134"/>
                  </a:lnTo>
                  <a:lnTo>
                    <a:pt x="466140" y="308737"/>
                  </a:lnTo>
                  <a:lnTo>
                    <a:pt x="500456" y="307378"/>
                  </a:lnTo>
                  <a:lnTo>
                    <a:pt x="568083" y="308737"/>
                  </a:lnTo>
                  <a:lnTo>
                    <a:pt x="549757" y="314134"/>
                  </a:lnTo>
                  <a:lnTo>
                    <a:pt x="516178" y="324040"/>
                  </a:lnTo>
                  <a:lnTo>
                    <a:pt x="465289" y="337820"/>
                  </a:lnTo>
                  <a:lnTo>
                    <a:pt x="414401" y="350596"/>
                  </a:lnTo>
                  <a:lnTo>
                    <a:pt x="362496" y="362864"/>
                  </a:lnTo>
                  <a:lnTo>
                    <a:pt x="342798" y="372325"/>
                  </a:lnTo>
                  <a:lnTo>
                    <a:pt x="326644" y="385864"/>
                  </a:lnTo>
                  <a:lnTo>
                    <a:pt x="317601" y="405485"/>
                  </a:lnTo>
                  <a:lnTo>
                    <a:pt x="318884" y="427812"/>
                  </a:lnTo>
                  <a:lnTo>
                    <a:pt x="319100" y="431457"/>
                  </a:lnTo>
                  <a:lnTo>
                    <a:pt x="319201" y="433235"/>
                  </a:lnTo>
                  <a:lnTo>
                    <a:pt x="367817" y="431457"/>
                  </a:lnTo>
                  <a:lnTo>
                    <a:pt x="407797" y="443369"/>
                  </a:lnTo>
                  <a:lnTo>
                    <a:pt x="438658" y="470522"/>
                  </a:lnTo>
                  <a:lnTo>
                    <a:pt x="459879" y="514413"/>
                  </a:lnTo>
                  <a:lnTo>
                    <a:pt x="464362" y="521525"/>
                  </a:lnTo>
                  <a:lnTo>
                    <a:pt x="475437" y="526592"/>
                  </a:lnTo>
                  <a:lnTo>
                    <a:pt x="489559" y="529640"/>
                  </a:lnTo>
                  <a:lnTo>
                    <a:pt x="503174" y="530656"/>
                  </a:lnTo>
                  <a:lnTo>
                    <a:pt x="519480" y="532942"/>
                  </a:lnTo>
                  <a:lnTo>
                    <a:pt x="536308" y="532688"/>
                  </a:lnTo>
                  <a:lnTo>
                    <a:pt x="554139" y="531418"/>
                  </a:lnTo>
                  <a:lnTo>
                    <a:pt x="573493" y="530656"/>
                  </a:lnTo>
                  <a:lnTo>
                    <a:pt x="581787" y="492518"/>
                  </a:lnTo>
                  <a:lnTo>
                    <a:pt x="599198" y="460971"/>
                  </a:lnTo>
                  <a:lnTo>
                    <a:pt x="626757" y="438556"/>
                  </a:lnTo>
                  <a:lnTo>
                    <a:pt x="665467" y="427812"/>
                  </a:lnTo>
                  <a:lnTo>
                    <a:pt x="702170" y="433984"/>
                  </a:lnTo>
                  <a:lnTo>
                    <a:pt x="731748" y="452843"/>
                  </a:lnTo>
                  <a:lnTo>
                    <a:pt x="755256" y="484898"/>
                  </a:lnTo>
                  <a:lnTo>
                    <a:pt x="773684" y="530656"/>
                  </a:lnTo>
                  <a:lnTo>
                    <a:pt x="804125" y="515772"/>
                  </a:lnTo>
                  <a:lnTo>
                    <a:pt x="834555" y="484644"/>
                  </a:lnTo>
                  <a:lnTo>
                    <a:pt x="858901" y="445401"/>
                  </a:lnTo>
                  <a:lnTo>
                    <a:pt x="871080" y="406158"/>
                  </a:lnTo>
                  <a:lnTo>
                    <a:pt x="875131" y="357530"/>
                  </a:lnTo>
                  <a:lnTo>
                    <a:pt x="879195" y="309410"/>
                  </a:lnTo>
                  <a:lnTo>
                    <a:pt x="883246" y="262305"/>
                  </a:lnTo>
                  <a:lnTo>
                    <a:pt x="887120" y="218871"/>
                  </a:lnTo>
                  <a:lnTo>
                    <a:pt x="887120" y="162890"/>
                  </a:lnTo>
                  <a:close/>
                </a:path>
              </a:pathLst>
            </a:custGeom>
            <a:solidFill>
              <a:srgbClr val="000000"/>
            </a:solidFill>
          </p:spPr>
          <p:txBody>
            <a:bodyPr wrap="square" lIns="0" tIns="0" rIns="0" bIns="0" rtlCol="0"/>
            <a:lstStyle/>
            <a:p>
              <a:endParaRPr/>
            </a:p>
          </p:txBody>
        </p:sp>
        <p:sp>
          <p:nvSpPr>
            <p:cNvPr id="26" name="object 26"/>
            <p:cNvSpPr/>
            <p:nvPr/>
          </p:nvSpPr>
          <p:spPr>
            <a:xfrm>
              <a:off x="11490499" y="1677064"/>
              <a:ext cx="162317" cy="156972"/>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11182101" y="1677064"/>
              <a:ext cx="151505" cy="162385"/>
            </a:xfrm>
            <a:prstGeom prst="rect">
              <a:avLst/>
            </a:prstGeom>
            <a:blipFill>
              <a:blip r:embed="rId12" cstate="print"/>
              <a:stretch>
                <a:fillRect/>
              </a:stretch>
            </a:blipFill>
          </p:spPr>
          <p:txBody>
            <a:bodyPr wrap="square" lIns="0" tIns="0" rIns="0" bIns="0" rtlCol="0"/>
            <a:lstStyle/>
            <a:p>
              <a:endParaRPr/>
            </a:p>
          </p:txBody>
        </p:sp>
      </p:grpSp>
      <p:grpSp>
        <p:nvGrpSpPr>
          <p:cNvPr id="28" name="object 28"/>
          <p:cNvGrpSpPr/>
          <p:nvPr/>
        </p:nvGrpSpPr>
        <p:grpSpPr>
          <a:xfrm>
            <a:off x="3849623" y="1926589"/>
            <a:ext cx="2099945" cy="1283335"/>
            <a:chOff x="3849623" y="1926589"/>
            <a:chExt cx="2099945" cy="1283335"/>
          </a:xfrm>
        </p:grpSpPr>
        <p:sp>
          <p:nvSpPr>
            <p:cNvPr id="29" name="object 29"/>
            <p:cNvSpPr/>
            <p:nvPr/>
          </p:nvSpPr>
          <p:spPr>
            <a:xfrm>
              <a:off x="4358766" y="1926589"/>
              <a:ext cx="1590675" cy="900430"/>
            </a:xfrm>
            <a:custGeom>
              <a:avLst/>
              <a:gdLst/>
              <a:ahLst/>
              <a:cxnLst/>
              <a:rect l="l" t="t" r="r" b="b"/>
              <a:pathLst>
                <a:path w="1590675" h="900430">
                  <a:moveTo>
                    <a:pt x="1590294" y="842772"/>
                  </a:moveTo>
                  <a:lnTo>
                    <a:pt x="1533144" y="842772"/>
                  </a:lnTo>
                  <a:lnTo>
                    <a:pt x="1533144" y="899922"/>
                  </a:lnTo>
                  <a:lnTo>
                    <a:pt x="1590294" y="899922"/>
                  </a:lnTo>
                  <a:lnTo>
                    <a:pt x="1590294" y="842772"/>
                  </a:lnTo>
                  <a:close/>
                </a:path>
                <a:path w="1590675" h="900430">
                  <a:moveTo>
                    <a:pt x="1590294" y="728472"/>
                  </a:moveTo>
                  <a:lnTo>
                    <a:pt x="1533144" y="728472"/>
                  </a:lnTo>
                  <a:lnTo>
                    <a:pt x="1533144" y="785622"/>
                  </a:lnTo>
                  <a:lnTo>
                    <a:pt x="1590294" y="785622"/>
                  </a:lnTo>
                  <a:lnTo>
                    <a:pt x="1590294" y="728472"/>
                  </a:lnTo>
                  <a:close/>
                </a:path>
                <a:path w="1590675" h="900430">
                  <a:moveTo>
                    <a:pt x="1590294" y="614172"/>
                  </a:moveTo>
                  <a:lnTo>
                    <a:pt x="1533144" y="614172"/>
                  </a:lnTo>
                  <a:lnTo>
                    <a:pt x="1533144" y="671322"/>
                  </a:lnTo>
                  <a:lnTo>
                    <a:pt x="1590294" y="671322"/>
                  </a:lnTo>
                  <a:lnTo>
                    <a:pt x="1590294" y="614172"/>
                  </a:lnTo>
                  <a:close/>
                </a:path>
                <a:path w="1590675" h="900430">
                  <a:moveTo>
                    <a:pt x="1590294" y="499872"/>
                  </a:moveTo>
                  <a:lnTo>
                    <a:pt x="1533144" y="499872"/>
                  </a:lnTo>
                  <a:lnTo>
                    <a:pt x="1533144" y="557022"/>
                  </a:lnTo>
                  <a:lnTo>
                    <a:pt x="1590294" y="557022"/>
                  </a:lnTo>
                  <a:lnTo>
                    <a:pt x="1590294" y="499872"/>
                  </a:lnTo>
                  <a:close/>
                </a:path>
                <a:path w="1590675" h="900430">
                  <a:moveTo>
                    <a:pt x="1590294" y="385572"/>
                  </a:moveTo>
                  <a:lnTo>
                    <a:pt x="1533144" y="385572"/>
                  </a:lnTo>
                  <a:lnTo>
                    <a:pt x="1533144" y="442722"/>
                  </a:lnTo>
                  <a:lnTo>
                    <a:pt x="1590294" y="442722"/>
                  </a:lnTo>
                  <a:lnTo>
                    <a:pt x="1590294" y="385572"/>
                  </a:lnTo>
                  <a:close/>
                </a:path>
                <a:path w="1590675" h="900430">
                  <a:moveTo>
                    <a:pt x="1557528" y="304164"/>
                  </a:moveTo>
                  <a:lnTo>
                    <a:pt x="1500378" y="304164"/>
                  </a:lnTo>
                  <a:lnTo>
                    <a:pt x="1500378" y="361314"/>
                  </a:lnTo>
                  <a:lnTo>
                    <a:pt x="1557528" y="361314"/>
                  </a:lnTo>
                  <a:lnTo>
                    <a:pt x="1557528" y="304164"/>
                  </a:lnTo>
                  <a:close/>
                </a:path>
                <a:path w="1590675" h="900430">
                  <a:moveTo>
                    <a:pt x="1443228" y="304164"/>
                  </a:moveTo>
                  <a:lnTo>
                    <a:pt x="1386078" y="304164"/>
                  </a:lnTo>
                  <a:lnTo>
                    <a:pt x="1386078" y="361314"/>
                  </a:lnTo>
                  <a:lnTo>
                    <a:pt x="1443228" y="361314"/>
                  </a:lnTo>
                  <a:lnTo>
                    <a:pt x="1443228" y="304164"/>
                  </a:lnTo>
                  <a:close/>
                </a:path>
                <a:path w="1590675" h="900430">
                  <a:moveTo>
                    <a:pt x="1328928" y="304164"/>
                  </a:moveTo>
                  <a:lnTo>
                    <a:pt x="1271778" y="304164"/>
                  </a:lnTo>
                  <a:lnTo>
                    <a:pt x="1271778" y="361314"/>
                  </a:lnTo>
                  <a:lnTo>
                    <a:pt x="1328928" y="361314"/>
                  </a:lnTo>
                  <a:lnTo>
                    <a:pt x="1328928" y="304164"/>
                  </a:lnTo>
                  <a:close/>
                </a:path>
                <a:path w="1590675" h="900430">
                  <a:moveTo>
                    <a:pt x="1214628" y="304164"/>
                  </a:moveTo>
                  <a:lnTo>
                    <a:pt x="1157478" y="304164"/>
                  </a:lnTo>
                  <a:lnTo>
                    <a:pt x="1157478" y="361314"/>
                  </a:lnTo>
                  <a:lnTo>
                    <a:pt x="1214628" y="361314"/>
                  </a:lnTo>
                  <a:lnTo>
                    <a:pt x="1214628" y="304164"/>
                  </a:lnTo>
                  <a:close/>
                </a:path>
                <a:path w="1590675" h="900430">
                  <a:moveTo>
                    <a:pt x="1100328" y="304164"/>
                  </a:moveTo>
                  <a:lnTo>
                    <a:pt x="1043178" y="304164"/>
                  </a:lnTo>
                  <a:lnTo>
                    <a:pt x="1043178" y="361314"/>
                  </a:lnTo>
                  <a:lnTo>
                    <a:pt x="1100328" y="361314"/>
                  </a:lnTo>
                  <a:lnTo>
                    <a:pt x="1100328" y="304164"/>
                  </a:lnTo>
                  <a:close/>
                </a:path>
                <a:path w="1590675" h="900430">
                  <a:moveTo>
                    <a:pt x="986028" y="304164"/>
                  </a:moveTo>
                  <a:lnTo>
                    <a:pt x="928878" y="304164"/>
                  </a:lnTo>
                  <a:lnTo>
                    <a:pt x="928878" y="361314"/>
                  </a:lnTo>
                  <a:lnTo>
                    <a:pt x="986028" y="361314"/>
                  </a:lnTo>
                  <a:lnTo>
                    <a:pt x="986028" y="304164"/>
                  </a:lnTo>
                  <a:close/>
                </a:path>
                <a:path w="1590675" h="900430">
                  <a:moveTo>
                    <a:pt x="871728" y="304164"/>
                  </a:moveTo>
                  <a:lnTo>
                    <a:pt x="814578" y="304164"/>
                  </a:lnTo>
                  <a:lnTo>
                    <a:pt x="814578" y="361314"/>
                  </a:lnTo>
                  <a:lnTo>
                    <a:pt x="871728" y="361314"/>
                  </a:lnTo>
                  <a:lnTo>
                    <a:pt x="871728" y="304164"/>
                  </a:lnTo>
                  <a:close/>
                </a:path>
                <a:path w="1590675" h="900430">
                  <a:moveTo>
                    <a:pt x="757428" y="304164"/>
                  </a:moveTo>
                  <a:lnTo>
                    <a:pt x="700278" y="304164"/>
                  </a:lnTo>
                  <a:lnTo>
                    <a:pt x="700278" y="361314"/>
                  </a:lnTo>
                  <a:lnTo>
                    <a:pt x="757428" y="361314"/>
                  </a:lnTo>
                  <a:lnTo>
                    <a:pt x="757428" y="304164"/>
                  </a:lnTo>
                  <a:close/>
                </a:path>
                <a:path w="1590675" h="900430">
                  <a:moveTo>
                    <a:pt x="643128" y="304164"/>
                  </a:moveTo>
                  <a:lnTo>
                    <a:pt x="585978" y="304164"/>
                  </a:lnTo>
                  <a:lnTo>
                    <a:pt x="585978" y="361314"/>
                  </a:lnTo>
                  <a:lnTo>
                    <a:pt x="643128" y="361314"/>
                  </a:lnTo>
                  <a:lnTo>
                    <a:pt x="643128" y="304164"/>
                  </a:lnTo>
                  <a:close/>
                </a:path>
                <a:path w="1590675" h="900430">
                  <a:moveTo>
                    <a:pt x="528828" y="304164"/>
                  </a:moveTo>
                  <a:lnTo>
                    <a:pt x="471678" y="304164"/>
                  </a:lnTo>
                  <a:lnTo>
                    <a:pt x="471678" y="361314"/>
                  </a:lnTo>
                  <a:lnTo>
                    <a:pt x="528828" y="361314"/>
                  </a:lnTo>
                  <a:lnTo>
                    <a:pt x="528828" y="304164"/>
                  </a:lnTo>
                  <a:close/>
                </a:path>
                <a:path w="1590675" h="900430">
                  <a:moveTo>
                    <a:pt x="414528" y="304164"/>
                  </a:moveTo>
                  <a:lnTo>
                    <a:pt x="357378" y="304164"/>
                  </a:lnTo>
                  <a:lnTo>
                    <a:pt x="357378" y="361314"/>
                  </a:lnTo>
                  <a:lnTo>
                    <a:pt x="414528" y="361314"/>
                  </a:lnTo>
                  <a:lnTo>
                    <a:pt x="414528" y="304164"/>
                  </a:lnTo>
                  <a:close/>
                </a:path>
                <a:path w="1590675" h="900430">
                  <a:moveTo>
                    <a:pt x="300228" y="304164"/>
                  </a:moveTo>
                  <a:lnTo>
                    <a:pt x="243078" y="304164"/>
                  </a:lnTo>
                  <a:lnTo>
                    <a:pt x="243078" y="361314"/>
                  </a:lnTo>
                  <a:lnTo>
                    <a:pt x="300228" y="361314"/>
                  </a:lnTo>
                  <a:lnTo>
                    <a:pt x="300228" y="304164"/>
                  </a:lnTo>
                  <a:close/>
                </a:path>
                <a:path w="1590675" h="900430">
                  <a:moveTo>
                    <a:pt x="185928" y="304164"/>
                  </a:moveTo>
                  <a:lnTo>
                    <a:pt x="128778" y="304164"/>
                  </a:lnTo>
                  <a:lnTo>
                    <a:pt x="128778" y="361314"/>
                  </a:lnTo>
                  <a:lnTo>
                    <a:pt x="185928" y="361314"/>
                  </a:lnTo>
                  <a:lnTo>
                    <a:pt x="185928" y="304164"/>
                  </a:lnTo>
                  <a:close/>
                </a:path>
                <a:path w="1590675" h="900430">
                  <a:moveTo>
                    <a:pt x="114300" y="261493"/>
                  </a:moveTo>
                  <a:lnTo>
                    <a:pt x="57150" y="261493"/>
                  </a:lnTo>
                  <a:lnTo>
                    <a:pt x="57150" y="318643"/>
                  </a:lnTo>
                  <a:lnTo>
                    <a:pt x="114300" y="318643"/>
                  </a:lnTo>
                  <a:lnTo>
                    <a:pt x="114300" y="261493"/>
                  </a:lnTo>
                  <a:close/>
                </a:path>
                <a:path w="1590675" h="900430">
                  <a:moveTo>
                    <a:pt x="114300" y="147193"/>
                  </a:moveTo>
                  <a:lnTo>
                    <a:pt x="57150" y="147193"/>
                  </a:lnTo>
                  <a:lnTo>
                    <a:pt x="57150" y="204343"/>
                  </a:lnTo>
                  <a:lnTo>
                    <a:pt x="114300" y="204343"/>
                  </a:lnTo>
                  <a:lnTo>
                    <a:pt x="114300" y="147193"/>
                  </a:lnTo>
                  <a:close/>
                </a:path>
                <a:path w="1590675" h="900430">
                  <a:moveTo>
                    <a:pt x="85725" y="0"/>
                  </a:moveTo>
                  <a:lnTo>
                    <a:pt x="0" y="171450"/>
                  </a:lnTo>
                  <a:lnTo>
                    <a:pt x="57150" y="171450"/>
                  </a:lnTo>
                  <a:lnTo>
                    <a:pt x="57150" y="147193"/>
                  </a:lnTo>
                  <a:lnTo>
                    <a:pt x="159321" y="147193"/>
                  </a:lnTo>
                  <a:lnTo>
                    <a:pt x="85725" y="0"/>
                  </a:lnTo>
                  <a:close/>
                </a:path>
                <a:path w="1590675" h="900430">
                  <a:moveTo>
                    <a:pt x="159321" y="147193"/>
                  </a:moveTo>
                  <a:lnTo>
                    <a:pt x="114300" y="147193"/>
                  </a:lnTo>
                  <a:lnTo>
                    <a:pt x="114300" y="171450"/>
                  </a:lnTo>
                  <a:lnTo>
                    <a:pt x="171450" y="171450"/>
                  </a:lnTo>
                  <a:lnTo>
                    <a:pt x="159321" y="147193"/>
                  </a:lnTo>
                  <a:close/>
                </a:path>
              </a:pathLst>
            </a:custGeom>
            <a:solidFill>
              <a:srgbClr val="F39200"/>
            </a:solidFill>
          </p:spPr>
          <p:txBody>
            <a:bodyPr wrap="square" lIns="0" tIns="0" rIns="0" bIns="0" rtlCol="0"/>
            <a:lstStyle/>
            <a:p>
              <a:endParaRPr/>
            </a:p>
          </p:txBody>
        </p:sp>
        <p:sp>
          <p:nvSpPr>
            <p:cNvPr id="30" name="object 30"/>
            <p:cNvSpPr/>
            <p:nvPr/>
          </p:nvSpPr>
          <p:spPr>
            <a:xfrm>
              <a:off x="3849623" y="2550540"/>
              <a:ext cx="1760855" cy="659130"/>
            </a:xfrm>
            <a:custGeom>
              <a:avLst/>
              <a:gdLst/>
              <a:ahLst/>
              <a:cxnLst/>
              <a:rect l="l" t="t" r="r" b="b"/>
              <a:pathLst>
                <a:path w="1760854" h="659130">
                  <a:moveTo>
                    <a:pt x="1760854" y="601726"/>
                  </a:moveTo>
                  <a:lnTo>
                    <a:pt x="1703704" y="601726"/>
                  </a:lnTo>
                  <a:lnTo>
                    <a:pt x="1703704" y="658876"/>
                  </a:lnTo>
                  <a:lnTo>
                    <a:pt x="1760854" y="658876"/>
                  </a:lnTo>
                  <a:lnTo>
                    <a:pt x="1760854" y="601726"/>
                  </a:lnTo>
                  <a:close/>
                </a:path>
                <a:path w="1760854" h="659130">
                  <a:moveTo>
                    <a:pt x="1646554" y="601726"/>
                  </a:moveTo>
                  <a:lnTo>
                    <a:pt x="1589404" y="601726"/>
                  </a:lnTo>
                  <a:lnTo>
                    <a:pt x="1589404" y="658876"/>
                  </a:lnTo>
                  <a:lnTo>
                    <a:pt x="1646554" y="658876"/>
                  </a:lnTo>
                  <a:lnTo>
                    <a:pt x="1646554" y="601726"/>
                  </a:lnTo>
                  <a:close/>
                </a:path>
                <a:path w="1760854" h="659130">
                  <a:moveTo>
                    <a:pt x="1532254" y="601726"/>
                  </a:moveTo>
                  <a:lnTo>
                    <a:pt x="1475104" y="601726"/>
                  </a:lnTo>
                  <a:lnTo>
                    <a:pt x="1475104" y="658876"/>
                  </a:lnTo>
                  <a:lnTo>
                    <a:pt x="1532254" y="658876"/>
                  </a:lnTo>
                  <a:lnTo>
                    <a:pt x="1532254" y="601726"/>
                  </a:lnTo>
                  <a:close/>
                </a:path>
                <a:path w="1760854" h="659130">
                  <a:moveTo>
                    <a:pt x="1417954" y="601726"/>
                  </a:moveTo>
                  <a:lnTo>
                    <a:pt x="1360804" y="601726"/>
                  </a:lnTo>
                  <a:lnTo>
                    <a:pt x="1360804" y="658876"/>
                  </a:lnTo>
                  <a:lnTo>
                    <a:pt x="1417954" y="658876"/>
                  </a:lnTo>
                  <a:lnTo>
                    <a:pt x="1417954" y="601726"/>
                  </a:lnTo>
                  <a:close/>
                </a:path>
                <a:path w="1760854" h="659130">
                  <a:moveTo>
                    <a:pt x="1303654" y="601726"/>
                  </a:moveTo>
                  <a:lnTo>
                    <a:pt x="1246504" y="601726"/>
                  </a:lnTo>
                  <a:lnTo>
                    <a:pt x="1246504" y="658876"/>
                  </a:lnTo>
                  <a:lnTo>
                    <a:pt x="1303654" y="658876"/>
                  </a:lnTo>
                  <a:lnTo>
                    <a:pt x="1303654" y="601726"/>
                  </a:lnTo>
                  <a:close/>
                </a:path>
                <a:path w="1760854" h="659130">
                  <a:moveTo>
                    <a:pt x="1189354" y="601726"/>
                  </a:moveTo>
                  <a:lnTo>
                    <a:pt x="1132204" y="601726"/>
                  </a:lnTo>
                  <a:lnTo>
                    <a:pt x="1132204" y="658876"/>
                  </a:lnTo>
                  <a:lnTo>
                    <a:pt x="1189354" y="658876"/>
                  </a:lnTo>
                  <a:lnTo>
                    <a:pt x="1189354" y="601726"/>
                  </a:lnTo>
                  <a:close/>
                </a:path>
                <a:path w="1760854" h="659130">
                  <a:moveTo>
                    <a:pt x="1075054" y="601726"/>
                  </a:moveTo>
                  <a:lnTo>
                    <a:pt x="1017904" y="601726"/>
                  </a:lnTo>
                  <a:lnTo>
                    <a:pt x="1017904" y="658876"/>
                  </a:lnTo>
                  <a:lnTo>
                    <a:pt x="1075054" y="658876"/>
                  </a:lnTo>
                  <a:lnTo>
                    <a:pt x="1075054" y="601726"/>
                  </a:lnTo>
                  <a:close/>
                </a:path>
                <a:path w="1760854" h="659130">
                  <a:moveTo>
                    <a:pt x="960754" y="601726"/>
                  </a:moveTo>
                  <a:lnTo>
                    <a:pt x="903604" y="601726"/>
                  </a:lnTo>
                  <a:lnTo>
                    <a:pt x="903604" y="658876"/>
                  </a:lnTo>
                  <a:lnTo>
                    <a:pt x="960754" y="658876"/>
                  </a:lnTo>
                  <a:lnTo>
                    <a:pt x="960754" y="601726"/>
                  </a:lnTo>
                  <a:close/>
                </a:path>
                <a:path w="1760854" h="659130">
                  <a:moveTo>
                    <a:pt x="909065" y="539242"/>
                  </a:moveTo>
                  <a:lnTo>
                    <a:pt x="851915" y="539242"/>
                  </a:lnTo>
                  <a:lnTo>
                    <a:pt x="851915" y="596392"/>
                  </a:lnTo>
                  <a:lnTo>
                    <a:pt x="909065" y="596392"/>
                  </a:lnTo>
                  <a:lnTo>
                    <a:pt x="909065" y="539242"/>
                  </a:lnTo>
                  <a:close/>
                </a:path>
                <a:path w="1760854" h="659130">
                  <a:moveTo>
                    <a:pt x="909065" y="424942"/>
                  </a:moveTo>
                  <a:lnTo>
                    <a:pt x="851915" y="424942"/>
                  </a:lnTo>
                  <a:lnTo>
                    <a:pt x="851915" y="482092"/>
                  </a:lnTo>
                  <a:lnTo>
                    <a:pt x="909065" y="482092"/>
                  </a:lnTo>
                  <a:lnTo>
                    <a:pt x="909065" y="424942"/>
                  </a:lnTo>
                  <a:close/>
                </a:path>
                <a:path w="1760854" h="659130">
                  <a:moveTo>
                    <a:pt x="909065" y="310642"/>
                  </a:moveTo>
                  <a:lnTo>
                    <a:pt x="851915" y="310642"/>
                  </a:lnTo>
                  <a:lnTo>
                    <a:pt x="851915" y="367792"/>
                  </a:lnTo>
                  <a:lnTo>
                    <a:pt x="909065" y="367792"/>
                  </a:lnTo>
                  <a:lnTo>
                    <a:pt x="909065" y="310642"/>
                  </a:lnTo>
                  <a:close/>
                </a:path>
                <a:path w="1760854" h="659130">
                  <a:moveTo>
                    <a:pt x="909065" y="196342"/>
                  </a:moveTo>
                  <a:lnTo>
                    <a:pt x="851915" y="196342"/>
                  </a:lnTo>
                  <a:lnTo>
                    <a:pt x="851915" y="253492"/>
                  </a:lnTo>
                  <a:lnTo>
                    <a:pt x="909065" y="253492"/>
                  </a:lnTo>
                  <a:lnTo>
                    <a:pt x="909065" y="196342"/>
                  </a:lnTo>
                  <a:close/>
                </a:path>
                <a:path w="1760854" h="659130">
                  <a:moveTo>
                    <a:pt x="851915" y="85725"/>
                  </a:moveTo>
                  <a:lnTo>
                    <a:pt x="851915" y="139192"/>
                  </a:lnTo>
                  <a:lnTo>
                    <a:pt x="909065" y="139192"/>
                  </a:lnTo>
                  <a:lnTo>
                    <a:pt x="909065" y="114300"/>
                  </a:lnTo>
                  <a:lnTo>
                    <a:pt x="876680" y="114300"/>
                  </a:lnTo>
                  <a:lnTo>
                    <a:pt x="876680" y="110489"/>
                  </a:lnTo>
                  <a:lnTo>
                    <a:pt x="851915" y="85725"/>
                  </a:lnTo>
                  <a:close/>
                </a:path>
                <a:path w="1760854" h="659130">
                  <a:moveTo>
                    <a:pt x="876680" y="110489"/>
                  </a:moveTo>
                  <a:lnTo>
                    <a:pt x="876680" y="114300"/>
                  </a:lnTo>
                  <a:lnTo>
                    <a:pt x="880490" y="114300"/>
                  </a:lnTo>
                  <a:lnTo>
                    <a:pt x="876680" y="110489"/>
                  </a:lnTo>
                  <a:close/>
                </a:path>
                <a:path w="1760854" h="659130">
                  <a:moveTo>
                    <a:pt x="909065" y="57150"/>
                  </a:moveTo>
                  <a:lnTo>
                    <a:pt x="876680" y="57150"/>
                  </a:lnTo>
                  <a:lnTo>
                    <a:pt x="876680" y="110489"/>
                  </a:lnTo>
                  <a:lnTo>
                    <a:pt x="880490" y="114300"/>
                  </a:lnTo>
                  <a:lnTo>
                    <a:pt x="909065" y="114300"/>
                  </a:lnTo>
                  <a:lnTo>
                    <a:pt x="909065" y="57150"/>
                  </a:lnTo>
                  <a:close/>
                </a:path>
                <a:path w="1760854" h="659130">
                  <a:moveTo>
                    <a:pt x="819530" y="57150"/>
                  </a:moveTo>
                  <a:lnTo>
                    <a:pt x="762380" y="57150"/>
                  </a:lnTo>
                  <a:lnTo>
                    <a:pt x="762380" y="114300"/>
                  </a:lnTo>
                  <a:lnTo>
                    <a:pt x="819530" y="114300"/>
                  </a:lnTo>
                  <a:lnTo>
                    <a:pt x="819530" y="57150"/>
                  </a:lnTo>
                  <a:close/>
                </a:path>
                <a:path w="1760854" h="659130">
                  <a:moveTo>
                    <a:pt x="705230" y="57150"/>
                  </a:moveTo>
                  <a:lnTo>
                    <a:pt x="648080" y="57150"/>
                  </a:lnTo>
                  <a:lnTo>
                    <a:pt x="648080" y="114300"/>
                  </a:lnTo>
                  <a:lnTo>
                    <a:pt x="705230" y="114300"/>
                  </a:lnTo>
                  <a:lnTo>
                    <a:pt x="705230" y="57150"/>
                  </a:lnTo>
                  <a:close/>
                </a:path>
                <a:path w="1760854" h="659130">
                  <a:moveTo>
                    <a:pt x="590930" y="57150"/>
                  </a:moveTo>
                  <a:lnTo>
                    <a:pt x="533780" y="57150"/>
                  </a:lnTo>
                  <a:lnTo>
                    <a:pt x="533780" y="114300"/>
                  </a:lnTo>
                  <a:lnTo>
                    <a:pt x="590930" y="114300"/>
                  </a:lnTo>
                  <a:lnTo>
                    <a:pt x="590930" y="57150"/>
                  </a:lnTo>
                  <a:close/>
                </a:path>
                <a:path w="1760854" h="659130">
                  <a:moveTo>
                    <a:pt x="476630" y="57150"/>
                  </a:moveTo>
                  <a:lnTo>
                    <a:pt x="419480" y="57150"/>
                  </a:lnTo>
                  <a:lnTo>
                    <a:pt x="419480" y="114300"/>
                  </a:lnTo>
                  <a:lnTo>
                    <a:pt x="476630" y="114300"/>
                  </a:lnTo>
                  <a:lnTo>
                    <a:pt x="476630" y="57150"/>
                  </a:lnTo>
                  <a:close/>
                </a:path>
                <a:path w="1760854" h="659130">
                  <a:moveTo>
                    <a:pt x="362330" y="57150"/>
                  </a:moveTo>
                  <a:lnTo>
                    <a:pt x="305180" y="57150"/>
                  </a:lnTo>
                  <a:lnTo>
                    <a:pt x="305180" y="114300"/>
                  </a:lnTo>
                  <a:lnTo>
                    <a:pt x="362330" y="114300"/>
                  </a:lnTo>
                  <a:lnTo>
                    <a:pt x="362330" y="57150"/>
                  </a:lnTo>
                  <a:close/>
                </a:path>
                <a:path w="1760854" h="659130">
                  <a:moveTo>
                    <a:pt x="248030" y="57150"/>
                  </a:moveTo>
                  <a:lnTo>
                    <a:pt x="190880" y="57150"/>
                  </a:lnTo>
                  <a:lnTo>
                    <a:pt x="190880" y="114300"/>
                  </a:lnTo>
                  <a:lnTo>
                    <a:pt x="248030" y="114300"/>
                  </a:lnTo>
                  <a:lnTo>
                    <a:pt x="248030" y="57150"/>
                  </a:lnTo>
                  <a:close/>
                </a:path>
                <a:path w="1760854" h="659130">
                  <a:moveTo>
                    <a:pt x="171450" y="0"/>
                  </a:moveTo>
                  <a:lnTo>
                    <a:pt x="0" y="85725"/>
                  </a:lnTo>
                  <a:lnTo>
                    <a:pt x="171450" y="171450"/>
                  </a:lnTo>
                  <a:lnTo>
                    <a:pt x="171450" y="0"/>
                  </a:lnTo>
                  <a:close/>
                </a:path>
              </a:pathLst>
            </a:custGeom>
            <a:solidFill>
              <a:srgbClr val="F39200"/>
            </a:solidFill>
          </p:spPr>
          <p:txBody>
            <a:bodyPr wrap="square" lIns="0" tIns="0" rIns="0" bIns="0" rtlCol="0"/>
            <a:lstStyle/>
            <a:p>
              <a:endParaRPr/>
            </a:p>
          </p:txBody>
        </p:sp>
      </p:grpSp>
      <p:sp>
        <p:nvSpPr>
          <p:cNvPr id="31" name="object 31"/>
          <p:cNvSpPr txBox="1"/>
          <p:nvPr/>
        </p:nvSpPr>
        <p:spPr>
          <a:xfrm>
            <a:off x="1437513" y="2072919"/>
            <a:ext cx="2339975" cy="122428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708025">
              <a:lnSpc>
                <a:spcPct val="100000"/>
              </a:lnSpc>
              <a:spcBef>
                <a:spcPts val="1230"/>
              </a:spcBef>
            </a:pPr>
            <a:r>
              <a:rPr sz="1600" b="1" spc="-5" dirty="0">
                <a:solidFill>
                  <a:srgbClr val="585858"/>
                </a:solidFill>
                <a:latin typeface="Arial"/>
                <a:cs typeface="Arial"/>
              </a:rPr>
              <a:t>Recocido</a:t>
            </a:r>
            <a:endParaRPr sz="1600">
              <a:latin typeface="Arial"/>
              <a:cs typeface="Arial"/>
            </a:endParaRPr>
          </a:p>
        </p:txBody>
      </p:sp>
      <p:sp>
        <p:nvSpPr>
          <p:cNvPr id="32" name="object 32"/>
          <p:cNvSpPr txBox="1"/>
          <p:nvPr/>
        </p:nvSpPr>
        <p:spPr>
          <a:xfrm>
            <a:off x="2626741" y="683285"/>
            <a:ext cx="2339975" cy="1224280"/>
          </a:xfrm>
          <a:prstGeom prst="rect">
            <a:avLst/>
          </a:prstGeom>
          <a:ln w="25400">
            <a:solidFill>
              <a:srgbClr val="585858"/>
            </a:solidFill>
          </a:ln>
        </p:spPr>
        <p:txBody>
          <a:bodyPr vert="horz" wrap="square" lIns="0" tIns="3810" rIns="0" bIns="0" rtlCol="0">
            <a:spAutoFit/>
          </a:bodyPr>
          <a:lstStyle/>
          <a:p>
            <a:pPr>
              <a:lnSpc>
                <a:spcPct val="100000"/>
              </a:lnSpc>
              <a:spcBef>
                <a:spcPts val="30"/>
              </a:spcBef>
            </a:pPr>
            <a:endParaRPr sz="2650">
              <a:latin typeface="Times New Roman"/>
              <a:cs typeface="Times New Roman"/>
            </a:endParaRPr>
          </a:p>
          <a:p>
            <a:pPr marL="619760">
              <a:lnSpc>
                <a:spcPct val="100000"/>
              </a:lnSpc>
            </a:pPr>
            <a:r>
              <a:rPr sz="1600" b="1" spc="-5" dirty="0">
                <a:solidFill>
                  <a:srgbClr val="585858"/>
                </a:solidFill>
                <a:latin typeface="Arial"/>
                <a:cs typeface="Arial"/>
              </a:rPr>
              <a:t>Cementado</a:t>
            </a:r>
            <a:endParaRPr sz="1600">
              <a:latin typeface="Arial"/>
              <a:cs typeface="Arial"/>
            </a:endParaRPr>
          </a:p>
        </p:txBody>
      </p:sp>
      <p:sp>
        <p:nvSpPr>
          <p:cNvPr id="33" name="object 33"/>
          <p:cNvSpPr txBox="1">
            <a:spLocks noGrp="1"/>
          </p:cNvSpPr>
          <p:nvPr>
            <p:ph type="title"/>
          </p:nvPr>
        </p:nvSpPr>
        <p:spPr>
          <a:xfrm>
            <a:off x="5433567" y="373786"/>
            <a:ext cx="2339975" cy="122428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668655">
              <a:lnSpc>
                <a:spcPct val="100000"/>
              </a:lnSpc>
              <a:spcBef>
                <a:spcPts val="1540"/>
              </a:spcBef>
            </a:pPr>
            <a:r>
              <a:rPr sz="1600" b="1" spc="-5" dirty="0">
                <a:solidFill>
                  <a:srgbClr val="585858"/>
                </a:solidFill>
                <a:latin typeface="Arial"/>
                <a:cs typeface="Arial"/>
              </a:rPr>
              <a:t>Nitrurado</a:t>
            </a:r>
            <a:endParaRPr sz="1600">
              <a:latin typeface="Arial"/>
              <a:cs typeface="Arial"/>
            </a:endParaRPr>
          </a:p>
        </p:txBody>
      </p:sp>
      <p:sp>
        <p:nvSpPr>
          <p:cNvPr id="34" name="object 34"/>
          <p:cNvSpPr txBox="1"/>
          <p:nvPr/>
        </p:nvSpPr>
        <p:spPr>
          <a:xfrm>
            <a:off x="8240521" y="683285"/>
            <a:ext cx="2339975" cy="1224280"/>
          </a:xfrm>
          <a:prstGeom prst="rect">
            <a:avLst/>
          </a:prstGeom>
          <a:ln w="25400">
            <a:solidFill>
              <a:srgbClr val="585858"/>
            </a:solidFill>
          </a:ln>
        </p:spPr>
        <p:txBody>
          <a:bodyPr vert="horz" wrap="square" lIns="0" tIns="0" rIns="0" bIns="0" rtlCol="0">
            <a:spAutoFit/>
          </a:bodyPr>
          <a:lstStyle/>
          <a:p>
            <a:pPr>
              <a:lnSpc>
                <a:spcPct val="100000"/>
              </a:lnSpc>
            </a:pPr>
            <a:endParaRPr sz="1800">
              <a:latin typeface="Times New Roman"/>
              <a:cs typeface="Times New Roman"/>
            </a:endParaRPr>
          </a:p>
          <a:p>
            <a:pPr marL="6985" algn="ctr">
              <a:lnSpc>
                <a:spcPct val="100000"/>
              </a:lnSpc>
              <a:spcBef>
                <a:spcPts val="1075"/>
              </a:spcBef>
            </a:pPr>
            <a:r>
              <a:rPr sz="1600" b="1" spc="-25" dirty="0">
                <a:solidFill>
                  <a:srgbClr val="585858"/>
                </a:solidFill>
                <a:latin typeface="Arial"/>
                <a:cs typeface="Arial"/>
              </a:rPr>
              <a:t>Tenifer</a:t>
            </a:r>
            <a:endParaRPr sz="1600">
              <a:latin typeface="Arial"/>
              <a:cs typeface="Arial"/>
            </a:endParaRPr>
          </a:p>
        </p:txBody>
      </p:sp>
      <p:sp>
        <p:nvSpPr>
          <p:cNvPr id="35" name="object 35"/>
          <p:cNvSpPr txBox="1"/>
          <p:nvPr/>
        </p:nvSpPr>
        <p:spPr>
          <a:xfrm>
            <a:off x="9447910" y="2038375"/>
            <a:ext cx="2339975" cy="122428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spcBef>
                <a:spcPts val="15"/>
              </a:spcBef>
            </a:pPr>
            <a:endParaRPr sz="1450">
              <a:latin typeface="Times New Roman"/>
              <a:cs typeface="Times New Roman"/>
            </a:endParaRPr>
          </a:p>
          <a:p>
            <a:pPr marL="441959">
              <a:lnSpc>
                <a:spcPct val="100000"/>
              </a:lnSpc>
            </a:pPr>
            <a:r>
              <a:rPr sz="1600" b="1" spc="-10" dirty="0">
                <a:solidFill>
                  <a:srgbClr val="585858"/>
                </a:solidFill>
                <a:latin typeface="Arial"/>
                <a:cs typeface="Arial"/>
              </a:rPr>
              <a:t>Austemperado</a:t>
            </a:r>
            <a:endParaRPr sz="1600">
              <a:latin typeface="Arial"/>
              <a:cs typeface="Arial"/>
            </a:endParaRPr>
          </a:p>
        </p:txBody>
      </p:sp>
      <p:sp>
        <p:nvSpPr>
          <p:cNvPr id="36" name="object 36"/>
          <p:cNvSpPr/>
          <p:nvPr/>
        </p:nvSpPr>
        <p:spPr>
          <a:xfrm>
            <a:off x="4856988" y="3800094"/>
            <a:ext cx="3208782" cy="1396746"/>
          </a:xfrm>
          <a:prstGeom prst="rect">
            <a:avLst/>
          </a:prstGeom>
          <a:blipFill>
            <a:blip r:embed="rId1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1510030" cy="452120"/>
          </a:xfrm>
          <a:prstGeom prst="rect">
            <a:avLst/>
          </a:prstGeom>
        </p:spPr>
        <p:txBody>
          <a:bodyPr vert="horz" wrap="square" lIns="0" tIns="12065" rIns="0" bIns="0" rtlCol="0">
            <a:spAutoFit/>
          </a:bodyPr>
          <a:lstStyle/>
          <a:p>
            <a:pPr marL="12700">
              <a:lnSpc>
                <a:spcPct val="100000"/>
              </a:lnSpc>
              <a:spcBef>
                <a:spcPts val="95"/>
              </a:spcBef>
            </a:pPr>
            <a:r>
              <a:rPr spc="-5" dirty="0"/>
              <a:t>Re</a:t>
            </a:r>
            <a:r>
              <a:rPr dirty="0"/>
              <a:t>c</a:t>
            </a:r>
            <a:r>
              <a:rPr spc="-5" dirty="0"/>
              <a:t>o</a:t>
            </a:r>
            <a:r>
              <a:rPr spc="5" dirty="0"/>
              <a:t>c</a:t>
            </a:r>
            <a:r>
              <a:rPr spc="-5" dirty="0"/>
              <a:t>i</a:t>
            </a:r>
            <a:r>
              <a:rPr dirty="0"/>
              <a:t>d</a:t>
            </a:r>
            <a:r>
              <a:rPr spc="-5" dirty="0"/>
              <a:t>o</a:t>
            </a:r>
          </a:p>
        </p:txBody>
      </p:sp>
      <p:sp>
        <p:nvSpPr>
          <p:cNvPr id="3" name="object 3"/>
          <p:cNvSpPr txBox="1"/>
          <p:nvPr/>
        </p:nvSpPr>
        <p:spPr>
          <a:xfrm>
            <a:off x="354888" y="1998091"/>
            <a:ext cx="11489055" cy="197612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El recocido es un tratamiento térmico mediante el cual se persigue que el material tratado pierda dureza, y así mismo gane en  flexibilidad y elimine las tensiones creadas en el metal durante el temple. Esta transformación se aplica sobre todo para </a:t>
            </a:r>
            <a:r>
              <a:rPr sz="1600" spc="5" dirty="0">
                <a:latin typeface="Arial"/>
                <a:cs typeface="Arial"/>
              </a:rPr>
              <a:t>facilitar  </a:t>
            </a:r>
            <a:r>
              <a:rPr sz="1600" spc="-5" dirty="0">
                <a:latin typeface="Arial"/>
                <a:cs typeface="Arial"/>
              </a:rPr>
              <a:t>el mecanizado, mantenga una estabilidad dimensional y se produzca una mejora de sus propiedades mecánicas y</a:t>
            </a:r>
            <a:r>
              <a:rPr sz="1600" spc="210" dirty="0">
                <a:latin typeface="Arial"/>
                <a:cs typeface="Arial"/>
              </a:rPr>
              <a:t> </a:t>
            </a:r>
            <a:r>
              <a:rPr sz="1600" dirty="0">
                <a:latin typeface="Arial"/>
                <a:cs typeface="Arial"/>
              </a:rPr>
              <a:t>eléctricas.</a:t>
            </a:r>
            <a:endParaRPr sz="1600">
              <a:latin typeface="Arial"/>
              <a:cs typeface="Arial"/>
            </a:endParaRPr>
          </a:p>
          <a:p>
            <a:pPr>
              <a:lnSpc>
                <a:spcPct val="100000"/>
              </a:lnSpc>
              <a:spcBef>
                <a:spcPts val="25"/>
              </a:spcBef>
            </a:pPr>
            <a:endParaRPr sz="1650">
              <a:latin typeface="Arial"/>
              <a:cs typeface="Arial"/>
            </a:endParaRPr>
          </a:p>
          <a:p>
            <a:pPr marL="12700" marR="27940">
              <a:lnSpc>
                <a:spcPct val="100000"/>
              </a:lnSpc>
            </a:pPr>
            <a:r>
              <a:rPr sz="1600" spc="-5" dirty="0">
                <a:latin typeface="Arial"/>
                <a:cs typeface="Arial"/>
              </a:rPr>
              <a:t>El proceso de recocido de metales consiste en un elevado calentamiento del material hasta el punto de austenización (entre  800ºC y 950ºC dependiendo del tipo de acero) seguido de un enfriamiento más paulatino. Se aplica a materiales que </a:t>
            </a:r>
            <a:r>
              <a:rPr sz="1600" spc="-15" dirty="0">
                <a:latin typeface="Arial"/>
                <a:cs typeface="Arial"/>
              </a:rPr>
              <a:t>ya </a:t>
            </a:r>
            <a:r>
              <a:rPr sz="1600" spc="-5" dirty="0">
                <a:latin typeface="Arial"/>
                <a:cs typeface="Arial"/>
              </a:rPr>
              <a:t>han  sufrido algún tipo de tratamiento térmico o incluso los que vienen bonificados de serie, reduciendo así su dureza </a:t>
            </a:r>
            <a:r>
              <a:rPr sz="1600" dirty="0">
                <a:latin typeface="Arial"/>
                <a:cs typeface="Arial"/>
              </a:rPr>
              <a:t>prácticamente  </a:t>
            </a:r>
            <a:r>
              <a:rPr sz="1600" spc="-5" dirty="0">
                <a:latin typeface="Arial"/>
                <a:cs typeface="Arial"/>
              </a:rPr>
              <a:t>al</a:t>
            </a:r>
            <a:r>
              <a:rPr sz="1600" spc="-15" dirty="0">
                <a:latin typeface="Arial"/>
                <a:cs typeface="Arial"/>
              </a:rPr>
              <a:t> </a:t>
            </a:r>
            <a:r>
              <a:rPr sz="1600" spc="-5" dirty="0">
                <a:latin typeface="Arial"/>
                <a:cs typeface="Arial"/>
              </a:rPr>
              <a:t>mínimo.</a:t>
            </a:r>
            <a:endParaRPr sz="1600">
              <a:latin typeface="Arial"/>
              <a:cs typeface="Arial"/>
            </a:endParaRPr>
          </a:p>
        </p:txBody>
      </p:sp>
      <p:sp>
        <p:nvSpPr>
          <p:cNvPr id="4" name="object 4"/>
          <p:cNvSpPr/>
          <p:nvPr/>
        </p:nvSpPr>
        <p:spPr>
          <a:xfrm>
            <a:off x="7306564" y="3943362"/>
            <a:ext cx="2656967" cy="25966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1866264" cy="452120"/>
          </a:xfrm>
          <a:prstGeom prst="rect">
            <a:avLst/>
          </a:prstGeom>
        </p:spPr>
        <p:txBody>
          <a:bodyPr vert="horz" wrap="square" lIns="0" tIns="12065" rIns="0" bIns="0" rtlCol="0">
            <a:spAutoFit/>
          </a:bodyPr>
          <a:lstStyle/>
          <a:p>
            <a:pPr marL="12700">
              <a:lnSpc>
                <a:spcPct val="100000"/>
              </a:lnSpc>
              <a:spcBef>
                <a:spcPts val="95"/>
              </a:spcBef>
            </a:pPr>
            <a:r>
              <a:rPr spc="-5" dirty="0"/>
              <a:t>Cem</a:t>
            </a:r>
            <a:r>
              <a:rPr dirty="0"/>
              <a:t>e</a:t>
            </a:r>
            <a:r>
              <a:rPr spc="-5" dirty="0"/>
              <a:t>n</a:t>
            </a:r>
            <a:r>
              <a:rPr dirty="0"/>
              <a:t>t</a:t>
            </a:r>
            <a:r>
              <a:rPr spc="-5" dirty="0"/>
              <a:t>a</a:t>
            </a:r>
            <a:r>
              <a:rPr spc="5" dirty="0"/>
              <a:t>d</a:t>
            </a:r>
            <a:r>
              <a:rPr spc="-5" dirty="0"/>
              <a:t>o</a:t>
            </a:r>
          </a:p>
        </p:txBody>
      </p:sp>
      <p:sp>
        <p:nvSpPr>
          <p:cNvPr id="3" name="object 3"/>
          <p:cNvSpPr txBox="1"/>
          <p:nvPr/>
        </p:nvSpPr>
        <p:spPr>
          <a:xfrm>
            <a:off x="530148" y="2440940"/>
            <a:ext cx="11064875" cy="1913889"/>
          </a:xfrm>
          <a:prstGeom prst="rect">
            <a:avLst/>
          </a:prstGeom>
        </p:spPr>
        <p:txBody>
          <a:bodyPr vert="horz" wrap="square" lIns="0" tIns="12700" rIns="0" bIns="0" rtlCol="0">
            <a:spAutoFit/>
          </a:bodyPr>
          <a:lstStyle/>
          <a:p>
            <a:pPr marL="18415" marR="5080">
              <a:lnSpc>
                <a:spcPct val="100000"/>
              </a:lnSpc>
              <a:spcBef>
                <a:spcPts val="100"/>
              </a:spcBef>
            </a:pPr>
            <a:r>
              <a:rPr sz="1800" spc="-5" dirty="0">
                <a:latin typeface="Arial"/>
                <a:cs typeface="Arial"/>
              </a:rPr>
              <a:t>La Cementación del Acero, también conocida como carburación superficial es </a:t>
            </a:r>
            <a:r>
              <a:rPr sz="1800" spc="-10" dirty="0">
                <a:latin typeface="Arial"/>
                <a:cs typeface="Arial"/>
              </a:rPr>
              <a:t>un Tratamiento </a:t>
            </a:r>
            <a:r>
              <a:rPr sz="1800" spc="-5" dirty="0">
                <a:latin typeface="Arial"/>
                <a:cs typeface="Arial"/>
              </a:rPr>
              <a:t>Térmico que  tiene por objeto modificar la composición química de la capa superficial, enriquecida en carbono, con el  objeto de conseguir que las piezas de bajo nivel de dureza de núcleo puedan adquirir una dureza elevada de  superficie.</a:t>
            </a:r>
            <a:endParaRPr sz="1800">
              <a:latin typeface="Arial"/>
              <a:cs typeface="Arial"/>
            </a:endParaRPr>
          </a:p>
          <a:p>
            <a:pPr>
              <a:lnSpc>
                <a:spcPct val="100000"/>
              </a:lnSpc>
              <a:spcBef>
                <a:spcPts val="5"/>
              </a:spcBef>
            </a:pPr>
            <a:endParaRPr sz="1650">
              <a:latin typeface="Arial"/>
              <a:cs typeface="Arial"/>
            </a:endParaRPr>
          </a:p>
          <a:p>
            <a:pPr marL="12700" marR="925830">
              <a:lnSpc>
                <a:spcPct val="100000"/>
              </a:lnSpc>
            </a:pPr>
            <a:r>
              <a:rPr sz="1800" spc="-5" dirty="0">
                <a:latin typeface="Arial"/>
                <a:cs typeface="Arial"/>
              </a:rPr>
              <a:t>El fin primordial de la cementación del acero es obtener piezas con elevada dureza superficial </a:t>
            </a:r>
            <a:r>
              <a:rPr sz="1800" dirty="0">
                <a:latin typeface="Arial"/>
                <a:cs typeface="Arial"/>
              </a:rPr>
              <a:t>y </a:t>
            </a:r>
            <a:r>
              <a:rPr sz="1800" spc="-5" dirty="0">
                <a:latin typeface="Arial"/>
                <a:cs typeface="Arial"/>
              </a:rPr>
              <a:t>alta  tenacidad en el</a:t>
            </a:r>
            <a:r>
              <a:rPr sz="1800" dirty="0">
                <a:latin typeface="Arial"/>
                <a:cs typeface="Arial"/>
              </a:rPr>
              <a:t> </a:t>
            </a:r>
            <a:r>
              <a:rPr sz="1800" spc="-5" dirty="0">
                <a:latin typeface="Arial"/>
                <a:cs typeface="Arial"/>
              </a:rPr>
              <a:t>núcleo.</a:t>
            </a:r>
            <a:endParaRPr sz="1800">
              <a:latin typeface="Arial"/>
              <a:cs typeface="Arial"/>
            </a:endParaRPr>
          </a:p>
        </p:txBody>
      </p:sp>
      <p:sp>
        <p:nvSpPr>
          <p:cNvPr id="4" name="object 4"/>
          <p:cNvSpPr/>
          <p:nvPr/>
        </p:nvSpPr>
        <p:spPr>
          <a:xfrm>
            <a:off x="8721597" y="4362729"/>
            <a:ext cx="2878454" cy="21243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1489710" cy="452120"/>
          </a:xfrm>
          <a:prstGeom prst="rect">
            <a:avLst/>
          </a:prstGeom>
        </p:spPr>
        <p:txBody>
          <a:bodyPr vert="horz" wrap="square" lIns="0" tIns="12065" rIns="0" bIns="0" rtlCol="0">
            <a:spAutoFit/>
          </a:bodyPr>
          <a:lstStyle/>
          <a:p>
            <a:pPr marL="12700">
              <a:lnSpc>
                <a:spcPct val="100000"/>
              </a:lnSpc>
              <a:spcBef>
                <a:spcPts val="95"/>
              </a:spcBef>
            </a:pPr>
            <a:r>
              <a:rPr spc="-5" dirty="0"/>
              <a:t>Nitr</a:t>
            </a:r>
            <a:r>
              <a:rPr spc="5" dirty="0"/>
              <a:t>u</a:t>
            </a:r>
            <a:r>
              <a:rPr spc="-5" dirty="0"/>
              <a:t>r</a:t>
            </a:r>
            <a:r>
              <a:rPr dirty="0"/>
              <a:t>a</a:t>
            </a:r>
            <a:r>
              <a:rPr spc="-5" dirty="0"/>
              <a:t>do</a:t>
            </a:r>
          </a:p>
        </p:txBody>
      </p:sp>
      <p:sp>
        <p:nvSpPr>
          <p:cNvPr id="3" name="object 3"/>
          <p:cNvSpPr txBox="1"/>
          <p:nvPr/>
        </p:nvSpPr>
        <p:spPr>
          <a:xfrm>
            <a:off x="294538" y="2279395"/>
            <a:ext cx="11461750" cy="2585720"/>
          </a:xfrm>
          <a:prstGeom prst="rect">
            <a:avLst/>
          </a:prstGeom>
        </p:spPr>
        <p:txBody>
          <a:bodyPr vert="horz" wrap="square" lIns="0" tIns="13335" rIns="0" bIns="0" rtlCol="0">
            <a:spAutoFit/>
          </a:bodyPr>
          <a:lstStyle/>
          <a:p>
            <a:pPr marL="12700" marR="358775">
              <a:lnSpc>
                <a:spcPct val="100000"/>
              </a:lnSpc>
              <a:spcBef>
                <a:spcPts val="105"/>
              </a:spcBef>
            </a:pPr>
            <a:r>
              <a:rPr sz="1400" dirty="0">
                <a:latin typeface="Arial"/>
                <a:cs typeface="Arial"/>
              </a:rPr>
              <a:t>La nitruración es un proceso de terminación de piezas que se basa en la formación de una solución sólida de nitrógeno y nitruros en la capa  superficial</a:t>
            </a:r>
            <a:r>
              <a:rPr sz="1400" spc="-55" dirty="0">
                <a:latin typeface="Arial"/>
                <a:cs typeface="Arial"/>
              </a:rPr>
              <a:t> </a:t>
            </a:r>
            <a:r>
              <a:rPr sz="1400" dirty="0">
                <a:latin typeface="Arial"/>
                <a:cs typeface="Arial"/>
              </a:rPr>
              <a:t>de</a:t>
            </a:r>
            <a:r>
              <a:rPr sz="1400" spc="-5" dirty="0">
                <a:latin typeface="Arial"/>
                <a:cs typeface="Arial"/>
              </a:rPr>
              <a:t> </a:t>
            </a:r>
            <a:r>
              <a:rPr sz="1400" dirty="0">
                <a:latin typeface="Arial"/>
                <a:cs typeface="Arial"/>
              </a:rPr>
              <a:t>la</a:t>
            </a:r>
            <a:r>
              <a:rPr sz="1400" spc="-5" dirty="0">
                <a:latin typeface="Arial"/>
                <a:cs typeface="Arial"/>
              </a:rPr>
              <a:t> </a:t>
            </a:r>
            <a:r>
              <a:rPr sz="1400" dirty="0">
                <a:latin typeface="Arial"/>
                <a:cs typeface="Arial"/>
              </a:rPr>
              <a:t>pieza</a:t>
            </a:r>
            <a:r>
              <a:rPr sz="1400" spc="-25" dirty="0">
                <a:latin typeface="Arial"/>
                <a:cs typeface="Arial"/>
              </a:rPr>
              <a:t> </a:t>
            </a:r>
            <a:r>
              <a:rPr sz="1400" dirty="0">
                <a:latin typeface="Arial"/>
                <a:cs typeface="Arial"/>
              </a:rPr>
              <a:t>de</a:t>
            </a:r>
            <a:r>
              <a:rPr sz="1400" spc="-5" dirty="0">
                <a:latin typeface="Arial"/>
                <a:cs typeface="Arial"/>
              </a:rPr>
              <a:t> </a:t>
            </a:r>
            <a:r>
              <a:rPr sz="1400" dirty="0">
                <a:latin typeface="Arial"/>
                <a:cs typeface="Arial"/>
              </a:rPr>
              <a:t>acero.</a:t>
            </a:r>
            <a:r>
              <a:rPr sz="1400" spc="-35" dirty="0">
                <a:latin typeface="Arial"/>
                <a:cs typeface="Arial"/>
              </a:rPr>
              <a:t> </a:t>
            </a:r>
            <a:r>
              <a:rPr sz="1400" dirty="0">
                <a:latin typeface="Arial"/>
                <a:cs typeface="Arial"/>
              </a:rPr>
              <a:t>Los</a:t>
            </a:r>
            <a:r>
              <a:rPr sz="1400" spc="-10" dirty="0">
                <a:latin typeface="Arial"/>
                <a:cs typeface="Arial"/>
              </a:rPr>
              <a:t> </a:t>
            </a:r>
            <a:r>
              <a:rPr sz="1400" dirty="0">
                <a:latin typeface="Arial"/>
                <a:cs typeface="Arial"/>
              </a:rPr>
              <a:t>nitruros</a:t>
            </a:r>
            <a:r>
              <a:rPr sz="1400" spc="-45" dirty="0">
                <a:latin typeface="Arial"/>
                <a:cs typeface="Arial"/>
              </a:rPr>
              <a:t> </a:t>
            </a:r>
            <a:r>
              <a:rPr sz="1400" dirty="0">
                <a:latin typeface="Arial"/>
                <a:cs typeface="Arial"/>
              </a:rPr>
              <a:t>son</a:t>
            </a:r>
            <a:r>
              <a:rPr sz="1400" spc="-15" dirty="0">
                <a:latin typeface="Arial"/>
                <a:cs typeface="Arial"/>
              </a:rPr>
              <a:t> </a:t>
            </a:r>
            <a:r>
              <a:rPr sz="1400" spc="-5" dirty="0">
                <a:latin typeface="Arial"/>
                <a:cs typeface="Arial"/>
              </a:rPr>
              <a:t>extremadamente</a:t>
            </a:r>
            <a:r>
              <a:rPr sz="1400" spc="-55" dirty="0">
                <a:latin typeface="Arial"/>
                <a:cs typeface="Arial"/>
              </a:rPr>
              <a:t> </a:t>
            </a:r>
            <a:r>
              <a:rPr sz="1400" dirty="0">
                <a:latin typeface="Arial"/>
                <a:cs typeface="Arial"/>
              </a:rPr>
              <a:t>duros,</a:t>
            </a:r>
            <a:r>
              <a:rPr sz="1400" spc="-35" dirty="0">
                <a:latin typeface="Arial"/>
                <a:cs typeface="Arial"/>
              </a:rPr>
              <a:t> </a:t>
            </a:r>
            <a:r>
              <a:rPr sz="1400" dirty="0">
                <a:latin typeface="Arial"/>
                <a:cs typeface="Arial"/>
              </a:rPr>
              <a:t>por</a:t>
            </a:r>
            <a:r>
              <a:rPr sz="1400" spc="-15" dirty="0">
                <a:latin typeface="Arial"/>
                <a:cs typeface="Arial"/>
              </a:rPr>
              <a:t> </a:t>
            </a:r>
            <a:r>
              <a:rPr sz="1400" dirty="0">
                <a:latin typeface="Arial"/>
                <a:cs typeface="Arial"/>
              </a:rPr>
              <a:t>lo</a:t>
            </a:r>
            <a:r>
              <a:rPr sz="1400" spc="-5" dirty="0">
                <a:latin typeface="Arial"/>
                <a:cs typeface="Arial"/>
              </a:rPr>
              <a:t> </a:t>
            </a:r>
            <a:r>
              <a:rPr sz="1400" dirty="0">
                <a:latin typeface="Arial"/>
                <a:cs typeface="Arial"/>
              </a:rPr>
              <a:t>que</a:t>
            </a:r>
            <a:r>
              <a:rPr sz="1400" spc="-15" dirty="0">
                <a:latin typeface="Arial"/>
                <a:cs typeface="Arial"/>
              </a:rPr>
              <a:t> </a:t>
            </a:r>
            <a:r>
              <a:rPr sz="1400" dirty="0">
                <a:latin typeface="Arial"/>
                <a:cs typeface="Arial"/>
              </a:rPr>
              <a:t>confieren</a:t>
            </a:r>
            <a:r>
              <a:rPr sz="1400" spc="-40" dirty="0">
                <a:latin typeface="Arial"/>
                <a:cs typeface="Arial"/>
              </a:rPr>
              <a:t> </a:t>
            </a:r>
            <a:r>
              <a:rPr sz="1400" dirty="0">
                <a:latin typeface="Arial"/>
                <a:cs typeface="Arial"/>
              </a:rPr>
              <a:t>mucha</a:t>
            </a:r>
            <a:r>
              <a:rPr sz="1400" spc="-25" dirty="0">
                <a:latin typeface="Arial"/>
                <a:cs typeface="Arial"/>
              </a:rPr>
              <a:t> </a:t>
            </a:r>
            <a:r>
              <a:rPr sz="1400" dirty="0">
                <a:latin typeface="Arial"/>
                <a:cs typeface="Arial"/>
              </a:rPr>
              <a:t>dureza</a:t>
            </a:r>
            <a:r>
              <a:rPr sz="1400" spc="-2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la</a:t>
            </a:r>
            <a:r>
              <a:rPr sz="1400" spc="-5" dirty="0">
                <a:latin typeface="Arial"/>
                <a:cs typeface="Arial"/>
              </a:rPr>
              <a:t> </a:t>
            </a:r>
            <a:r>
              <a:rPr sz="1400" dirty="0">
                <a:latin typeface="Arial"/>
                <a:cs typeface="Arial"/>
              </a:rPr>
              <a:t>capa</a:t>
            </a:r>
            <a:r>
              <a:rPr sz="1400" spc="-15" dirty="0">
                <a:latin typeface="Arial"/>
                <a:cs typeface="Arial"/>
              </a:rPr>
              <a:t> </a:t>
            </a:r>
            <a:r>
              <a:rPr sz="1400" spc="5" dirty="0">
                <a:latin typeface="Arial"/>
                <a:cs typeface="Arial"/>
              </a:rPr>
              <a:t>superficial</a:t>
            </a:r>
            <a:r>
              <a:rPr sz="1400" spc="-50" dirty="0">
                <a:latin typeface="Arial"/>
                <a:cs typeface="Arial"/>
              </a:rPr>
              <a:t> </a:t>
            </a:r>
            <a:r>
              <a:rPr sz="1400" dirty="0">
                <a:latin typeface="Arial"/>
                <a:cs typeface="Arial"/>
              </a:rPr>
              <a:t>de</a:t>
            </a:r>
            <a:r>
              <a:rPr sz="1400" spc="-15" dirty="0">
                <a:latin typeface="Arial"/>
                <a:cs typeface="Arial"/>
              </a:rPr>
              <a:t> </a:t>
            </a:r>
            <a:r>
              <a:rPr sz="1400" dirty="0">
                <a:latin typeface="Arial"/>
                <a:cs typeface="Arial"/>
              </a:rPr>
              <a:t>la</a:t>
            </a:r>
            <a:r>
              <a:rPr sz="1400" spc="-5" dirty="0">
                <a:latin typeface="Arial"/>
                <a:cs typeface="Arial"/>
              </a:rPr>
              <a:t> </a:t>
            </a:r>
            <a:r>
              <a:rPr sz="1400" dirty="0">
                <a:latin typeface="Arial"/>
                <a:cs typeface="Arial"/>
              </a:rPr>
              <a:t>pieza.</a:t>
            </a:r>
            <a:endParaRPr sz="1400">
              <a:latin typeface="Arial"/>
              <a:cs typeface="Arial"/>
            </a:endParaRPr>
          </a:p>
          <a:p>
            <a:pPr>
              <a:lnSpc>
                <a:spcPct val="100000"/>
              </a:lnSpc>
            </a:pPr>
            <a:endParaRPr sz="1450">
              <a:latin typeface="Arial"/>
              <a:cs typeface="Arial"/>
            </a:endParaRPr>
          </a:p>
          <a:p>
            <a:pPr marL="12700">
              <a:lnSpc>
                <a:spcPct val="100000"/>
              </a:lnSpc>
            </a:pPr>
            <a:r>
              <a:rPr sz="1400" dirty="0">
                <a:latin typeface="Arial"/>
                <a:cs typeface="Arial"/>
              </a:rPr>
              <a:t>El</a:t>
            </a:r>
            <a:r>
              <a:rPr sz="1400" spc="-20" dirty="0">
                <a:latin typeface="Arial"/>
                <a:cs typeface="Arial"/>
              </a:rPr>
              <a:t> </a:t>
            </a:r>
            <a:r>
              <a:rPr sz="1400" dirty="0">
                <a:latin typeface="Arial"/>
                <a:cs typeface="Arial"/>
              </a:rPr>
              <a:t>proceso</a:t>
            </a:r>
            <a:r>
              <a:rPr sz="1400" spc="-45" dirty="0">
                <a:latin typeface="Arial"/>
                <a:cs typeface="Arial"/>
              </a:rPr>
              <a:t> </a:t>
            </a:r>
            <a:r>
              <a:rPr sz="1400" dirty="0">
                <a:latin typeface="Arial"/>
                <a:cs typeface="Arial"/>
              </a:rPr>
              <a:t>de</a:t>
            </a:r>
            <a:r>
              <a:rPr sz="1400" spc="-5" dirty="0">
                <a:latin typeface="Arial"/>
                <a:cs typeface="Arial"/>
              </a:rPr>
              <a:t> </a:t>
            </a:r>
            <a:r>
              <a:rPr sz="1400" dirty="0">
                <a:latin typeface="Arial"/>
                <a:cs typeface="Arial"/>
              </a:rPr>
              <a:t>nitruración</a:t>
            </a:r>
            <a:r>
              <a:rPr sz="1400" spc="-55" dirty="0">
                <a:latin typeface="Arial"/>
                <a:cs typeface="Arial"/>
              </a:rPr>
              <a:t> </a:t>
            </a:r>
            <a:r>
              <a:rPr sz="1400" dirty="0">
                <a:latin typeface="Arial"/>
                <a:cs typeface="Arial"/>
              </a:rPr>
              <a:t>se</a:t>
            </a:r>
            <a:r>
              <a:rPr sz="1400" spc="-20" dirty="0">
                <a:latin typeface="Arial"/>
                <a:cs typeface="Arial"/>
              </a:rPr>
              <a:t> </a:t>
            </a:r>
            <a:r>
              <a:rPr sz="1400" dirty="0">
                <a:latin typeface="Arial"/>
                <a:cs typeface="Arial"/>
              </a:rPr>
              <a:t>produce</a:t>
            </a:r>
            <a:r>
              <a:rPr sz="1400" spc="-40"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temperaturas</a:t>
            </a:r>
            <a:r>
              <a:rPr sz="1400" spc="-55" dirty="0">
                <a:latin typeface="Arial"/>
                <a:cs typeface="Arial"/>
              </a:rPr>
              <a:t> </a:t>
            </a:r>
            <a:r>
              <a:rPr sz="1400" dirty="0">
                <a:latin typeface="Arial"/>
                <a:cs typeface="Arial"/>
              </a:rPr>
              <a:t>relativamente</a:t>
            </a:r>
            <a:r>
              <a:rPr sz="1400" spc="-40" dirty="0">
                <a:latin typeface="Arial"/>
                <a:cs typeface="Arial"/>
              </a:rPr>
              <a:t> </a:t>
            </a:r>
            <a:r>
              <a:rPr sz="1400" dirty="0">
                <a:latin typeface="Arial"/>
                <a:cs typeface="Arial"/>
              </a:rPr>
              <a:t>bajas</a:t>
            </a:r>
            <a:r>
              <a:rPr sz="1400" spc="-30" dirty="0">
                <a:latin typeface="Arial"/>
                <a:cs typeface="Arial"/>
              </a:rPr>
              <a:t> </a:t>
            </a:r>
            <a:r>
              <a:rPr sz="1400" dirty="0">
                <a:latin typeface="Arial"/>
                <a:cs typeface="Arial"/>
              </a:rPr>
              <a:t>(500-600</a:t>
            </a:r>
            <a:r>
              <a:rPr sz="1400" dirty="0">
                <a:latin typeface="Arial Black"/>
                <a:cs typeface="Arial Black"/>
              </a:rPr>
              <a:t>°</a:t>
            </a:r>
            <a:r>
              <a:rPr sz="1400" dirty="0">
                <a:latin typeface="Arial"/>
                <a:cs typeface="Arial"/>
              </a:rPr>
              <a:t>C),</a:t>
            </a:r>
            <a:r>
              <a:rPr sz="1400" spc="-50" dirty="0">
                <a:latin typeface="Arial"/>
                <a:cs typeface="Arial"/>
              </a:rPr>
              <a:t> </a:t>
            </a:r>
            <a:r>
              <a:rPr sz="1400" dirty="0">
                <a:latin typeface="Arial"/>
                <a:cs typeface="Arial"/>
              </a:rPr>
              <a:t>y en</a:t>
            </a:r>
            <a:r>
              <a:rPr sz="1400" spc="-25" dirty="0">
                <a:latin typeface="Arial"/>
                <a:cs typeface="Arial"/>
              </a:rPr>
              <a:t> </a:t>
            </a:r>
            <a:r>
              <a:rPr sz="1400" dirty="0">
                <a:latin typeface="Arial"/>
                <a:cs typeface="Arial"/>
              </a:rPr>
              <a:t>un</a:t>
            </a:r>
            <a:r>
              <a:rPr sz="1400" spc="-10" dirty="0">
                <a:latin typeface="Arial"/>
                <a:cs typeface="Arial"/>
              </a:rPr>
              <a:t> </a:t>
            </a:r>
            <a:r>
              <a:rPr sz="1400" dirty="0">
                <a:latin typeface="Arial"/>
                <a:cs typeface="Arial"/>
              </a:rPr>
              <a:t>medio</a:t>
            </a:r>
            <a:r>
              <a:rPr sz="1400" spc="-20" dirty="0">
                <a:latin typeface="Arial"/>
                <a:cs typeface="Arial"/>
              </a:rPr>
              <a:t> </a:t>
            </a:r>
            <a:r>
              <a:rPr sz="1400" dirty="0">
                <a:latin typeface="Arial"/>
                <a:cs typeface="Arial"/>
              </a:rPr>
              <a:t>amoniacal</a:t>
            </a:r>
            <a:r>
              <a:rPr sz="1400" spc="-45" dirty="0">
                <a:latin typeface="Arial"/>
                <a:cs typeface="Arial"/>
              </a:rPr>
              <a:t> </a:t>
            </a:r>
            <a:r>
              <a:rPr sz="1400" dirty="0">
                <a:latin typeface="Arial"/>
                <a:cs typeface="Arial"/>
              </a:rPr>
              <a:t>que</a:t>
            </a:r>
            <a:r>
              <a:rPr sz="1400" spc="-25" dirty="0">
                <a:latin typeface="Arial"/>
                <a:cs typeface="Arial"/>
              </a:rPr>
              <a:t> </a:t>
            </a:r>
            <a:r>
              <a:rPr sz="1400" dirty="0">
                <a:latin typeface="Arial"/>
                <a:cs typeface="Arial"/>
              </a:rPr>
              <a:t>al</a:t>
            </a:r>
            <a:r>
              <a:rPr sz="1400" spc="-5" dirty="0">
                <a:latin typeface="Arial"/>
                <a:cs typeface="Arial"/>
              </a:rPr>
              <a:t> </a:t>
            </a:r>
            <a:r>
              <a:rPr sz="1400" dirty="0">
                <a:latin typeface="Arial"/>
                <a:cs typeface="Arial"/>
              </a:rPr>
              <a:t>descomponerse</a:t>
            </a:r>
            <a:endParaRPr sz="1400">
              <a:latin typeface="Arial"/>
              <a:cs typeface="Arial"/>
            </a:endParaRPr>
          </a:p>
          <a:p>
            <a:pPr marL="12700">
              <a:lnSpc>
                <a:spcPct val="100000"/>
              </a:lnSpc>
              <a:spcBef>
                <a:spcPts val="10"/>
              </a:spcBef>
            </a:pPr>
            <a:r>
              <a:rPr sz="1400" dirty="0">
                <a:latin typeface="Arial"/>
                <a:cs typeface="Arial"/>
              </a:rPr>
              <a:t>desprende nitrógeno elemental capaz de reaccionar con</a:t>
            </a:r>
            <a:r>
              <a:rPr sz="1400" spc="-285" dirty="0">
                <a:latin typeface="Arial"/>
                <a:cs typeface="Arial"/>
              </a:rPr>
              <a:t> </a:t>
            </a:r>
            <a:r>
              <a:rPr sz="1400" dirty="0">
                <a:latin typeface="Arial"/>
                <a:cs typeface="Arial"/>
              </a:rPr>
              <a:t>el metal.</a:t>
            </a:r>
            <a:endParaRPr sz="1400">
              <a:latin typeface="Arial"/>
              <a:cs typeface="Arial"/>
            </a:endParaRPr>
          </a:p>
          <a:p>
            <a:pPr>
              <a:lnSpc>
                <a:spcPct val="100000"/>
              </a:lnSpc>
              <a:spcBef>
                <a:spcPts val="15"/>
              </a:spcBef>
            </a:pPr>
            <a:endParaRPr sz="1450">
              <a:latin typeface="Arial"/>
              <a:cs typeface="Arial"/>
            </a:endParaRPr>
          </a:p>
          <a:p>
            <a:pPr marL="12700" marR="5080">
              <a:lnSpc>
                <a:spcPct val="100000"/>
              </a:lnSpc>
            </a:pPr>
            <a:r>
              <a:rPr sz="1400" dirty="0">
                <a:latin typeface="Arial"/>
                <a:cs typeface="Arial"/>
              </a:rPr>
              <a:t>La</a:t>
            </a:r>
            <a:r>
              <a:rPr sz="1400" spc="-25" dirty="0">
                <a:latin typeface="Arial"/>
                <a:cs typeface="Arial"/>
              </a:rPr>
              <a:t> </a:t>
            </a:r>
            <a:r>
              <a:rPr sz="1400" dirty="0">
                <a:latin typeface="Arial"/>
                <a:cs typeface="Arial"/>
              </a:rPr>
              <a:t>duración</a:t>
            </a:r>
            <a:r>
              <a:rPr sz="1400" spc="-20" dirty="0">
                <a:latin typeface="Arial"/>
                <a:cs typeface="Arial"/>
              </a:rPr>
              <a:t> </a:t>
            </a:r>
            <a:r>
              <a:rPr sz="1400" dirty="0">
                <a:latin typeface="Arial"/>
                <a:cs typeface="Arial"/>
              </a:rPr>
              <a:t>de</a:t>
            </a:r>
            <a:r>
              <a:rPr sz="1400" spc="-10" dirty="0">
                <a:latin typeface="Arial"/>
                <a:cs typeface="Arial"/>
              </a:rPr>
              <a:t> </a:t>
            </a:r>
            <a:r>
              <a:rPr sz="1400" dirty="0">
                <a:latin typeface="Arial"/>
                <a:cs typeface="Arial"/>
              </a:rPr>
              <a:t>la</a:t>
            </a:r>
            <a:r>
              <a:rPr sz="1400" spc="-5" dirty="0">
                <a:latin typeface="Arial"/>
                <a:cs typeface="Arial"/>
              </a:rPr>
              <a:t> </a:t>
            </a:r>
            <a:r>
              <a:rPr sz="1400" dirty="0">
                <a:latin typeface="Arial"/>
                <a:cs typeface="Arial"/>
              </a:rPr>
              <a:t>capa</a:t>
            </a:r>
            <a:r>
              <a:rPr sz="1400" spc="-25" dirty="0">
                <a:latin typeface="Arial"/>
                <a:cs typeface="Arial"/>
              </a:rPr>
              <a:t> </a:t>
            </a:r>
            <a:r>
              <a:rPr sz="1400" dirty="0">
                <a:latin typeface="Arial"/>
                <a:cs typeface="Arial"/>
              </a:rPr>
              <a:t>superficial</a:t>
            </a:r>
            <a:r>
              <a:rPr sz="1400" spc="-40" dirty="0">
                <a:latin typeface="Arial"/>
                <a:cs typeface="Arial"/>
              </a:rPr>
              <a:t> </a:t>
            </a:r>
            <a:r>
              <a:rPr sz="1400" dirty="0">
                <a:latin typeface="Arial"/>
                <a:cs typeface="Arial"/>
              </a:rPr>
              <a:t>tratada</a:t>
            </a:r>
            <a:r>
              <a:rPr sz="1400" spc="-45" dirty="0">
                <a:latin typeface="Arial"/>
                <a:cs typeface="Arial"/>
              </a:rPr>
              <a:t> </a:t>
            </a:r>
            <a:r>
              <a:rPr sz="1400" dirty="0">
                <a:latin typeface="Arial"/>
                <a:cs typeface="Arial"/>
              </a:rPr>
              <a:t>por</a:t>
            </a:r>
            <a:r>
              <a:rPr sz="1400" spc="-10" dirty="0">
                <a:latin typeface="Arial"/>
                <a:cs typeface="Arial"/>
              </a:rPr>
              <a:t> </a:t>
            </a:r>
            <a:r>
              <a:rPr sz="1400" dirty="0">
                <a:latin typeface="Arial"/>
                <a:cs typeface="Arial"/>
              </a:rPr>
              <a:t>nitruración</a:t>
            </a:r>
            <a:r>
              <a:rPr sz="1400" spc="-50" dirty="0">
                <a:latin typeface="Arial"/>
                <a:cs typeface="Arial"/>
              </a:rPr>
              <a:t> </a:t>
            </a:r>
            <a:r>
              <a:rPr sz="1400" dirty="0">
                <a:latin typeface="Arial"/>
                <a:cs typeface="Arial"/>
              </a:rPr>
              <a:t>es</a:t>
            </a:r>
            <a:r>
              <a:rPr sz="1400" spc="5" dirty="0">
                <a:latin typeface="Arial"/>
                <a:cs typeface="Arial"/>
              </a:rPr>
              <a:t> </a:t>
            </a:r>
            <a:r>
              <a:rPr sz="1400" spc="-5" dirty="0">
                <a:latin typeface="Arial"/>
                <a:cs typeface="Arial"/>
              </a:rPr>
              <a:t>aproximadamente</a:t>
            </a:r>
            <a:r>
              <a:rPr sz="1400" spc="-45" dirty="0">
                <a:latin typeface="Arial"/>
                <a:cs typeface="Arial"/>
              </a:rPr>
              <a:t> </a:t>
            </a:r>
            <a:r>
              <a:rPr sz="1400" dirty="0">
                <a:latin typeface="Arial"/>
                <a:cs typeface="Arial"/>
              </a:rPr>
              <a:t>10</a:t>
            </a:r>
            <a:r>
              <a:rPr sz="1400" spc="-5" dirty="0">
                <a:latin typeface="Arial"/>
                <a:cs typeface="Arial"/>
              </a:rPr>
              <a:t> veces mayor</a:t>
            </a:r>
            <a:r>
              <a:rPr sz="1400" dirty="0">
                <a:latin typeface="Arial"/>
                <a:cs typeface="Arial"/>
              </a:rPr>
              <a:t> que</a:t>
            </a:r>
            <a:r>
              <a:rPr sz="1400" spc="-15" dirty="0">
                <a:latin typeface="Arial"/>
                <a:cs typeface="Arial"/>
              </a:rPr>
              <a:t> </a:t>
            </a:r>
            <a:r>
              <a:rPr sz="1400" dirty="0">
                <a:latin typeface="Arial"/>
                <a:cs typeface="Arial"/>
              </a:rPr>
              <a:t>la de la </a:t>
            </a:r>
            <a:r>
              <a:rPr sz="1400" spc="-5" dirty="0">
                <a:latin typeface="Arial"/>
                <a:cs typeface="Arial"/>
              </a:rPr>
              <a:t>cementación,</a:t>
            </a:r>
            <a:r>
              <a:rPr sz="1400" spc="-60" dirty="0">
                <a:latin typeface="Arial"/>
                <a:cs typeface="Arial"/>
              </a:rPr>
              <a:t> </a:t>
            </a:r>
            <a:r>
              <a:rPr sz="1400" spc="5" dirty="0">
                <a:latin typeface="Arial"/>
                <a:cs typeface="Arial"/>
              </a:rPr>
              <a:t>necesitando</a:t>
            </a:r>
            <a:r>
              <a:rPr sz="1400" spc="-45" dirty="0">
                <a:latin typeface="Arial"/>
                <a:cs typeface="Arial"/>
              </a:rPr>
              <a:t> </a:t>
            </a:r>
            <a:r>
              <a:rPr sz="1400" dirty="0">
                <a:latin typeface="Arial"/>
                <a:cs typeface="Arial"/>
              </a:rPr>
              <a:t>unas</a:t>
            </a:r>
            <a:r>
              <a:rPr sz="1400" spc="-25" dirty="0">
                <a:latin typeface="Arial"/>
                <a:cs typeface="Arial"/>
              </a:rPr>
              <a:t> </a:t>
            </a:r>
            <a:r>
              <a:rPr sz="1400" spc="-5" dirty="0">
                <a:latin typeface="Arial"/>
                <a:cs typeface="Arial"/>
              </a:rPr>
              <a:t>20-50  </a:t>
            </a:r>
            <a:r>
              <a:rPr sz="1400" dirty="0">
                <a:latin typeface="Arial"/>
                <a:cs typeface="Arial"/>
              </a:rPr>
              <a:t>horas para alcanzar una profundidad de 0.2-0.4</a:t>
            </a:r>
            <a:r>
              <a:rPr sz="1400" spc="-270" dirty="0">
                <a:latin typeface="Arial"/>
                <a:cs typeface="Arial"/>
              </a:rPr>
              <a:t> </a:t>
            </a:r>
            <a:r>
              <a:rPr sz="1400" spc="-5" dirty="0">
                <a:latin typeface="Arial"/>
                <a:cs typeface="Arial"/>
              </a:rPr>
              <a:t>mm.</a:t>
            </a:r>
            <a:endParaRPr sz="1400">
              <a:latin typeface="Arial"/>
              <a:cs typeface="Arial"/>
            </a:endParaRPr>
          </a:p>
          <a:p>
            <a:pPr>
              <a:lnSpc>
                <a:spcPct val="100000"/>
              </a:lnSpc>
              <a:spcBef>
                <a:spcPts val="20"/>
              </a:spcBef>
            </a:pPr>
            <a:endParaRPr sz="1450">
              <a:latin typeface="Arial"/>
              <a:cs typeface="Arial"/>
            </a:endParaRPr>
          </a:p>
          <a:p>
            <a:pPr marL="12700" marR="125095">
              <a:lnSpc>
                <a:spcPct val="99600"/>
              </a:lnSpc>
            </a:pPr>
            <a:r>
              <a:rPr sz="1400" dirty="0">
                <a:latin typeface="Arial"/>
                <a:cs typeface="Arial"/>
              </a:rPr>
              <a:t>Por otra parte, la nitruración </a:t>
            </a:r>
            <a:r>
              <a:rPr sz="1400" spc="-5" dirty="0">
                <a:latin typeface="Arial"/>
                <a:cs typeface="Arial"/>
              </a:rPr>
              <a:t>exige </a:t>
            </a:r>
            <a:r>
              <a:rPr sz="1400" dirty="0">
                <a:latin typeface="Arial"/>
                <a:cs typeface="Arial"/>
              </a:rPr>
              <a:t>el uso de acero especial aleado, debido a que solamente cuando se forman nitruros de cromo, molibdeno,  aluminio</a:t>
            </a:r>
            <a:r>
              <a:rPr sz="1400" spc="-30" dirty="0">
                <a:latin typeface="Arial"/>
                <a:cs typeface="Arial"/>
              </a:rPr>
              <a:t> </a:t>
            </a:r>
            <a:r>
              <a:rPr sz="1400" dirty="0">
                <a:latin typeface="Arial"/>
                <a:cs typeface="Arial"/>
              </a:rPr>
              <a:t>etc.,</a:t>
            </a:r>
            <a:r>
              <a:rPr sz="1400" spc="-35" dirty="0">
                <a:latin typeface="Arial"/>
                <a:cs typeface="Arial"/>
              </a:rPr>
              <a:t> </a:t>
            </a:r>
            <a:r>
              <a:rPr sz="1400" dirty="0">
                <a:latin typeface="Arial"/>
                <a:cs typeface="Arial"/>
              </a:rPr>
              <a:t>esta</a:t>
            </a:r>
            <a:r>
              <a:rPr sz="1400" spc="-25" dirty="0">
                <a:latin typeface="Arial"/>
                <a:cs typeface="Arial"/>
              </a:rPr>
              <a:t> </a:t>
            </a:r>
            <a:r>
              <a:rPr sz="1400" dirty="0">
                <a:latin typeface="Arial"/>
                <a:cs typeface="Arial"/>
              </a:rPr>
              <a:t>operación</a:t>
            </a:r>
            <a:r>
              <a:rPr sz="1400" spc="-40" dirty="0">
                <a:latin typeface="Arial"/>
                <a:cs typeface="Arial"/>
              </a:rPr>
              <a:t> </a:t>
            </a:r>
            <a:r>
              <a:rPr sz="1400" dirty="0">
                <a:latin typeface="Arial"/>
                <a:cs typeface="Arial"/>
              </a:rPr>
              <a:t>da</a:t>
            </a:r>
            <a:r>
              <a:rPr sz="1400" spc="-15" dirty="0">
                <a:latin typeface="Arial"/>
                <a:cs typeface="Arial"/>
              </a:rPr>
              <a:t> </a:t>
            </a:r>
            <a:r>
              <a:rPr sz="1400" dirty="0">
                <a:latin typeface="Arial"/>
                <a:cs typeface="Arial"/>
              </a:rPr>
              <a:t>buenos</a:t>
            </a:r>
            <a:r>
              <a:rPr sz="1400" spc="-25" dirty="0">
                <a:latin typeface="Arial"/>
                <a:cs typeface="Arial"/>
              </a:rPr>
              <a:t> </a:t>
            </a:r>
            <a:r>
              <a:rPr sz="1400" dirty="0">
                <a:latin typeface="Arial"/>
                <a:cs typeface="Arial"/>
              </a:rPr>
              <a:t>resultados.</a:t>
            </a:r>
            <a:r>
              <a:rPr sz="1400" spc="-50" dirty="0">
                <a:latin typeface="Arial"/>
                <a:cs typeface="Arial"/>
              </a:rPr>
              <a:t> </a:t>
            </a:r>
            <a:r>
              <a:rPr sz="1400" dirty="0">
                <a:latin typeface="Arial"/>
                <a:cs typeface="Arial"/>
              </a:rPr>
              <a:t>La</a:t>
            </a:r>
            <a:r>
              <a:rPr sz="1400" spc="-15" dirty="0">
                <a:latin typeface="Arial"/>
                <a:cs typeface="Arial"/>
              </a:rPr>
              <a:t> </a:t>
            </a:r>
            <a:r>
              <a:rPr sz="1400" dirty="0">
                <a:latin typeface="Arial"/>
                <a:cs typeface="Arial"/>
              </a:rPr>
              <a:t>dureza</a:t>
            </a:r>
            <a:r>
              <a:rPr sz="1400" spc="-25" dirty="0">
                <a:latin typeface="Arial"/>
                <a:cs typeface="Arial"/>
              </a:rPr>
              <a:t> </a:t>
            </a:r>
            <a:r>
              <a:rPr sz="1400" dirty="0">
                <a:latin typeface="Arial"/>
                <a:cs typeface="Arial"/>
              </a:rPr>
              <a:t>de</a:t>
            </a:r>
            <a:r>
              <a:rPr sz="1400" spc="-15" dirty="0">
                <a:latin typeface="Arial"/>
                <a:cs typeface="Arial"/>
              </a:rPr>
              <a:t> </a:t>
            </a:r>
            <a:r>
              <a:rPr sz="1400" dirty="0">
                <a:latin typeface="Arial"/>
                <a:cs typeface="Arial"/>
              </a:rPr>
              <a:t>la</a:t>
            </a:r>
            <a:r>
              <a:rPr sz="1400" spc="-5" dirty="0">
                <a:latin typeface="Arial"/>
                <a:cs typeface="Arial"/>
              </a:rPr>
              <a:t> </a:t>
            </a:r>
            <a:r>
              <a:rPr sz="1400" dirty="0">
                <a:latin typeface="Arial"/>
                <a:cs typeface="Arial"/>
              </a:rPr>
              <a:t>capa</a:t>
            </a:r>
            <a:r>
              <a:rPr sz="1400" spc="-30" dirty="0">
                <a:latin typeface="Arial"/>
                <a:cs typeface="Arial"/>
              </a:rPr>
              <a:t> </a:t>
            </a:r>
            <a:r>
              <a:rPr sz="1400" dirty="0">
                <a:latin typeface="Arial"/>
                <a:cs typeface="Arial"/>
              </a:rPr>
              <a:t>superficial</a:t>
            </a:r>
            <a:r>
              <a:rPr sz="1400" spc="-40" dirty="0">
                <a:latin typeface="Arial"/>
                <a:cs typeface="Arial"/>
              </a:rPr>
              <a:t> </a:t>
            </a:r>
            <a:r>
              <a:rPr sz="1400" dirty="0">
                <a:latin typeface="Arial"/>
                <a:cs typeface="Arial"/>
              </a:rPr>
              <a:t>es</a:t>
            </a:r>
            <a:r>
              <a:rPr sz="1400" spc="-15" dirty="0">
                <a:latin typeface="Arial"/>
                <a:cs typeface="Arial"/>
              </a:rPr>
              <a:t> </a:t>
            </a:r>
            <a:r>
              <a:rPr sz="1400" dirty="0">
                <a:latin typeface="Arial"/>
                <a:cs typeface="Arial"/>
              </a:rPr>
              <a:t>natural,</a:t>
            </a:r>
            <a:r>
              <a:rPr sz="1400" spc="-35" dirty="0">
                <a:latin typeface="Arial"/>
                <a:cs typeface="Arial"/>
              </a:rPr>
              <a:t> </a:t>
            </a:r>
            <a:r>
              <a:rPr sz="1400" dirty="0">
                <a:latin typeface="Arial"/>
                <a:cs typeface="Arial"/>
              </a:rPr>
              <a:t>es</a:t>
            </a:r>
            <a:r>
              <a:rPr sz="1400" spc="-10" dirty="0">
                <a:latin typeface="Arial"/>
                <a:cs typeface="Arial"/>
              </a:rPr>
              <a:t> </a:t>
            </a:r>
            <a:r>
              <a:rPr sz="1400" spc="-15" dirty="0">
                <a:latin typeface="Arial"/>
                <a:cs typeface="Arial"/>
              </a:rPr>
              <a:t>decir,</a:t>
            </a:r>
            <a:r>
              <a:rPr sz="1400" spc="-35" dirty="0">
                <a:latin typeface="Arial"/>
                <a:cs typeface="Arial"/>
              </a:rPr>
              <a:t> </a:t>
            </a:r>
            <a:r>
              <a:rPr sz="1400" dirty="0">
                <a:latin typeface="Arial"/>
                <a:cs typeface="Arial"/>
              </a:rPr>
              <a:t>se</a:t>
            </a:r>
            <a:r>
              <a:rPr sz="1400" spc="-15" dirty="0">
                <a:latin typeface="Arial"/>
                <a:cs typeface="Arial"/>
              </a:rPr>
              <a:t> </a:t>
            </a:r>
            <a:r>
              <a:rPr sz="1400" dirty="0">
                <a:latin typeface="Arial"/>
                <a:cs typeface="Arial"/>
              </a:rPr>
              <a:t>obtiene</a:t>
            </a:r>
            <a:r>
              <a:rPr sz="1400" spc="-30" dirty="0">
                <a:latin typeface="Arial"/>
                <a:cs typeface="Arial"/>
              </a:rPr>
              <a:t> </a:t>
            </a:r>
            <a:r>
              <a:rPr sz="1400" dirty="0">
                <a:latin typeface="Arial"/>
                <a:cs typeface="Arial"/>
              </a:rPr>
              <a:t>sin</a:t>
            </a:r>
            <a:r>
              <a:rPr sz="1400" spc="-15" dirty="0">
                <a:latin typeface="Arial"/>
                <a:cs typeface="Arial"/>
              </a:rPr>
              <a:t> </a:t>
            </a:r>
            <a:r>
              <a:rPr sz="1400" spc="5" dirty="0">
                <a:latin typeface="Arial"/>
                <a:cs typeface="Arial"/>
              </a:rPr>
              <a:t>temple;</a:t>
            </a:r>
            <a:r>
              <a:rPr sz="1400" spc="-30" dirty="0">
                <a:latin typeface="Arial"/>
                <a:cs typeface="Arial"/>
              </a:rPr>
              <a:t> </a:t>
            </a:r>
            <a:r>
              <a:rPr sz="1400" dirty="0">
                <a:latin typeface="Arial"/>
                <a:cs typeface="Arial"/>
              </a:rPr>
              <a:t>por</a:t>
            </a:r>
            <a:r>
              <a:rPr sz="1400" spc="-15" dirty="0">
                <a:latin typeface="Arial"/>
                <a:cs typeface="Arial"/>
              </a:rPr>
              <a:t> </a:t>
            </a:r>
            <a:r>
              <a:rPr sz="1400" dirty="0">
                <a:latin typeface="Arial"/>
                <a:cs typeface="Arial"/>
              </a:rPr>
              <a:t>lo</a:t>
            </a:r>
            <a:r>
              <a:rPr sz="1400" spc="-15" dirty="0">
                <a:latin typeface="Arial"/>
                <a:cs typeface="Arial"/>
              </a:rPr>
              <a:t> </a:t>
            </a:r>
            <a:r>
              <a:rPr sz="1400" dirty="0">
                <a:latin typeface="Arial"/>
                <a:cs typeface="Arial"/>
              </a:rPr>
              <a:t>tanto</a:t>
            </a:r>
            <a:r>
              <a:rPr sz="1400" spc="-25" dirty="0">
                <a:latin typeface="Arial"/>
                <a:cs typeface="Arial"/>
              </a:rPr>
              <a:t> </a:t>
            </a:r>
            <a:r>
              <a:rPr sz="1400" spc="-5" dirty="0">
                <a:latin typeface="Arial"/>
                <a:cs typeface="Arial"/>
              </a:rPr>
              <a:t>sirve  </a:t>
            </a:r>
            <a:r>
              <a:rPr sz="1400" dirty="0">
                <a:latin typeface="Arial"/>
                <a:cs typeface="Arial"/>
              </a:rPr>
              <a:t>para el trabajo a </a:t>
            </a:r>
            <a:r>
              <a:rPr sz="1400" spc="-5" dirty="0">
                <a:latin typeface="Arial"/>
                <a:cs typeface="Arial"/>
              </a:rPr>
              <a:t>temperaturas relativamente </a:t>
            </a:r>
            <a:r>
              <a:rPr sz="1400" dirty="0">
                <a:latin typeface="Arial"/>
                <a:cs typeface="Arial"/>
              </a:rPr>
              <a:t>altas</a:t>
            </a:r>
            <a:r>
              <a:rPr sz="1400" spc="-215" dirty="0">
                <a:latin typeface="Arial"/>
                <a:cs typeface="Arial"/>
              </a:rPr>
              <a:t> </a:t>
            </a:r>
            <a:r>
              <a:rPr sz="1400" dirty="0">
                <a:latin typeface="Arial"/>
                <a:cs typeface="Arial"/>
              </a:rPr>
              <a:t>(400-500</a:t>
            </a:r>
            <a:r>
              <a:rPr sz="1400" dirty="0">
                <a:latin typeface="Arial Black"/>
                <a:cs typeface="Arial Black"/>
              </a:rPr>
              <a:t>°</a:t>
            </a:r>
            <a:r>
              <a:rPr sz="1400" dirty="0">
                <a:latin typeface="Arial"/>
                <a:cs typeface="Arial"/>
              </a:rPr>
              <a:t>C).</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1094105" cy="452120"/>
          </a:xfrm>
          <a:prstGeom prst="rect">
            <a:avLst/>
          </a:prstGeom>
        </p:spPr>
        <p:txBody>
          <a:bodyPr vert="horz" wrap="square" lIns="0" tIns="12065" rIns="0" bIns="0" rtlCol="0">
            <a:spAutoFit/>
          </a:bodyPr>
          <a:lstStyle/>
          <a:p>
            <a:pPr marL="12700">
              <a:lnSpc>
                <a:spcPct val="100000"/>
              </a:lnSpc>
              <a:spcBef>
                <a:spcPts val="95"/>
              </a:spcBef>
            </a:pPr>
            <a:r>
              <a:rPr spc="-325" dirty="0"/>
              <a:t>T</a:t>
            </a:r>
            <a:r>
              <a:rPr spc="-5" dirty="0"/>
              <a:t>e</a:t>
            </a:r>
            <a:r>
              <a:rPr spc="5" dirty="0"/>
              <a:t>n</a:t>
            </a:r>
            <a:r>
              <a:rPr spc="-5" dirty="0"/>
              <a:t>if</a:t>
            </a:r>
            <a:r>
              <a:rPr dirty="0"/>
              <a:t>e</a:t>
            </a:r>
            <a:r>
              <a:rPr spc="-5" dirty="0"/>
              <a:t>r</a:t>
            </a:r>
          </a:p>
        </p:txBody>
      </p:sp>
      <p:sp>
        <p:nvSpPr>
          <p:cNvPr id="3" name="object 3"/>
          <p:cNvSpPr txBox="1"/>
          <p:nvPr/>
        </p:nvSpPr>
        <p:spPr>
          <a:xfrm>
            <a:off x="540816" y="1965451"/>
            <a:ext cx="11210925" cy="3279775"/>
          </a:xfrm>
          <a:prstGeom prst="rect">
            <a:avLst/>
          </a:prstGeom>
        </p:spPr>
        <p:txBody>
          <a:bodyPr vert="horz" wrap="square" lIns="0" tIns="12065" rIns="0" bIns="0" rtlCol="0">
            <a:spAutoFit/>
          </a:bodyPr>
          <a:lstStyle/>
          <a:p>
            <a:pPr marL="13970" marR="93345" indent="-1905">
              <a:lnSpc>
                <a:spcPct val="100000"/>
              </a:lnSpc>
              <a:spcBef>
                <a:spcPts val="95"/>
              </a:spcBef>
            </a:pPr>
            <a:r>
              <a:rPr sz="1600" spc="-5" dirty="0">
                <a:latin typeface="Arial"/>
                <a:cs typeface="Arial"/>
              </a:rPr>
              <a:t>La nitruración en sales </a:t>
            </a:r>
            <a:r>
              <a:rPr sz="1600" spc="-30" dirty="0">
                <a:latin typeface="Arial"/>
                <a:cs typeface="Arial"/>
              </a:rPr>
              <a:t>Tenifer </a:t>
            </a:r>
            <a:r>
              <a:rPr sz="1600" spc="-5" dirty="0">
                <a:latin typeface="Arial"/>
                <a:cs typeface="Arial"/>
              </a:rPr>
              <a:t>es una nitrocarburación en baño de sales no contaminantes que origina una capa de  compuestos nitrurados de hierro y una capa de difusión </a:t>
            </a:r>
            <a:r>
              <a:rPr sz="1600" spc="-10" dirty="0">
                <a:latin typeface="Arial"/>
                <a:cs typeface="Arial"/>
              </a:rPr>
              <a:t>cuyas </a:t>
            </a:r>
            <a:r>
              <a:rPr sz="1600" spc="-5" dirty="0">
                <a:latin typeface="Arial"/>
                <a:cs typeface="Arial"/>
              </a:rPr>
              <a:t>durezas y espesores varían según </a:t>
            </a:r>
            <a:r>
              <a:rPr sz="1600" dirty="0">
                <a:latin typeface="Arial"/>
                <a:cs typeface="Arial"/>
              </a:rPr>
              <a:t>la </a:t>
            </a:r>
            <a:r>
              <a:rPr sz="1600" spc="-5" dirty="0">
                <a:latin typeface="Arial"/>
                <a:cs typeface="Arial"/>
              </a:rPr>
              <a:t>composición del</a:t>
            </a:r>
            <a:r>
              <a:rPr sz="1600" spc="285" dirty="0">
                <a:latin typeface="Arial"/>
                <a:cs typeface="Arial"/>
              </a:rPr>
              <a:t> </a:t>
            </a:r>
            <a:r>
              <a:rPr sz="1600" spc="-5" dirty="0">
                <a:latin typeface="Arial"/>
                <a:cs typeface="Arial"/>
              </a:rPr>
              <a:t>acero.</a:t>
            </a:r>
            <a:endParaRPr sz="1600">
              <a:latin typeface="Arial"/>
              <a:cs typeface="Arial"/>
            </a:endParaRPr>
          </a:p>
          <a:p>
            <a:pPr>
              <a:lnSpc>
                <a:spcPct val="100000"/>
              </a:lnSpc>
              <a:spcBef>
                <a:spcPts val="25"/>
              </a:spcBef>
            </a:pPr>
            <a:endParaRPr sz="1650">
              <a:latin typeface="Arial"/>
              <a:cs typeface="Arial"/>
            </a:endParaRPr>
          </a:p>
          <a:p>
            <a:pPr marL="13970" marR="5080">
              <a:lnSpc>
                <a:spcPct val="100000"/>
              </a:lnSpc>
            </a:pPr>
            <a:r>
              <a:rPr sz="1600" spc="-5" dirty="0">
                <a:latin typeface="Arial"/>
                <a:cs typeface="Arial"/>
              </a:rPr>
              <a:t>Se aplica sorbe piezas acabadas y se emplea para mejorar las resistencias al desgaste, gripaje, corrosión y fatiga de piezas  de acero, fundición y materiales</a:t>
            </a:r>
            <a:r>
              <a:rPr sz="1600" spc="5" dirty="0">
                <a:latin typeface="Arial"/>
                <a:cs typeface="Arial"/>
              </a:rPr>
              <a:t> </a:t>
            </a:r>
            <a:r>
              <a:rPr sz="1600" spc="-5" dirty="0">
                <a:latin typeface="Arial"/>
                <a:cs typeface="Arial"/>
              </a:rPr>
              <a:t>sinterizados.</a:t>
            </a:r>
            <a:endParaRPr sz="1600">
              <a:latin typeface="Arial"/>
              <a:cs typeface="Arial"/>
            </a:endParaRPr>
          </a:p>
          <a:p>
            <a:pPr>
              <a:lnSpc>
                <a:spcPct val="100000"/>
              </a:lnSpc>
            </a:pPr>
            <a:endParaRPr sz="1800">
              <a:latin typeface="Arial"/>
              <a:cs typeface="Arial"/>
            </a:endParaRPr>
          </a:p>
          <a:p>
            <a:pPr>
              <a:lnSpc>
                <a:spcPct val="100000"/>
              </a:lnSpc>
              <a:spcBef>
                <a:spcPts val="15"/>
              </a:spcBef>
            </a:pPr>
            <a:endParaRPr sz="2100">
              <a:latin typeface="Arial"/>
              <a:cs typeface="Arial"/>
            </a:endParaRPr>
          </a:p>
          <a:p>
            <a:pPr marL="79375">
              <a:lnSpc>
                <a:spcPct val="100000"/>
              </a:lnSpc>
            </a:pPr>
            <a:r>
              <a:rPr sz="1600" spc="-5" dirty="0">
                <a:latin typeface="Arial"/>
                <a:cs typeface="Arial"/>
              </a:rPr>
              <a:t>APLICACIÓN:</a:t>
            </a:r>
            <a:endParaRPr sz="1600">
              <a:latin typeface="Arial"/>
              <a:cs typeface="Arial"/>
            </a:endParaRPr>
          </a:p>
          <a:p>
            <a:pPr>
              <a:lnSpc>
                <a:spcPct val="100000"/>
              </a:lnSpc>
              <a:spcBef>
                <a:spcPts val="20"/>
              </a:spcBef>
            </a:pPr>
            <a:endParaRPr sz="1650">
              <a:latin typeface="Arial"/>
              <a:cs typeface="Arial"/>
            </a:endParaRPr>
          </a:p>
          <a:p>
            <a:pPr marL="151130" indent="-72390">
              <a:lnSpc>
                <a:spcPct val="100000"/>
              </a:lnSpc>
              <a:buSzPct val="93750"/>
              <a:buChar char="•"/>
              <a:tabLst>
                <a:tab pos="151765" algn="l"/>
              </a:tabLst>
            </a:pPr>
            <a:r>
              <a:rPr sz="1600" spc="-5" dirty="0">
                <a:latin typeface="Arial"/>
                <a:cs typeface="Arial"/>
              </a:rPr>
              <a:t>Aceros al cromo-molibdeno-aluminio</a:t>
            </a:r>
            <a:r>
              <a:rPr sz="1600" spc="-15" dirty="0">
                <a:latin typeface="Arial"/>
                <a:cs typeface="Arial"/>
              </a:rPr>
              <a:t> </a:t>
            </a:r>
            <a:r>
              <a:rPr sz="1600" spc="-5" dirty="0">
                <a:latin typeface="Arial"/>
                <a:cs typeface="Arial"/>
              </a:rPr>
              <a:t>(Cr-Mo-Al).</a:t>
            </a:r>
            <a:endParaRPr sz="1600">
              <a:latin typeface="Arial"/>
              <a:cs typeface="Arial"/>
            </a:endParaRPr>
          </a:p>
          <a:p>
            <a:pPr marL="151130" indent="-72390">
              <a:lnSpc>
                <a:spcPct val="100000"/>
              </a:lnSpc>
              <a:spcBef>
                <a:spcPts val="5"/>
              </a:spcBef>
              <a:buSzPct val="93750"/>
              <a:buChar char="•"/>
              <a:tabLst>
                <a:tab pos="151765" algn="l"/>
              </a:tabLst>
            </a:pPr>
            <a:r>
              <a:rPr sz="1600" spc="-5" dirty="0">
                <a:latin typeface="Arial"/>
                <a:cs typeface="Arial"/>
              </a:rPr>
              <a:t>Aceros de</a:t>
            </a:r>
            <a:r>
              <a:rPr sz="1600" spc="-15" dirty="0">
                <a:latin typeface="Arial"/>
                <a:cs typeface="Arial"/>
              </a:rPr>
              <a:t> </a:t>
            </a:r>
            <a:r>
              <a:rPr sz="1600" spc="-5" dirty="0">
                <a:latin typeface="Arial"/>
                <a:cs typeface="Arial"/>
              </a:rPr>
              <a:t>herramientas.</a:t>
            </a:r>
            <a:endParaRPr sz="1600">
              <a:latin typeface="Arial"/>
              <a:cs typeface="Arial"/>
            </a:endParaRPr>
          </a:p>
          <a:p>
            <a:pPr marL="151130" indent="-72390">
              <a:lnSpc>
                <a:spcPct val="100000"/>
              </a:lnSpc>
              <a:buSzPct val="93750"/>
              <a:buChar char="•"/>
              <a:tabLst>
                <a:tab pos="151765" algn="l"/>
              </a:tabLst>
            </a:pPr>
            <a:r>
              <a:rPr sz="1600" spc="-5" dirty="0">
                <a:latin typeface="Arial"/>
                <a:cs typeface="Arial"/>
              </a:rPr>
              <a:t>Aceros altamente</a:t>
            </a:r>
            <a:r>
              <a:rPr sz="1600" dirty="0">
                <a:latin typeface="Arial"/>
                <a:cs typeface="Arial"/>
              </a:rPr>
              <a:t> </a:t>
            </a:r>
            <a:r>
              <a:rPr sz="1600" spc="-5" dirty="0">
                <a:latin typeface="Arial"/>
                <a:cs typeface="Arial"/>
              </a:rPr>
              <a:t>aleados.</a:t>
            </a:r>
            <a:endParaRPr sz="1600">
              <a:latin typeface="Arial"/>
              <a:cs typeface="Arial"/>
            </a:endParaRPr>
          </a:p>
          <a:p>
            <a:pPr marL="151130" indent="-72390">
              <a:lnSpc>
                <a:spcPct val="100000"/>
              </a:lnSpc>
              <a:buSzPct val="93750"/>
              <a:buChar char="•"/>
              <a:tabLst>
                <a:tab pos="151765" algn="l"/>
              </a:tabLst>
            </a:pPr>
            <a:r>
              <a:rPr sz="1600" spc="-5" dirty="0">
                <a:latin typeface="Arial"/>
                <a:cs typeface="Arial"/>
              </a:rPr>
              <a:t>Aceros previamente bonificados con alta temperatura de</a:t>
            </a:r>
            <a:r>
              <a:rPr sz="1600" spc="45" dirty="0">
                <a:latin typeface="Arial"/>
                <a:cs typeface="Arial"/>
              </a:rPr>
              <a:t> </a:t>
            </a:r>
            <a:r>
              <a:rPr sz="1600" spc="-5" dirty="0">
                <a:latin typeface="Arial"/>
                <a:cs typeface="Arial"/>
              </a:rPr>
              <a:t>revenido</a:t>
            </a:r>
            <a:endParaRPr sz="1600">
              <a:latin typeface="Arial"/>
              <a:cs typeface="Arial"/>
            </a:endParaRPr>
          </a:p>
        </p:txBody>
      </p:sp>
      <p:sp>
        <p:nvSpPr>
          <p:cNvPr id="4" name="object 4"/>
          <p:cNvSpPr/>
          <p:nvPr/>
        </p:nvSpPr>
        <p:spPr>
          <a:xfrm>
            <a:off x="8488680" y="3700691"/>
            <a:ext cx="2717037" cy="27514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2340610" cy="452120"/>
          </a:xfrm>
          <a:prstGeom prst="rect">
            <a:avLst/>
          </a:prstGeom>
        </p:spPr>
        <p:txBody>
          <a:bodyPr vert="horz" wrap="square" lIns="0" tIns="12065" rIns="0" bIns="0" rtlCol="0">
            <a:spAutoFit/>
          </a:bodyPr>
          <a:lstStyle/>
          <a:p>
            <a:pPr marL="12700">
              <a:lnSpc>
                <a:spcPct val="100000"/>
              </a:lnSpc>
              <a:spcBef>
                <a:spcPts val="95"/>
              </a:spcBef>
            </a:pPr>
            <a:r>
              <a:rPr spc="-5" dirty="0"/>
              <a:t>Au</a:t>
            </a:r>
            <a:r>
              <a:rPr dirty="0"/>
              <a:t>s</a:t>
            </a:r>
            <a:r>
              <a:rPr spc="-5" dirty="0"/>
              <a:t>t</a:t>
            </a:r>
            <a:r>
              <a:rPr dirty="0"/>
              <a:t>e</a:t>
            </a:r>
            <a:r>
              <a:rPr spc="-5" dirty="0"/>
              <a:t>mp</a:t>
            </a:r>
            <a:r>
              <a:rPr dirty="0"/>
              <a:t>e</a:t>
            </a:r>
            <a:r>
              <a:rPr spc="-5" dirty="0"/>
              <a:t>r</a:t>
            </a:r>
            <a:r>
              <a:rPr dirty="0"/>
              <a:t>a</a:t>
            </a:r>
            <a:r>
              <a:rPr spc="-5" dirty="0"/>
              <a:t>do</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4925" marR="46355">
              <a:lnSpc>
                <a:spcPct val="100000"/>
              </a:lnSpc>
              <a:spcBef>
                <a:spcPts val="100"/>
              </a:spcBef>
            </a:pPr>
            <a:r>
              <a:rPr spc="-5" dirty="0"/>
              <a:t>Es un tratamiento </a:t>
            </a:r>
            <a:r>
              <a:rPr dirty="0"/>
              <a:t>térmico </a:t>
            </a:r>
            <a:r>
              <a:rPr spc="-5" dirty="0"/>
              <a:t>que se aplica al Acero. Con </a:t>
            </a:r>
            <a:r>
              <a:rPr dirty="0"/>
              <a:t>este </a:t>
            </a:r>
            <a:r>
              <a:rPr spc="-5" dirty="0"/>
              <a:t>tratamiento isotérmico se pretende obtener piezas  con una estructura bainítica, que sean duras pero no extremadamente frágiles. Suele aplicarse a aceros con un  contenido en carbono</a:t>
            </a:r>
            <a:r>
              <a:rPr spc="5" dirty="0"/>
              <a:t> </a:t>
            </a:r>
            <a:r>
              <a:rPr spc="-5" dirty="0"/>
              <a:t>alto.</a:t>
            </a:r>
          </a:p>
          <a:p>
            <a:pPr marL="22225">
              <a:lnSpc>
                <a:spcPct val="100000"/>
              </a:lnSpc>
              <a:spcBef>
                <a:spcPts val="35"/>
              </a:spcBef>
            </a:pPr>
            <a:endParaRPr sz="1850"/>
          </a:p>
          <a:p>
            <a:pPr marL="34925" marR="5080">
              <a:lnSpc>
                <a:spcPct val="100000"/>
              </a:lnSpc>
            </a:pPr>
            <a:r>
              <a:rPr spc="-5" dirty="0"/>
              <a:t>Se utiliza para piezas como engranajes, ejes, </a:t>
            </a:r>
            <a:r>
              <a:rPr spc="-80" dirty="0"/>
              <a:t>y, </a:t>
            </a:r>
            <a:r>
              <a:rPr spc="-5" dirty="0"/>
              <a:t>en general, partes sometidas a fuerte desgaste que también  tienen que soportar cargas. Puede sustituir al procesos como el </a:t>
            </a:r>
            <a:r>
              <a:rPr spc="-35" dirty="0"/>
              <a:t>Temple </a:t>
            </a:r>
            <a:r>
              <a:rPr spc="-5" dirty="0"/>
              <a:t>por inducción </a:t>
            </a:r>
            <a:r>
              <a:rPr dirty="0"/>
              <a:t>y </a:t>
            </a:r>
            <a:r>
              <a:rPr spc="-5" dirty="0"/>
              <a:t>el </a:t>
            </a:r>
            <a:r>
              <a:rPr spc="-35" dirty="0"/>
              <a:t>Temple</a:t>
            </a:r>
            <a:r>
              <a:rPr spc="185" dirty="0"/>
              <a:t> </a:t>
            </a:r>
            <a:r>
              <a:rPr spc="-5" dirty="0"/>
              <a:t>convencional.</a:t>
            </a:r>
          </a:p>
          <a:p>
            <a:pPr marL="22225">
              <a:lnSpc>
                <a:spcPct val="100000"/>
              </a:lnSpc>
              <a:spcBef>
                <a:spcPts val="50"/>
              </a:spcBef>
            </a:pPr>
            <a:endParaRPr sz="2100"/>
          </a:p>
          <a:p>
            <a:pPr marL="158115">
              <a:lnSpc>
                <a:spcPct val="100000"/>
              </a:lnSpc>
            </a:pPr>
            <a:r>
              <a:rPr b="1" spc="-5" dirty="0">
                <a:latin typeface="Arial"/>
                <a:cs typeface="Arial"/>
              </a:rPr>
              <a:t>Propiedades</a:t>
            </a:r>
          </a:p>
          <a:p>
            <a:pPr marL="22225">
              <a:lnSpc>
                <a:spcPct val="100000"/>
              </a:lnSpc>
              <a:spcBef>
                <a:spcPts val="35"/>
              </a:spcBef>
            </a:pPr>
            <a:endParaRPr sz="1850">
              <a:latin typeface="Arial"/>
              <a:cs typeface="Arial"/>
            </a:endParaRPr>
          </a:p>
          <a:p>
            <a:pPr marL="239395" indent="-81915">
              <a:lnSpc>
                <a:spcPct val="100000"/>
              </a:lnSpc>
              <a:buSzPct val="94444"/>
              <a:buChar char="•"/>
              <a:tabLst>
                <a:tab pos="240665" algn="l"/>
              </a:tabLst>
            </a:pPr>
            <a:r>
              <a:rPr spc="-5" dirty="0"/>
              <a:t>Con </a:t>
            </a:r>
            <a:r>
              <a:rPr dirty="0"/>
              <a:t>este </a:t>
            </a:r>
            <a:r>
              <a:rPr spc="-5" dirty="0"/>
              <a:t>método </a:t>
            </a:r>
            <a:r>
              <a:rPr dirty="0"/>
              <a:t>se </a:t>
            </a:r>
            <a:r>
              <a:rPr spc="-10" dirty="0"/>
              <a:t>pueden </a:t>
            </a:r>
            <a:r>
              <a:rPr spc="-5" dirty="0"/>
              <a:t>obtener piezas con dureza hasta 55</a:t>
            </a:r>
            <a:r>
              <a:rPr spc="65" dirty="0"/>
              <a:t> </a:t>
            </a:r>
            <a:r>
              <a:rPr spc="-10" dirty="0"/>
              <a:t>HRC.</a:t>
            </a:r>
          </a:p>
          <a:p>
            <a:pPr marL="158115" marR="979169">
              <a:lnSpc>
                <a:spcPct val="100000"/>
              </a:lnSpc>
              <a:buSzPct val="94444"/>
              <a:buChar char="•"/>
              <a:tabLst>
                <a:tab pos="240029" algn="l"/>
              </a:tabLst>
            </a:pPr>
            <a:r>
              <a:rPr spc="-5" dirty="0"/>
              <a:t>Comparando con otros tratamientos, el Austempering reduce las tensiones internas y la probabilidad  de choque</a:t>
            </a:r>
            <a:r>
              <a:rPr spc="5" dirty="0"/>
              <a:t> </a:t>
            </a:r>
            <a:r>
              <a:rPr spc="-5" dirty="0"/>
              <a:t>térmico.</a:t>
            </a:r>
          </a:p>
          <a:p>
            <a:pPr marL="238760" indent="-81280">
              <a:lnSpc>
                <a:spcPct val="100000"/>
              </a:lnSpc>
              <a:buSzPct val="94444"/>
              <a:buChar char="•"/>
              <a:tabLst>
                <a:tab pos="240029" algn="l"/>
              </a:tabLst>
            </a:pPr>
            <a:r>
              <a:rPr spc="-5" dirty="0"/>
              <a:t>Buena ductilidad, considerando la</a:t>
            </a:r>
            <a:r>
              <a:rPr spc="60" dirty="0"/>
              <a:t> </a:t>
            </a:r>
            <a:r>
              <a:rPr spc="-5" dirty="0"/>
              <a:t>dureza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87478" y="102743"/>
            <a:ext cx="1333162" cy="11115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2509" y="0"/>
            <a:ext cx="581291" cy="6071701"/>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60998" y="0"/>
            <a:ext cx="1273175" cy="6858000"/>
            <a:chOff x="60998" y="0"/>
            <a:chExt cx="1273175" cy="6858000"/>
          </a:xfrm>
        </p:grpSpPr>
        <p:sp>
          <p:nvSpPr>
            <p:cNvPr id="5" name="object 5"/>
            <p:cNvSpPr/>
            <p:nvPr/>
          </p:nvSpPr>
          <p:spPr>
            <a:xfrm>
              <a:off x="60998" y="0"/>
              <a:ext cx="582930" cy="607169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70915" y="0"/>
              <a:ext cx="368935" cy="6858000"/>
            </a:xfrm>
            <a:custGeom>
              <a:avLst/>
              <a:gdLst/>
              <a:ahLst/>
              <a:cxnLst/>
              <a:rect l="l" t="t" r="r" b="b"/>
              <a:pathLst>
                <a:path w="368934" h="6858000">
                  <a:moveTo>
                    <a:pt x="54063" y="3190240"/>
                  </a:moveTo>
                  <a:lnTo>
                    <a:pt x="53124" y="3190240"/>
                  </a:lnTo>
                  <a:lnTo>
                    <a:pt x="53124" y="3089910"/>
                  </a:lnTo>
                  <a:lnTo>
                    <a:pt x="52755" y="3089910"/>
                  </a:lnTo>
                  <a:lnTo>
                    <a:pt x="52755" y="0"/>
                  </a:lnTo>
                  <a:lnTo>
                    <a:pt x="0" y="0"/>
                  </a:lnTo>
                  <a:lnTo>
                    <a:pt x="0" y="3089910"/>
                  </a:lnTo>
                  <a:lnTo>
                    <a:pt x="0" y="3190240"/>
                  </a:lnTo>
                  <a:lnTo>
                    <a:pt x="0" y="3491230"/>
                  </a:lnTo>
                  <a:lnTo>
                    <a:pt x="0" y="4908550"/>
                  </a:lnTo>
                  <a:lnTo>
                    <a:pt x="0" y="6858000"/>
                  </a:lnTo>
                  <a:lnTo>
                    <a:pt x="52755" y="6858000"/>
                  </a:lnTo>
                  <a:lnTo>
                    <a:pt x="52755" y="4908550"/>
                  </a:lnTo>
                  <a:lnTo>
                    <a:pt x="53682" y="4908550"/>
                  </a:lnTo>
                  <a:lnTo>
                    <a:pt x="53682" y="3491230"/>
                  </a:lnTo>
                  <a:lnTo>
                    <a:pt x="54063" y="3491230"/>
                  </a:lnTo>
                  <a:lnTo>
                    <a:pt x="54063" y="3190240"/>
                  </a:lnTo>
                  <a:close/>
                </a:path>
                <a:path w="368934" h="6858000">
                  <a:moveTo>
                    <a:pt x="368414" y="6719951"/>
                  </a:moveTo>
                  <a:lnTo>
                    <a:pt x="368058" y="6704597"/>
                  </a:lnTo>
                  <a:lnTo>
                    <a:pt x="363550" y="6690042"/>
                  </a:lnTo>
                  <a:lnTo>
                    <a:pt x="355307" y="6676657"/>
                  </a:lnTo>
                  <a:lnTo>
                    <a:pt x="331292" y="6650634"/>
                  </a:lnTo>
                  <a:lnTo>
                    <a:pt x="306451" y="6623418"/>
                  </a:lnTo>
                  <a:lnTo>
                    <a:pt x="281609" y="6595415"/>
                  </a:lnTo>
                  <a:lnTo>
                    <a:pt x="234302" y="6539204"/>
                  </a:lnTo>
                  <a:lnTo>
                    <a:pt x="187680" y="6485166"/>
                  </a:lnTo>
                  <a:lnTo>
                    <a:pt x="164376" y="6457353"/>
                  </a:lnTo>
                  <a:lnTo>
                    <a:pt x="152298" y="6447739"/>
                  </a:lnTo>
                  <a:lnTo>
                    <a:pt x="137731" y="6443662"/>
                  </a:lnTo>
                  <a:lnTo>
                    <a:pt x="123164" y="6444310"/>
                  </a:lnTo>
                  <a:lnTo>
                    <a:pt x="111099" y="6448920"/>
                  </a:lnTo>
                  <a:lnTo>
                    <a:pt x="100279" y="6460452"/>
                  </a:lnTo>
                  <a:lnTo>
                    <a:pt x="94449" y="6474752"/>
                  </a:lnTo>
                  <a:lnTo>
                    <a:pt x="93611" y="6489852"/>
                  </a:lnTo>
                  <a:lnTo>
                    <a:pt x="97777" y="6503746"/>
                  </a:lnTo>
                  <a:lnTo>
                    <a:pt x="102222" y="6507962"/>
                  </a:lnTo>
                  <a:lnTo>
                    <a:pt x="102222" y="6512179"/>
                  </a:lnTo>
                  <a:lnTo>
                    <a:pt x="106654" y="6516395"/>
                  </a:lnTo>
                  <a:lnTo>
                    <a:pt x="99098" y="6531496"/>
                  </a:lnTo>
                  <a:lnTo>
                    <a:pt x="96113" y="6542240"/>
                  </a:lnTo>
                  <a:lnTo>
                    <a:pt x="97294" y="6553771"/>
                  </a:lnTo>
                  <a:lnTo>
                    <a:pt x="102222" y="6571221"/>
                  </a:lnTo>
                  <a:lnTo>
                    <a:pt x="102222" y="6583870"/>
                  </a:lnTo>
                  <a:lnTo>
                    <a:pt x="95415" y="6600749"/>
                  </a:lnTo>
                  <a:lnTo>
                    <a:pt x="94449" y="6614452"/>
                  </a:lnTo>
                  <a:lnTo>
                    <a:pt x="98463" y="6626580"/>
                  </a:lnTo>
                  <a:lnTo>
                    <a:pt x="106654" y="6638696"/>
                  </a:lnTo>
                  <a:lnTo>
                    <a:pt x="125933" y="6660845"/>
                  </a:lnTo>
                  <a:lnTo>
                    <a:pt x="162852" y="6705130"/>
                  </a:lnTo>
                  <a:lnTo>
                    <a:pt x="182143" y="6727266"/>
                  </a:lnTo>
                  <a:lnTo>
                    <a:pt x="209537" y="6759562"/>
                  </a:lnTo>
                  <a:lnTo>
                    <a:pt x="238188" y="6792633"/>
                  </a:lnTo>
                  <a:lnTo>
                    <a:pt x="267677" y="6825716"/>
                  </a:lnTo>
                  <a:lnTo>
                    <a:pt x="297586" y="6858000"/>
                  </a:lnTo>
                  <a:lnTo>
                    <a:pt x="364185" y="6858000"/>
                  </a:lnTo>
                  <a:lnTo>
                    <a:pt x="364185" y="6853783"/>
                  </a:lnTo>
                  <a:lnTo>
                    <a:pt x="367233" y="6839356"/>
                  </a:lnTo>
                  <a:lnTo>
                    <a:pt x="365290" y="6826898"/>
                  </a:lnTo>
                  <a:lnTo>
                    <a:pt x="361670" y="6815239"/>
                  </a:lnTo>
                  <a:lnTo>
                    <a:pt x="359740" y="6803174"/>
                  </a:lnTo>
                  <a:lnTo>
                    <a:pt x="361670" y="6792963"/>
                  </a:lnTo>
                  <a:lnTo>
                    <a:pt x="365290" y="6781571"/>
                  </a:lnTo>
                  <a:lnTo>
                    <a:pt x="367233" y="6769379"/>
                  </a:lnTo>
                  <a:lnTo>
                    <a:pt x="364185" y="6756794"/>
                  </a:lnTo>
                  <a:lnTo>
                    <a:pt x="364185" y="6748361"/>
                  </a:lnTo>
                  <a:lnTo>
                    <a:pt x="359740" y="6744144"/>
                  </a:lnTo>
                  <a:lnTo>
                    <a:pt x="359740" y="6739915"/>
                  </a:lnTo>
                  <a:lnTo>
                    <a:pt x="364185" y="6735699"/>
                  </a:lnTo>
                  <a:lnTo>
                    <a:pt x="368414" y="6719951"/>
                  </a:lnTo>
                  <a:close/>
                </a:path>
                <a:path w="368934" h="6858000">
                  <a:moveTo>
                    <a:pt x="368414" y="6430226"/>
                  </a:moveTo>
                  <a:lnTo>
                    <a:pt x="292976" y="6318872"/>
                  </a:lnTo>
                  <a:lnTo>
                    <a:pt x="261505" y="6281267"/>
                  </a:lnTo>
                  <a:lnTo>
                    <a:pt x="229666" y="6244031"/>
                  </a:lnTo>
                  <a:lnTo>
                    <a:pt x="197319" y="6207264"/>
                  </a:lnTo>
                  <a:lnTo>
                    <a:pt x="164376" y="6171069"/>
                  </a:lnTo>
                  <a:lnTo>
                    <a:pt x="144399" y="6155652"/>
                  </a:lnTo>
                  <a:lnTo>
                    <a:pt x="137744" y="6149975"/>
                  </a:lnTo>
                  <a:lnTo>
                    <a:pt x="97777" y="6179502"/>
                  </a:lnTo>
                  <a:lnTo>
                    <a:pt x="94716" y="6192101"/>
                  </a:lnTo>
                  <a:lnTo>
                    <a:pt x="96659" y="6204293"/>
                  </a:lnTo>
                  <a:lnTo>
                    <a:pt x="100279" y="6215697"/>
                  </a:lnTo>
                  <a:lnTo>
                    <a:pt x="102222" y="6225908"/>
                  </a:lnTo>
                  <a:lnTo>
                    <a:pt x="100279" y="6238570"/>
                  </a:lnTo>
                  <a:lnTo>
                    <a:pt x="96659" y="6251219"/>
                  </a:lnTo>
                  <a:lnTo>
                    <a:pt x="94716" y="6263868"/>
                  </a:lnTo>
                  <a:lnTo>
                    <a:pt x="97777" y="6276518"/>
                  </a:lnTo>
                  <a:lnTo>
                    <a:pt x="102222" y="6284963"/>
                  </a:lnTo>
                  <a:lnTo>
                    <a:pt x="102222" y="6293396"/>
                  </a:lnTo>
                  <a:lnTo>
                    <a:pt x="97777" y="6297612"/>
                  </a:lnTo>
                  <a:lnTo>
                    <a:pt x="95415" y="6312649"/>
                  </a:lnTo>
                  <a:lnTo>
                    <a:pt x="95554" y="6326086"/>
                  </a:lnTo>
                  <a:lnTo>
                    <a:pt x="138061" y="6386182"/>
                  </a:lnTo>
                  <a:lnTo>
                    <a:pt x="169964" y="6424003"/>
                  </a:lnTo>
                  <a:lnTo>
                    <a:pt x="234264" y="6498844"/>
                  </a:lnTo>
                  <a:lnTo>
                    <a:pt x="297586" y="6571793"/>
                  </a:lnTo>
                  <a:lnTo>
                    <a:pt x="325882" y="6588671"/>
                  </a:lnTo>
                  <a:lnTo>
                    <a:pt x="339407" y="6587223"/>
                  </a:lnTo>
                  <a:lnTo>
                    <a:pt x="350862" y="6580238"/>
                  </a:lnTo>
                  <a:lnTo>
                    <a:pt x="361670" y="6569303"/>
                  </a:lnTo>
                  <a:lnTo>
                    <a:pt x="367499" y="6555981"/>
                  </a:lnTo>
                  <a:lnTo>
                    <a:pt x="368338" y="6541084"/>
                  </a:lnTo>
                  <a:lnTo>
                    <a:pt x="364185" y="6525400"/>
                  </a:lnTo>
                  <a:lnTo>
                    <a:pt x="359740" y="6521183"/>
                  </a:lnTo>
                  <a:lnTo>
                    <a:pt x="359740" y="6512738"/>
                  </a:lnTo>
                  <a:lnTo>
                    <a:pt x="364185" y="6504305"/>
                  </a:lnTo>
                  <a:lnTo>
                    <a:pt x="366674" y="6494754"/>
                  </a:lnTo>
                  <a:lnTo>
                    <a:pt x="367499" y="6484798"/>
                  </a:lnTo>
                  <a:lnTo>
                    <a:pt x="366674" y="6474066"/>
                  </a:lnTo>
                  <a:lnTo>
                    <a:pt x="364185" y="6462128"/>
                  </a:lnTo>
                  <a:lnTo>
                    <a:pt x="359740" y="6457899"/>
                  </a:lnTo>
                  <a:lnTo>
                    <a:pt x="359740" y="6449466"/>
                  </a:lnTo>
                  <a:lnTo>
                    <a:pt x="364185" y="6445250"/>
                  </a:lnTo>
                  <a:lnTo>
                    <a:pt x="368414" y="6430226"/>
                  </a:lnTo>
                  <a:close/>
                </a:path>
              </a:pathLst>
            </a:custGeom>
            <a:solidFill>
              <a:srgbClr val="F5A70A"/>
            </a:solidFill>
          </p:spPr>
          <p:txBody>
            <a:bodyPr wrap="square" lIns="0" tIns="0" rIns="0" bIns="0" rtlCol="0"/>
            <a:lstStyle/>
            <a:p>
              <a:endParaRPr/>
            </a:p>
          </p:txBody>
        </p:sp>
        <p:sp>
          <p:nvSpPr>
            <p:cNvPr id="7" name="object 7"/>
            <p:cNvSpPr/>
            <p:nvPr/>
          </p:nvSpPr>
          <p:spPr>
            <a:xfrm>
              <a:off x="764247" y="6732286"/>
              <a:ext cx="168605" cy="12571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59815" y="5866852"/>
              <a:ext cx="280035" cy="431165"/>
            </a:xfrm>
            <a:custGeom>
              <a:avLst/>
              <a:gdLst/>
              <a:ahLst/>
              <a:cxnLst/>
              <a:rect l="l" t="t" r="r" b="b"/>
              <a:pathLst>
                <a:path w="280034" h="431164">
                  <a:moveTo>
                    <a:pt x="43638" y="0"/>
                  </a:moveTo>
                  <a:lnTo>
                    <a:pt x="6109" y="27581"/>
                  </a:lnTo>
                  <a:lnTo>
                    <a:pt x="4444" y="39396"/>
                  </a:lnTo>
                  <a:lnTo>
                    <a:pt x="7007" y="55160"/>
                  </a:lnTo>
                  <a:lnTo>
                    <a:pt x="8323" y="70924"/>
                  </a:lnTo>
                  <a:lnTo>
                    <a:pt x="8808" y="86688"/>
                  </a:lnTo>
                  <a:lnTo>
                    <a:pt x="8877" y="102452"/>
                  </a:lnTo>
                  <a:lnTo>
                    <a:pt x="8117" y="118214"/>
                  </a:lnTo>
                  <a:lnTo>
                    <a:pt x="9434" y="133973"/>
                  </a:lnTo>
                  <a:lnTo>
                    <a:pt x="8254" y="149733"/>
                  </a:lnTo>
                  <a:lnTo>
                    <a:pt x="0" y="165495"/>
                  </a:lnTo>
                  <a:lnTo>
                    <a:pt x="5965" y="174296"/>
                  </a:lnTo>
                  <a:lnTo>
                    <a:pt x="42944" y="224339"/>
                  </a:lnTo>
                  <a:lnTo>
                    <a:pt x="87759" y="274778"/>
                  </a:lnTo>
                  <a:lnTo>
                    <a:pt x="110997" y="300000"/>
                  </a:lnTo>
                  <a:lnTo>
                    <a:pt x="134382" y="329025"/>
                  </a:lnTo>
                  <a:lnTo>
                    <a:pt x="158180" y="358840"/>
                  </a:lnTo>
                  <a:lnTo>
                    <a:pt x="182808" y="388654"/>
                  </a:lnTo>
                  <a:lnTo>
                    <a:pt x="208686" y="417679"/>
                  </a:lnTo>
                  <a:lnTo>
                    <a:pt x="245314" y="430815"/>
                  </a:lnTo>
                  <a:lnTo>
                    <a:pt x="262380" y="424181"/>
                  </a:lnTo>
                  <a:lnTo>
                    <a:pt x="275285" y="409271"/>
                  </a:lnTo>
                  <a:lnTo>
                    <a:pt x="278335" y="394894"/>
                  </a:lnTo>
                  <a:lnTo>
                    <a:pt x="276391" y="382484"/>
                  </a:lnTo>
                  <a:lnTo>
                    <a:pt x="272783" y="370859"/>
                  </a:lnTo>
                  <a:lnTo>
                    <a:pt x="270840" y="358840"/>
                  </a:lnTo>
                  <a:lnTo>
                    <a:pt x="272783" y="346228"/>
                  </a:lnTo>
                  <a:lnTo>
                    <a:pt x="276391" y="333617"/>
                  </a:lnTo>
                  <a:lnTo>
                    <a:pt x="278335" y="321006"/>
                  </a:lnTo>
                  <a:lnTo>
                    <a:pt x="275285" y="308395"/>
                  </a:lnTo>
                  <a:lnTo>
                    <a:pt x="275285" y="300000"/>
                  </a:lnTo>
                  <a:lnTo>
                    <a:pt x="270840" y="295797"/>
                  </a:lnTo>
                  <a:lnTo>
                    <a:pt x="275285" y="291593"/>
                  </a:lnTo>
                  <a:lnTo>
                    <a:pt x="279514" y="276552"/>
                  </a:lnTo>
                  <a:lnTo>
                    <a:pt x="279166" y="262693"/>
                  </a:lnTo>
                  <a:lnTo>
                    <a:pt x="243092" y="208643"/>
                  </a:lnTo>
                  <a:lnTo>
                    <a:pt x="196472" y="153606"/>
                  </a:lnTo>
                  <a:lnTo>
                    <a:pt x="173164" y="127661"/>
                  </a:lnTo>
                  <a:lnTo>
                    <a:pt x="149162" y="99294"/>
                  </a:lnTo>
                  <a:lnTo>
                    <a:pt x="99485" y="42554"/>
                  </a:lnTo>
                  <a:lnTo>
                    <a:pt x="75476" y="14187"/>
                  </a:lnTo>
                  <a:lnTo>
                    <a:pt x="65422" y="6305"/>
                  </a:lnTo>
                  <a:lnTo>
                    <a:pt x="54948" y="1576"/>
                  </a:lnTo>
                  <a:lnTo>
                    <a:pt x="43638" y="0"/>
                  </a:lnTo>
                  <a:close/>
                </a:path>
              </a:pathLst>
            </a:custGeom>
            <a:solidFill>
              <a:srgbClr val="F5A70A"/>
            </a:solidFill>
          </p:spPr>
          <p:txBody>
            <a:bodyPr wrap="square" lIns="0" tIns="0" rIns="0" bIns="0" rtlCol="0"/>
            <a:lstStyle/>
            <a:p>
              <a:endParaRPr/>
            </a:p>
          </p:txBody>
        </p:sp>
        <p:sp>
          <p:nvSpPr>
            <p:cNvPr id="9" name="object 9"/>
            <p:cNvSpPr/>
            <p:nvPr/>
          </p:nvSpPr>
          <p:spPr>
            <a:xfrm>
              <a:off x="1058185" y="6792339"/>
              <a:ext cx="114379" cy="6566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66737" y="5926620"/>
              <a:ext cx="967105" cy="931544"/>
            </a:xfrm>
            <a:custGeom>
              <a:avLst/>
              <a:gdLst/>
              <a:ahLst/>
              <a:cxnLst/>
              <a:rect l="l" t="t" r="r" b="b"/>
              <a:pathLst>
                <a:path w="967105" h="931545">
                  <a:moveTo>
                    <a:pt x="277190" y="273977"/>
                  </a:moveTo>
                  <a:lnTo>
                    <a:pt x="261594" y="237197"/>
                  </a:lnTo>
                  <a:lnTo>
                    <a:pt x="238036" y="227774"/>
                  </a:lnTo>
                  <a:lnTo>
                    <a:pt x="226733" y="228104"/>
                  </a:lnTo>
                  <a:lnTo>
                    <a:pt x="216268" y="232397"/>
                  </a:lnTo>
                  <a:lnTo>
                    <a:pt x="206235" y="240233"/>
                  </a:lnTo>
                  <a:lnTo>
                    <a:pt x="173291" y="278206"/>
                  </a:lnTo>
                  <a:lnTo>
                    <a:pt x="44030" y="430047"/>
                  </a:lnTo>
                  <a:lnTo>
                    <a:pt x="11099" y="468007"/>
                  </a:lnTo>
                  <a:lnTo>
                    <a:pt x="3543" y="478294"/>
                  </a:lnTo>
                  <a:lnTo>
                    <a:pt x="558" y="490156"/>
                  </a:lnTo>
                  <a:lnTo>
                    <a:pt x="1727" y="503605"/>
                  </a:lnTo>
                  <a:lnTo>
                    <a:pt x="6654" y="518629"/>
                  </a:lnTo>
                  <a:lnTo>
                    <a:pt x="6654" y="535508"/>
                  </a:lnTo>
                  <a:lnTo>
                    <a:pt x="1663" y="547446"/>
                  </a:lnTo>
                  <a:lnTo>
                    <a:pt x="0" y="558177"/>
                  </a:lnTo>
                  <a:lnTo>
                    <a:pt x="1663" y="568134"/>
                  </a:lnTo>
                  <a:lnTo>
                    <a:pt x="6654" y="577684"/>
                  </a:lnTo>
                  <a:lnTo>
                    <a:pt x="6654" y="598779"/>
                  </a:lnTo>
                  <a:lnTo>
                    <a:pt x="2425" y="614464"/>
                  </a:lnTo>
                  <a:lnTo>
                    <a:pt x="2768" y="629361"/>
                  </a:lnTo>
                  <a:lnTo>
                    <a:pt x="7277" y="642683"/>
                  </a:lnTo>
                  <a:lnTo>
                    <a:pt x="15532" y="653618"/>
                  </a:lnTo>
                  <a:lnTo>
                    <a:pt x="29451" y="660603"/>
                  </a:lnTo>
                  <a:lnTo>
                    <a:pt x="43802" y="662051"/>
                  </a:lnTo>
                  <a:lnTo>
                    <a:pt x="57315" y="657174"/>
                  </a:lnTo>
                  <a:lnTo>
                    <a:pt x="68745" y="645172"/>
                  </a:lnTo>
                  <a:lnTo>
                    <a:pt x="101676" y="608990"/>
                  </a:lnTo>
                  <a:lnTo>
                    <a:pt x="134112" y="572223"/>
                  </a:lnTo>
                  <a:lnTo>
                    <a:pt x="230936" y="459562"/>
                  </a:lnTo>
                  <a:lnTo>
                    <a:pt x="263880" y="421614"/>
                  </a:lnTo>
                  <a:lnTo>
                    <a:pt x="267754" y="414629"/>
                  </a:lnTo>
                  <a:lnTo>
                    <a:pt x="271640" y="406857"/>
                  </a:lnTo>
                  <a:lnTo>
                    <a:pt x="273862" y="399072"/>
                  </a:lnTo>
                  <a:lnTo>
                    <a:pt x="272757" y="392087"/>
                  </a:lnTo>
                  <a:lnTo>
                    <a:pt x="270878" y="376936"/>
                  </a:lnTo>
                  <a:lnTo>
                    <a:pt x="271094" y="362559"/>
                  </a:lnTo>
                  <a:lnTo>
                    <a:pt x="272122" y="348195"/>
                  </a:lnTo>
                  <a:lnTo>
                    <a:pt x="272757" y="333032"/>
                  </a:lnTo>
                  <a:lnTo>
                    <a:pt x="271576" y="317284"/>
                  </a:lnTo>
                  <a:lnTo>
                    <a:pt x="269976" y="301929"/>
                  </a:lnTo>
                  <a:lnTo>
                    <a:pt x="270878" y="287362"/>
                  </a:lnTo>
                  <a:lnTo>
                    <a:pt x="277190" y="273977"/>
                  </a:lnTo>
                  <a:close/>
                </a:path>
                <a:path w="967105" h="931545">
                  <a:moveTo>
                    <a:pt x="966508" y="845388"/>
                  </a:moveTo>
                  <a:lnTo>
                    <a:pt x="963168" y="830808"/>
                  </a:lnTo>
                  <a:lnTo>
                    <a:pt x="953173" y="817422"/>
                  </a:lnTo>
                  <a:lnTo>
                    <a:pt x="921753" y="779437"/>
                  </a:lnTo>
                  <a:lnTo>
                    <a:pt x="793648" y="627481"/>
                  </a:lnTo>
                  <a:lnTo>
                    <a:pt x="762241" y="589483"/>
                  </a:lnTo>
                  <a:lnTo>
                    <a:pt x="748919" y="579932"/>
                  </a:lnTo>
                  <a:lnTo>
                    <a:pt x="735596" y="576300"/>
                  </a:lnTo>
                  <a:lnTo>
                    <a:pt x="722274" y="578218"/>
                  </a:lnTo>
                  <a:lnTo>
                    <a:pt x="708964" y="585266"/>
                  </a:lnTo>
                  <a:lnTo>
                    <a:pt x="698144" y="594436"/>
                  </a:lnTo>
                  <a:lnTo>
                    <a:pt x="692315" y="607961"/>
                  </a:lnTo>
                  <a:lnTo>
                    <a:pt x="691476" y="623862"/>
                  </a:lnTo>
                  <a:lnTo>
                    <a:pt x="695642" y="640143"/>
                  </a:lnTo>
                  <a:lnTo>
                    <a:pt x="700087" y="640143"/>
                  </a:lnTo>
                  <a:lnTo>
                    <a:pt x="700087" y="644359"/>
                  </a:lnTo>
                  <a:lnTo>
                    <a:pt x="704519" y="648576"/>
                  </a:lnTo>
                  <a:lnTo>
                    <a:pt x="696328" y="663689"/>
                  </a:lnTo>
                  <a:lnTo>
                    <a:pt x="692315" y="677608"/>
                  </a:lnTo>
                  <a:lnTo>
                    <a:pt x="693280" y="690727"/>
                  </a:lnTo>
                  <a:lnTo>
                    <a:pt x="700087" y="703453"/>
                  </a:lnTo>
                  <a:lnTo>
                    <a:pt x="700087" y="716114"/>
                  </a:lnTo>
                  <a:lnTo>
                    <a:pt x="693280" y="731888"/>
                  </a:lnTo>
                  <a:lnTo>
                    <a:pt x="692315" y="747242"/>
                  </a:lnTo>
                  <a:lnTo>
                    <a:pt x="696328" y="761822"/>
                  </a:lnTo>
                  <a:lnTo>
                    <a:pt x="704519" y="775208"/>
                  </a:lnTo>
                  <a:lnTo>
                    <a:pt x="842162" y="931379"/>
                  </a:lnTo>
                  <a:lnTo>
                    <a:pt x="957618" y="931379"/>
                  </a:lnTo>
                  <a:lnTo>
                    <a:pt x="964412" y="918057"/>
                  </a:lnTo>
                  <a:lnTo>
                    <a:pt x="965390" y="903947"/>
                  </a:lnTo>
                  <a:lnTo>
                    <a:pt x="961364" y="889838"/>
                  </a:lnTo>
                  <a:lnTo>
                    <a:pt x="953173" y="876515"/>
                  </a:lnTo>
                  <a:lnTo>
                    <a:pt x="963168" y="860755"/>
                  </a:lnTo>
                  <a:lnTo>
                    <a:pt x="966508" y="845388"/>
                  </a:lnTo>
                  <a:close/>
                </a:path>
                <a:path w="967105" h="931545">
                  <a:moveTo>
                    <a:pt x="966508" y="617969"/>
                  </a:moveTo>
                  <a:lnTo>
                    <a:pt x="963168" y="603402"/>
                  </a:lnTo>
                  <a:lnTo>
                    <a:pt x="953173" y="590016"/>
                  </a:lnTo>
                  <a:lnTo>
                    <a:pt x="963104" y="568147"/>
                  </a:lnTo>
                  <a:lnTo>
                    <a:pt x="965949" y="551002"/>
                  </a:lnTo>
                  <a:lnTo>
                    <a:pt x="961288" y="535457"/>
                  </a:lnTo>
                  <a:lnTo>
                    <a:pt x="948728" y="518312"/>
                  </a:lnTo>
                  <a:lnTo>
                    <a:pt x="882129" y="442379"/>
                  </a:lnTo>
                  <a:lnTo>
                    <a:pt x="762241" y="303187"/>
                  </a:lnTo>
                  <a:lnTo>
                    <a:pt x="750798" y="292976"/>
                  </a:lnTo>
                  <a:lnTo>
                    <a:pt x="737260" y="287896"/>
                  </a:lnTo>
                  <a:lnTo>
                    <a:pt x="722896" y="288353"/>
                  </a:lnTo>
                  <a:lnTo>
                    <a:pt x="708964" y="294741"/>
                  </a:lnTo>
                  <a:lnTo>
                    <a:pt x="700011" y="303250"/>
                  </a:lnTo>
                  <a:lnTo>
                    <a:pt x="693978" y="315315"/>
                  </a:lnTo>
                  <a:lnTo>
                    <a:pt x="692099" y="329742"/>
                  </a:lnTo>
                  <a:lnTo>
                    <a:pt x="695642" y="345363"/>
                  </a:lnTo>
                  <a:lnTo>
                    <a:pt x="695642" y="349580"/>
                  </a:lnTo>
                  <a:lnTo>
                    <a:pt x="700087" y="353796"/>
                  </a:lnTo>
                  <a:lnTo>
                    <a:pt x="704519" y="362242"/>
                  </a:lnTo>
                  <a:lnTo>
                    <a:pt x="696328" y="374967"/>
                  </a:lnTo>
                  <a:lnTo>
                    <a:pt x="692315" y="388086"/>
                  </a:lnTo>
                  <a:lnTo>
                    <a:pt x="693280" y="401993"/>
                  </a:lnTo>
                  <a:lnTo>
                    <a:pt x="700087" y="417080"/>
                  </a:lnTo>
                  <a:lnTo>
                    <a:pt x="700087" y="425513"/>
                  </a:lnTo>
                  <a:lnTo>
                    <a:pt x="695642" y="429729"/>
                  </a:lnTo>
                  <a:lnTo>
                    <a:pt x="691337" y="444766"/>
                  </a:lnTo>
                  <a:lnTo>
                    <a:pt x="691197" y="458203"/>
                  </a:lnTo>
                  <a:lnTo>
                    <a:pt x="694397" y="470077"/>
                  </a:lnTo>
                  <a:lnTo>
                    <a:pt x="700087" y="480352"/>
                  </a:lnTo>
                  <a:lnTo>
                    <a:pt x="766521" y="556285"/>
                  </a:lnTo>
                  <a:lnTo>
                    <a:pt x="799426" y="594245"/>
                  </a:lnTo>
                  <a:lnTo>
                    <a:pt x="831964" y="632206"/>
                  </a:lnTo>
                  <a:lnTo>
                    <a:pt x="864019" y="670166"/>
                  </a:lnTo>
                  <a:lnTo>
                    <a:pt x="895451" y="708126"/>
                  </a:lnTo>
                  <a:lnTo>
                    <a:pt x="907491" y="717689"/>
                  </a:lnTo>
                  <a:lnTo>
                    <a:pt x="922058" y="721321"/>
                  </a:lnTo>
                  <a:lnTo>
                    <a:pt x="936637" y="719416"/>
                  </a:lnTo>
                  <a:lnTo>
                    <a:pt x="948728" y="712355"/>
                  </a:lnTo>
                  <a:lnTo>
                    <a:pt x="959561" y="703262"/>
                  </a:lnTo>
                  <a:lnTo>
                    <a:pt x="965390" y="690206"/>
                  </a:lnTo>
                  <a:lnTo>
                    <a:pt x="966228" y="675576"/>
                  </a:lnTo>
                  <a:lnTo>
                    <a:pt x="962063" y="661733"/>
                  </a:lnTo>
                  <a:lnTo>
                    <a:pt x="957618" y="657517"/>
                  </a:lnTo>
                  <a:lnTo>
                    <a:pt x="957618" y="653300"/>
                  </a:lnTo>
                  <a:lnTo>
                    <a:pt x="953173" y="649071"/>
                  </a:lnTo>
                  <a:lnTo>
                    <a:pt x="963168" y="633336"/>
                  </a:lnTo>
                  <a:lnTo>
                    <a:pt x="966508" y="617969"/>
                  </a:lnTo>
                  <a:close/>
                </a:path>
                <a:path w="967105" h="931545">
                  <a:moveTo>
                    <a:pt x="967054" y="329831"/>
                  </a:moveTo>
                  <a:lnTo>
                    <a:pt x="963231" y="314515"/>
                  </a:lnTo>
                  <a:lnTo>
                    <a:pt x="953173" y="298792"/>
                  </a:lnTo>
                  <a:lnTo>
                    <a:pt x="963104" y="279400"/>
                  </a:lnTo>
                  <a:lnTo>
                    <a:pt x="965949" y="263550"/>
                  </a:lnTo>
                  <a:lnTo>
                    <a:pt x="961288" y="248488"/>
                  </a:lnTo>
                  <a:lnTo>
                    <a:pt x="948728" y="231457"/>
                  </a:lnTo>
                  <a:lnTo>
                    <a:pt x="932053" y="212458"/>
                  </a:lnTo>
                  <a:lnTo>
                    <a:pt x="915390" y="193065"/>
                  </a:lnTo>
                  <a:lnTo>
                    <a:pt x="898753" y="172872"/>
                  </a:lnTo>
                  <a:lnTo>
                    <a:pt x="882129" y="151498"/>
                  </a:lnTo>
                  <a:lnTo>
                    <a:pt x="852144" y="119214"/>
                  </a:lnTo>
                  <a:lnTo>
                    <a:pt x="822185" y="85750"/>
                  </a:lnTo>
                  <a:lnTo>
                    <a:pt x="792213" y="51485"/>
                  </a:lnTo>
                  <a:lnTo>
                    <a:pt x="762241" y="16827"/>
                  </a:lnTo>
                  <a:lnTo>
                    <a:pt x="744334" y="3289"/>
                  </a:lnTo>
                  <a:lnTo>
                    <a:pt x="725601" y="0"/>
                  </a:lnTo>
                  <a:lnTo>
                    <a:pt x="708545" y="6184"/>
                  </a:lnTo>
                  <a:lnTo>
                    <a:pt x="695642" y="21043"/>
                  </a:lnTo>
                  <a:lnTo>
                    <a:pt x="692581" y="36042"/>
                  </a:lnTo>
                  <a:lnTo>
                    <a:pt x="694524" y="49453"/>
                  </a:lnTo>
                  <a:lnTo>
                    <a:pt x="698144" y="61290"/>
                  </a:lnTo>
                  <a:lnTo>
                    <a:pt x="700087" y="71539"/>
                  </a:lnTo>
                  <a:lnTo>
                    <a:pt x="698144" y="84162"/>
                  </a:lnTo>
                  <a:lnTo>
                    <a:pt x="694524" y="96786"/>
                  </a:lnTo>
                  <a:lnTo>
                    <a:pt x="692581" y="109423"/>
                  </a:lnTo>
                  <a:lnTo>
                    <a:pt x="695642" y="122034"/>
                  </a:lnTo>
                  <a:lnTo>
                    <a:pt x="700087" y="126250"/>
                  </a:lnTo>
                  <a:lnTo>
                    <a:pt x="700087" y="138874"/>
                  </a:lnTo>
                  <a:lnTo>
                    <a:pt x="693280" y="154597"/>
                  </a:lnTo>
                  <a:lnTo>
                    <a:pt x="692315" y="169913"/>
                  </a:lnTo>
                  <a:lnTo>
                    <a:pt x="696328" y="184454"/>
                  </a:lnTo>
                  <a:lnTo>
                    <a:pt x="704519" y="197789"/>
                  </a:lnTo>
                  <a:lnTo>
                    <a:pt x="721093" y="216077"/>
                  </a:lnTo>
                  <a:lnTo>
                    <a:pt x="737260" y="233565"/>
                  </a:lnTo>
                  <a:lnTo>
                    <a:pt x="752602" y="251053"/>
                  </a:lnTo>
                  <a:lnTo>
                    <a:pt x="895451" y="416623"/>
                  </a:lnTo>
                  <a:lnTo>
                    <a:pt x="927265" y="432612"/>
                  </a:lnTo>
                  <a:lnTo>
                    <a:pt x="939838" y="429247"/>
                  </a:lnTo>
                  <a:lnTo>
                    <a:pt x="949629" y="424586"/>
                  </a:lnTo>
                  <a:lnTo>
                    <a:pt x="958164" y="417156"/>
                  </a:lnTo>
                  <a:lnTo>
                    <a:pt x="964209" y="407365"/>
                  </a:lnTo>
                  <a:lnTo>
                    <a:pt x="966508" y="395579"/>
                  </a:lnTo>
                  <a:lnTo>
                    <a:pt x="965733" y="386118"/>
                  </a:lnTo>
                  <a:lnTo>
                    <a:pt x="963726" y="376643"/>
                  </a:lnTo>
                  <a:lnTo>
                    <a:pt x="960882" y="367182"/>
                  </a:lnTo>
                  <a:lnTo>
                    <a:pt x="957618" y="357708"/>
                  </a:lnTo>
                  <a:lnTo>
                    <a:pt x="965047" y="344373"/>
                  </a:lnTo>
                  <a:lnTo>
                    <a:pt x="967054" y="329831"/>
                  </a:lnTo>
                  <a:close/>
                </a:path>
              </a:pathLst>
            </a:custGeom>
            <a:solidFill>
              <a:srgbClr val="F5A70A"/>
            </a:solidFill>
          </p:spPr>
          <p:txBody>
            <a:bodyPr wrap="square" lIns="0" tIns="0" rIns="0" bIns="0" rtlCol="0"/>
            <a:lstStyle/>
            <a:p>
              <a:endParaRPr/>
            </a:p>
          </p:txBody>
        </p:sp>
        <p:sp>
          <p:nvSpPr>
            <p:cNvPr id="11" name="object 11"/>
            <p:cNvSpPr/>
            <p:nvPr/>
          </p:nvSpPr>
          <p:spPr>
            <a:xfrm>
              <a:off x="475653" y="6731499"/>
              <a:ext cx="164399" cy="12650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72847" y="5866269"/>
              <a:ext cx="571500" cy="779780"/>
            </a:xfrm>
            <a:custGeom>
              <a:avLst/>
              <a:gdLst/>
              <a:ahLst/>
              <a:cxnLst/>
              <a:rect l="l" t="t" r="r" b="b"/>
              <a:pathLst>
                <a:path w="571500" h="779779">
                  <a:moveTo>
                    <a:pt x="275056" y="388124"/>
                  </a:moveTo>
                  <a:lnTo>
                    <a:pt x="253847" y="355498"/>
                  </a:lnTo>
                  <a:lnTo>
                    <a:pt x="233959" y="347586"/>
                  </a:lnTo>
                  <a:lnTo>
                    <a:pt x="222631" y="349834"/>
                  </a:lnTo>
                  <a:lnTo>
                    <a:pt x="212128" y="356819"/>
                  </a:lnTo>
                  <a:lnTo>
                    <a:pt x="202057" y="367753"/>
                  </a:lnTo>
                  <a:lnTo>
                    <a:pt x="166839" y="408686"/>
                  </a:lnTo>
                  <a:lnTo>
                    <a:pt x="130784" y="450227"/>
                  </a:lnTo>
                  <a:lnTo>
                    <a:pt x="94081" y="491972"/>
                  </a:lnTo>
                  <a:lnTo>
                    <a:pt x="56946" y="533514"/>
                  </a:lnTo>
                  <a:lnTo>
                    <a:pt x="19608" y="574446"/>
                  </a:lnTo>
                  <a:lnTo>
                    <a:pt x="10020" y="589610"/>
                  </a:lnTo>
                  <a:lnTo>
                    <a:pt x="2921" y="603973"/>
                  </a:lnTo>
                  <a:lnTo>
                    <a:pt x="838" y="618350"/>
                  </a:lnTo>
                  <a:lnTo>
                    <a:pt x="6261" y="633501"/>
                  </a:lnTo>
                  <a:lnTo>
                    <a:pt x="7518" y="651764"/>
                  </a:lnTo>
                  <a:lnTo>
                    <a:pt x="2921" y="668832"/>
                  </a:lnTo>
                  <a:lnTo>
                    <a:pt x="0" y="685114"/>
                  </a:lnTo>
                  <a:lnTo>
                    <a:pt x="6261" y="700989"/>
                  </a:lnTo>
                  <a:lnTo>
                    <a:pt x="6261" y="705205"/>
                  </a:lnTo>
                  <a:lnTo>
                    <a:pt x="10706" y="713651"/>
                  </a:lnTo>
                  <a:lnTo>
                    <a:pt x="6261" y="717867"/>
                  </a:lnTo>
                  <a:lnTo>
                    <a:pt x="2019" y="734148"/>
                  </a:lnTo>
                  <a:lnTo>
                    <a:pt x="15163" y="772706"/>
                  </a:lnTo>
                  <a:lnTo>
                    <a:pt x="45758" y="779564"/>
                  </a:lnTo>
                  <a:lnTo>
                    <a:pt x="60845" y="774484"/>
                  </a:lnTo>
                  <a:lnTo>
                    <a:pt x="73012" y="764260"/>
                  </a:lnTo>
                  <a:lnTo>
                    <a:pt x="255460" y="553351"/>
                  </a:lnTo>
                  <a:lnTo>
                    <a:pt x="266852" y="537413"/>
                  </a:lnTo>
                  <a:lnTo>
                    <a:pt x="273253" y="520661"/>
                  </a:lnTo>
                  <a:lnTo>
                    <a:pt x="272973" y="502348"/>
                  </a:lnTo>
                  <a:lnTo>
                    <a:pt x="264350" y="481647"/>
                  </a:lnTo>
                  <a:lnTo>
                    <a:pt x="271856" y="465899"/>
                  </a:lnTo>
                  <a:lnTo>
                    <a:pt x="274370" y="450545"/>
                  </a:lnTo>
                  <a:lnTo>
                    <a:pt x="271856" y="435978"/>
                  </a:lnTo>
                  <a:lnTo>
                    <a:pt x="264350" y="422592"/>
                  </a:lnTo>
                  <a:lnTo>
                    <a:pt x="268808" y="422592"/>
                  </a:lnTo>
                  <a:lnTo>
                    <a:pt x="268808" y="418376"/>
                  </a:lnTo>
                  <a:lnTo>
                    <a:pt x="271995" y="408292"/>
                  </a:lnTo>
                  <a:lnTo>
                    <a:pt x="274358" y="397814"/>
                  </a:lnTo>
                  <a:lnTo>
                    <a:pt x="275056" y="388124"/>
                  </a:lnTo>
                  <a:close/>
                </a:path>
                <a:path w="571500" h="779779">
                  <a:moveTo>
                    <a:pt x="275170" y="163880"/>
                  </a:moveTo>
                  <a:lnTo>
                    <a:pt x="273507" y="152717"/>
                  </a:lnTo>
                  <a:lnTo>
                    <a:pt x="268528" y="140754"/>
                  </a:lnTo>
                  <a:lnTo>
                    <a:pt x="268528" y="123939"/>
                  </a:lnTo>
                  <a:lnTo>
                    <a:pt x="273367" y="108318"/>
                  </a:lnTo>
                  <a:lnTo>
                    <a:pt x="274066" y="93472"/>
                  </a:lnTo>
                  <a:lnTo>
                    <a:pt x="269760" y="80213"/>
                  </a:lnTo>
                  <a:lnTo>
                    <a:pt x="259651" y="69303"/>
                  </a:lnTo>
                  <a:lnTo>
                    <a:pt x="245719" y="62280"/>
                  </a:lnTo>
                  <a:lnTo>
                    <a:pt x="231368" y="60375"/>
                  </a:lnTo>
                  <a:lnTo>
                    <a:pt x="217855" y="63995"/>
                  </a:lnTo>
                  <a:lnTo>
                    <a:pt x="206438" y="73507"/>
                  </a:lnTo>
                  <a:lnTo>
                    <a:pt x="173494" y="111315"/>
                  </a:lnTo>
                  <a:lnTo>
                    <a:pt x="108864" y="186474"/>
                  </a:lnTo>
                  <a:lnTo>
                    <a:pt x="76669" y="223570"/>
                  </a:lnTo>
                  <a:lnTo>
                    <a:pt x="44221" y="260210"/>
                  </a:lnTo>
                  <a:lnTo>
                    <a:pt x="11290" y="296265"/>
                  </a:lnTo>
                  <a:lnTo>
                    <a:pt x="3733" y="308952"/>
                  </a:lnTo>
                  <a:lnTo>
                    <a:pt x="762" y="322021"/>
                  </a:lnTo>
                  <a:lnTo>
                    <a:pt x="1943" y="335876"/>
                  </a:lnTo>
                  <a:lnTo>
                    <a:pt x="6858" y="350913"/>
                  </a:lnTo>
                  <a:lnTo>
                    <a:pt x="11290" y="355117"/>
                  </a:lnTo>
                  <a:lnTo>
                    <a:pt x="11290" y="359308"/>
                  </a:lnTo>
                  <a:lnTo>
                    <a:pt x="6858" y="363512"/>
                  </a:lnTo>
                  <a:lnTo>
                    <a:pt x="1943" y="378625"/>
                  </a:lnTo>
                  <a:lnTo>
                    <a:pt x="762" y="392938"/>
                  </a:lnTo>
                  <a:lnTo>
                    <a:pt x="3733" y="407263"/>
                  </a:lnTo>
                  <a:lnTo>
                    <a:pt x="11290" y="422363"/>
                  </a:lnTo>
                  <a:lnTo>
                    <a:pt x="11290" y="426567"/>
                  </a:lnTo>
                  <a:lnTo>
                    <a:pt x="3873" y="442861"/>
                  </a:lnTo>
                  <a:lnTo>
                    <a:pt x="1866" y="459143"/>
                  </a:lnTo>
                  <a:lnTo>
                    <a:pt x="5676" y="473849"/>
                  </a:lnTo>
                  <a:lnTo>
                    <a:pt x="15722" y="485406"/>
                  </a:lnTo>
                  <a:lnTo>
                    <a:pt x="29730" y="491782"/>
                  </a:lnTo>
                  <a:lnTo>
                    <a:pt x="44551" y="492239"/>
                  </a:lnTo>
                  <a:lnTo>
                    <a:pt x="59385" y="487184"/>
                  </a:lnTo>
                  <a:lnTo>
                    <a:pt x="73393" y="476999"/>
                  </a:lnTo>
                  <a:lnTo>
                    <a:pt x="104444" y="439508"/>
                  </a:lnTo>
                  <a:lnTo>
                    <a:pt x="135636" y="402602"/>
                  </a:lnTo>
                  <a:lnTo>
                    <a:pt x="167068" y="366153"/>
                  </a:lnTo>
                  <a:lnTo>
                    <a:pt x="198869" y="330060"/>
                  </a:lnTo>
                  <a:lnTo>
                    <a:pt x="231165" y="294195"/>
                  </a:lnTo>
                  <a:lnTo>
                    <a:pt x="264083" y="258445"/>
                  </a:lnTo>
                  <a:lnTo>
                    <a:pt x="271627" y="245122"/>
                  </a:lnTo>
                  <a:lnTo>
                    <a:pt x="274612" y="230606"/>
                  </a:lnTo>
                  <a:lnTo>
                    <a:pt x="273443" y="215303"/>
                  </a:lnTo>
                  <a:lnTo>
                    <a:pt x="268528" y="199593"/>
                  </a:lnTo>
                  <a:lnTo>
                    <a:pt x="268528" y="186982"/>
                  </a:lnTo>
                  <a:lnTo>
                    <a:pt x="273507" y="175044"/>
                  </a:lnTo>
                  <a:lnTo>
                    <a:pt x="275170" y="163880"/>
                  </a:lnTo>
                  <a:close/>
                </a:path>
                <a:path w="571500" h="779779">
                  <a:moveTo>
                    <a:pt x="571080" y="44183"/>
                  </a:moveTo>
                  <a:lnTo>
                    <a:pt x="555485" y="9321"/>
                  </a:lnTo>
                  <a:lnTo>
                    <a:pt x="531926" y="0"/>
                  </a:lnTo>
                  <a:lnTo>
                    <a:pt x="520623" y="584"/>
                  </a:lnTo>
                  <a:lnTo>
                    <a:pt x="510159" y="5118"/>
                  </a:lnTo>
                  <a:lnTo>
                    <a:pt x="500126" y="14770"/>
                  </a:lnTo>
                  <a:lnTo>
                    <a:pt x="467182" y="52578"/>
                  </a:lnTo>
                  <a:lnTo>
                    <a:pt x="402551" y="127736"/>
                  </a:lnTo>
                  <a:lnTo>
                    <a:pt x="370357" y="164833"/>
                  </a:lnTo>
                  <a:lnTo>
                    <a:pt x="337921" y="201472"/>
                  </a:lnTo>
                  <a:lnTo>
                    <a:pt x="304990" y="237528"/>
                  </a:lnTo>
                  <a:lnTo>
                    <a:pt x="297434" y="250139"/>
                  </a:lnTo>
                  <a:lnTo>
                    <a:pt x="294449" y="262750"/>
                  </a:lnTo>
                  <a:lnTo>
                    <a:pt x="295617" y="275361"/>
                  </a:lnTo>
                  <a:lnTo>
                    <a:pt x="300545" y="287972"/>
                  </a:lnTo>
                  <a:lnTo>
                    <a:pt x="300545" y="308978"/>
                  </a:lnTo>
                  <a:lnTo>
                    <a:pt x="295554" y="318503"/>
                  </a:lnTo>
                  <a:lnTo>
                    <a:pt x="293890" y="328422"/>
                  </a:lnTo>
                  <a:lnTo>
                    <a:pt x="295554" y="339128"/>
                  </a:lnTo>
                  <a:lnTo>
                    <a:pt x="300545" y="351015"/>
                  </a:lnTo>
                  <a:lnTo>
                    <a:pt x="300545" y="367830"/>
                  </a:lnTo>
                  <a:lnTo>
                    <a:pt x="296316" y="385889"/>
                  </a:lnTo>
                  <a:lnTo>
                    <a:pt x="296659" y="401980"/>
                  </a:lnTo>
                  <a:lnTo>
                    <a:pt x="301167" y="415709"/>
                  </a:lnTo>
                  <a:lnTo>
                    <a:pt x="309422" y="426669"/>
                  </a:lnTo>
                  <a:lnTo>
                    <a:pt x="323418" y="433044"/>
                  </a:lnTo>
                  <a:lnTo>
                    <a:pt x="338239" y="433501"/>
                  </a:lnTo>
                  <a:lnTo>
                    <a:pt x="353072" y="428447"/>
                  </a:lnTo>
                  <a:lnTo>
                    <a:pt x="367068" y="418261"/>
                  </a:lnTo>
                  <a:lnTo>
                    <a:pt x="398132" y="380758"/>
                  </a:lnTo>
                  <a:lnTo>
                    <a:pt x="429310" y="343700"/>
                  </a:lnTo>
                  <a:lnTo>
                    <a:pt x="460756" y="306882"/>
                  </a:lnTo>
                  <a:lnTo>
                    <a:pt x="524852" y="233019"/>
                  </a:lnTo>
                  <a:lnTo>
                    <a:pt x="557771" y="195503"/>
                  </a:lnTo>
                  <a:lnTo>
                    <a:pt x="561644" y="188480"/>
                  </a:lnTo>
                  <a:lnTo>
                    <a:pt x="565531" y="180276"/>
                  </a:lnTo>
                  <a:lnTo>
                    <a:pt x="567753" y="171272"/>
                  </a:lnTo>
                  <a:lnTo>
                    <a:pt x="564769" y="148551"/>
                  </a:lnTo>
                  <a:lnTo>
                    <a:pt x="564984" y="134035"/>
                  </a:lnTo>
                  <a:lnTo>
                    <a:pt x="566013" y="118732"/>
                  </a:lnTo>
                  <a:lnTo>
                    <a:pt x="566648" y="103035"/>
                  </a:lnTo>
                  <a:lnTo>
                    <a:pt x="565467" y="87337"/>
                  </a:lnTo>
                  <a:lnTo>
                    <a:pt x="563867" y="72034"/>
                  </a:lnTo>
                  <a:lnTo>
                    <a:pt x="564769" y="57518"/>
                  </a:lnTo>
                  <a:lnTo>
                    <a:pt x="571080" y="44183"/>
                  </a:lnTo>
                  <a:close/>
                </a:path>
              </a:pathLst>
            </a:custGeom>
            <a:solidFill>
              <a:srgbClr val="F5A70A"/>
            </a:solidFill>
          </p:spPr>
          <p:txBody>
            <a:bodyPr wrap="square" lIns="0" tIns="0" rIns="0" bIns="0" rtlCol="0"/>
            <a:lstStyle/>
            <a:p>
              <a:endParaRPr/>
            </a:p>
          </p:txBody>
        </p:sp>
        <p:sp>
          <p:nvSpPr>
            <p:cNvPr id="13" name="object 13"/>
            <p:cNvSpPr/>
            <p:nvPr/>
          </p:nvSpPr>
          <p:spPr>
            <a:xfrm>
              <a:off x="234353" y="6791814"/>
              <a:ext cx="113031" cy="66185"/>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3609" y="6440487"/>
              <a:ext cx="568960" cy="417830"/>
            </a:xfrm>
            <a:custGeom>
              <a:avLst/>
              <a:gdLst/>
              <a:ahLst/>
              <a:cxnLst/>
              <a:rect l="l" t="t" r="r" b="b"/>
              <a:pathLst>
                <a:path w="568960" h="417829">
                  <a:moveTo>
                    <a:pt x="274726" y="97663"/>
                  </a:moveTo>
                  <a:lnTo>
                    <a:pt x="269875" y="83451"/>
                  </a:lnTo>
                  <a:lnTo>
                    <a:pt x="259194" y="72402"/>
                  </a:lnTo>
                  <a:lnTo>
                    <a:pt x="245110" y="63728"/>
                  </a:lnTo>
                  <a:lnTo>
                    <a:pt x="229781" y="62928"/>
                  </a:lnTo>
                  <a:lnTo>
                    <a:pt x="213614" y="70040"/>
                  </a:lnTo>
                  <a:lnTo>
                    <a:pt x="197027" y="85026"/>
                  </a:lnTo>
                  <a:lnTo>
                    <a:pt x="183007" y="103251"/>
                  </a:lnTo>
                  <a:lnTo>
                    <a:pt x="168160" y="120281"/>
                  </a:lnTo>
                  <a:lnTo>
                    <a:pt x="153327" y="136525"/>
                  </a:lnTo>
                  <a:lnTo>
                    <a:pt x="139319" y="152361"/>
                  </a:lnTo>
                  <a:lnTo>
                    <a:pt x="120027" y="175120"/>
                  </a:lnTo>
                  <a:lnTo>
                    <a:pt x="83108" y="222211"/>
                  </a:lnTo>
                  <a:lnTo>
                    <a:pt x="63830" y="244957"/>
                  </a:lnTo>
                  <a:lnTo>
                    <a:pt x="37185" y="272846"/>
                  </a:lnTo>
                  <a:lnTo>
                    <a:pt x="10541" y="303885"/>
                  </a:lnTo>
                  <a:lnTo>
                    <a:pt x="0" y="327558"/>
                  </a:lnTo>
                  <a:lnTo>
                    <a:pt x="1181" y="339991"/>
                  </a:lnTo>
                  <a:lnTo>
                    <a:pt x="6108" y="354380"/>
                  </a:lnTo>
                  <a:lnTo>
                    <a:pt x="10541" y="358597"/>
                  </a:lnTo>
                  <a:lnTo>
                    <a:pt x="10541" y="367017"/>
                  </a:lnTo>
                  <a:lnTo>
                    <a:pt x="6108" y="371221"/>
                  </a:lnTo>
                  <a:lnTo>
                    <a:pt x="3606" y="383197"/>
                  </a:lnTo>
                  <a:lnTo>
                    <a:pt x="2781" y="394373"/>
                  </a:lnTo>
                  <a:lnTo>
                    <a:pt x="3606" y="405549"/>
                  </a:lnTo>
                  <a:lnTo>
                    <a:pt x="6108" y="417512"/>
                  </a:lnTo>
                  <a:lnTo>
                    <a:pt x="125996" y="417512"/>
                  </a:lnTo>
                  <a:lnTo>
                    <a:pt x="159296" y="379577"/>
                  </a:lnTo>
                  <a:lnTo>
                    <a:pt x="192595" y="341236"/>
                  </a:lnTo>
                  <a:lnTo>
                    <a:pt x="225882" y="302107"/>
                  </a:lnTo>
                  <a:lnTo>
                    <a:pt x="259194" y="261785"/>
                  </a:lnTo>
                  <a:lnTo>
                    <a:pt x="273062" y="231279"/>
                  </a:lnTo>
                  <a:lnTo>
                    <a:pt x="271056" y="214452"/>
                  </a:lnTo>
                  <a:lnTo>
                    <a:pt x="263639" y="194449"/>
                  </a:lnTo>
                  <a:lnTo>
                    <a:pt x="271119" y="181102"/>
                  </a:lnTo>
                  <a:lnTo>
                    <a:pt x="273621" y="166573"/>
                  </a:lnTo>
                  <a:lnTo>
                    <a:pt x="271119" y="151244"/>
                  </a:lnTo>
                  <a:lnTo>
                    <a:pt x="263639" y="135521"/>
                  </a:lnTo>
                  <a:lnTo>
                    <a:pt x="272923" y="115011"/>
                  </a:lnTo>
                  <a:lnTo>
                    <a:pt x="274726" y="97663"/>
                  </a:lnTo>
                  <a:close/>
                </a:path>
                <a:path w="568960" h="417829">
                  <a:moveTo>
                    <a:pt x="568934" y="172910"/>
                  </a:moveTo>
                  <a:lnTo>
                    <a:pt x="565950" y="160261"/>
                  </a:lnTo>
                  <a:lnTo>
                    <a:pt x="562127" y="147612"/>
                  </a:lnTo>
                  <a:lnTo>
                    <a:pt x="562063" y="134950"/>
                  </a:lnTo>
                  <a:lnTo>
                    <a:pt x="563930" y="122301"/>
                  </a:lnTo>
                  <a:lnTo>
                    <a:pt x="567055" y="109651"/>
                  </a:lnTo>
                  <a:lnTo>
                    <a:pt x="567677" y="97002"/>
                  </a:lnTo>
                  <a:lnTo>
                    <a:pt x="562063" y="84340"/>
                  </a:lnTo>
                  <a:lnTo>
                    <a:pt x="557618" y="75907"/>
                  </a:lnTo>
                  <a:lnTo>
                    <a:pt x="557618" y="71691"/>
                  </a:lnTo>
                  <a:lnTo>
                    <a:pt x="562063" y="63258"/>
                  </a:lnTo>
                  <a:lnTo>
                    <a:pt x="568375" y="41516"/>
                  </a:lnTo>
                  <a:lnTo>
                    <a:pt x="562610" y="22148"/>
                  </a:lnTo>
                  <a:lnTo>
                    <a:pt x="547674" y="7518"/>
                  </a:lnTo>
                  <a:lnTo>
                    <a:pt x="526503" y="0"/>
                  </a:lnTo>
                  <a:lnTo>
                    <a:pt x="510946" y="6858"/>
                  </a:lnTo>
                  <a:lnTo>
                    <a:pt x="502742" y="11277"/>
                  </a:lnTo>
                  <a:lnTo>
                    <a:pt x="495388" y="16865"/>
                  </a:lnTo>
                  <a:lnTo>
                    <a:pt x="432993" y="92786"/>
                  </a:lnTo>
                  <a:lnTo>
                    <a:pt x="401485" y="130733"/>
                  </a:lnTo>
                  <a:lnTo>
                    <a:pt x="369608" y="168694"/>
                  </a:lnTo>
                  <a:lnTo>
                    <a:pt x="337235" y="206654"/>
                  </a:lnTo>
                  <a:lnTo>
                    <a:pt x="304253" y="244602"/>
                  </a:lnTo>
                  <a:lnTo>
                    <a:pt x="296672" y="254889"/>
                  </a:lnTo>
                  <a:lnTo>
                    <a:pt x="293687" y="266750"/>
                  </a:lnTo>
                  <a:lnTo>
                    <a:pt x="294868" y="280200"/>
                  </a:lnTo>
                  <a:lnTo>
                    <a:pt x="299808" y="295211"/>
                  </a:lnTo>
                  <a:lnTo>
                    <a:pt x="299808" y="307873"/>
                  </a:lnTo>
                  <a:lnTo>
                    <a:pt x="295427" y="319862"/>
                  </a:lnTo>
                  <a:lnTo>
                    <a:pt x="294805" y="331063"/>
                  </a:lnTo>
                  <a:lnTo>
                    <a:pt x="296672" y="342265"/>
                  </a:lnTo>
                  <a:lnTo>
                    <a:pt x="299808" y="354253"/>
                  </a:lnTo>
                  <a:lnTo>
                    <a:pt x="304253" y="358470"/>
                  </a:lnTo>
                  <a:lnTo>
                    <a:pt x="304253" y="366915"/>
                  </a:lnTo>
                  <a:lnTo>
                    <a:pt x="299808" y="371132"/>
                  </a:lnTo>
                  <a:lnTo>
                    <a:pt x="295427" y="383717"/>
                  </a:lnTo>
                  <a:lnTo>
                    <a:pt x="294805" y="395909"/>
                  </a:lnTo>
                  <a:lnTo>
                    <a:pt x="296672" y="407301"/>
                  </a:lnTo>
                  <a:lnTo>
                    <a:pt x="299808" y="417512"/>
                  </a:lnTo>
                  <a:lnTo>
                    <a:pt x="366483" y="417512"/>
                  </a:lnTo>
                  <a:lnTo>
                    <a:pt x="553173" y="202425"/>
                  </a:lnTo>
                  <a:lnTo>
                    <a:pt x="557618" y="193992"/>
                  </a:lnTo>
                  <a:lnTo>
                    <a:pt x="566508" y="185559"/>
                  </a:lnTo>
                  <a:lnTo>
                    <a:pt x="568934" y="172910"/>
                  </a:lnTo>
                  <a:close/>
                </a:path>
              </a:pathLst>
            </a:custGeom>
            <a:solidFill>
              <a:srgbClr val="F5A70A"/>
            </a:solidFill>
          </p:spPr>
          <p:txBody>
            <a:bodyPr wrap="square" lIns="0" tIns="0" rIns="0" bIns="0" rtlCol="0"/>
            <a:lstStyle/>
            <a:p>
              <a:endParaRPr/>
            </a:p>
          </p:txBody>
        </p:sp>
      </p:grpSp>
      <p:sp>
        <p:nvSpPr>
          <p:cNvPr id="15" name="object 15"/>
          <p:cNvSpPr txBox="1"/>
          <p:nvPr/>
        </p:nvSpPr>
        <p:spPr>
          <a:xfrm>
            <a:off x="2329433" y="3035045"/>
            <a:ext cx="4542155" cy="939800"/>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F39200"/>
                </a:solidFill>
                <a:latin typeface="Arial"/>
                <a:cs typeface="Arial"/>
              </a:rPr>
              <a:t>THANK</a:t>
            </a:r>
            <a:r>
              <a:rPr sz="6000" b="1" spc="-175" dirty="0">
                <a:solidFill>
                  <a:srgbClr val="F39200"/>
                </a:solidFill>
                <a:latin typeface="Arial"/>
                <a:cs typeface="Arial"/>
              </a:rPr>
              <a:t> </a:t>
            </a:r>
            <a:r>
              <a:rPr sz="6000" b="1" dirty="0">
                <a:solidFill>
                  <a:srgbClr val="F39200"/>
                </a:solidFill>
                <a:latin typeface="Arial"/>
                <a:cs typeface="Arial"/>
              </a:rPr>
              <a:t>YOU</a:t>
            </a:r>
            <a:endParaRPr sz="6000">
              <a:latin typeface="Arial"/>
              <a:cs typeface="Arial"/>
            </a:endParaRPr>
          </a:p>
        </p:txBody>
      </p:sp>
      <p:sp>
        <p:nvSpPr>
          <p:cNvPr id="16" name="object 16"/>
          <p:cNvSpPr/>
          <p:nvPr/>
        </p:nvSpPr>
        <p:spPr>
          <a:xfrm>
            <a:off x="4285233" y="2323616"/>
            <a:ext cx="7115330" cy="4050223"/>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87478" y="102743"/>
            <a:ext cx="1333162" cy="111156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544" y="0"/>
            <a:ext cx="1268095" cy="6858000"/>
            <a:chOff x="-1544" y="0"/>
            <a:chExt cx="1268095" cy="6858000"/>
          </a:xfrm>
        </p:grpSpPr>
        <p:sp>
          <p:nvSpPr>
            <p:cNvPr id="4" name="object 4"/>
            <p:cNvSpPr/>
            <p:nvPr/>
          </p:nvSpPr>
          <p:spPr>
            <a:xfrm>
              <a:off x="0" y="0"/>
              <a:ext cx="1266190" cy="6858000"/>
            </a:xfrm>
            <a:custGeom>
              <a:avLst/>
              <a:gdLst/>
              <a:ahLst/>
              <a:cxnLst/>
              <a:rect l="l" t="t" r="r" b="b"/>
              <a:pathLst>
                <a:path w="1266190" h="6858000">
                  <a:moveTo>
                    <a:pt x="1266088" y="0"/>
                  </a:moveTo>
                  <a:lnTo>
                    <a:pt x="0" y="0"/>
                  </a:lnTo>
                  <a:lnTo>
                    <a:pt x="0" y="6858000"/>
                  </a:lnTo>
                  <a:lnTo>
                    <a:pt x="1266088" y="6858000"/>
                  </a:lnTo>
                  <a:lnTo>
                    <a:pt x="1266088" y="0"/>
                  </a:lnTo>
                  <a:close/>
                </a:path>
              </a:pathLst>
            </a:custGeom>
            <a:solidFill>
              <a:srgbClr val="F5A70A"/>
            </a:solidFill>
          </p:spPr>
          <p:txBody>
            <a:bodyPr wrap="square" lIns="0" tIns="0" rIns="0" bIns="0" rtlCol="0"/>
            <a:lstStyle/>
            <a:p>
              <a:endParaRPr/>
            </a:p>
          </p:txBody>
        </p:sp>
        <p:sp>
          <p:nvSpPr>
            <p:cNvPr id="5" name="object 5"/>
            <p:cNvSpPr/>
            <p:nvPr/>
          </p:nvSpPr>
          <p:spPr>
            <a:xfrm>
              <a:off x="679215" y="4512"/>
              <a:ext cx="574047" cy="60608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44" y="4512"/>
              <a:ext cx="573091" cy="606088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7916" y="4698"/>
              <a:ext cx="365125" cy="6845300"/>
            </a:xfrm>
            <a:custGeom>
              <a:avLst/>
              <a:gdLst/>
              <a:ahLst/>
              <a:cxnLst/>
              <a:rect l="l" t="t" r="r" b="b"/>
              <a:pathLst>
                <a:path w="365125" h="6845300">
                  <a:moveTo>
                    <a:pt x="53860" y="0"/>
                  </a:moveTo>
                  <a:lnTo>
                    <a:pt x="0" y="0"/>
                  </a:lnTo>
                  <a:lnTo>
                    <a:pt x="0" y="6844614"/>
                  </a:lnTo>
                  <a:lnTo>
                    <a:pt x="53860" y="6844614"/>
                  </a:lnTo>
                  <a:lnTo>
                    <a:pt x="53860" y="0"/>
                  </a:lnTo>
                  <a:close/>
                </a:path>
                <a:path w="365125" h="6845300">
                  <a:moveTo>
                    <a:pt x="364540" y="6707352"/>
                  </a:moveTo>
                  <a:lnTo>
                    <a:pt x="364197" y="6692049"/>
                  </a:lnTo>
                  <a:lnTo>
                    <a:pt x="359727" y="6677546"/>
                  </a:lnTo>
                  <a:lnTo>
                    <a:pt x="351561" y="6664223"/>
                  </a:lnTo>
                  <a:lnTo>
                    <a:pt x="327799" y="6638277"/>
                  </a:lnTo>
                  <a:lnTo>
                    <a:pt x="303225" y="6611163"/>
                  </a:lnTo>
                  <a:lnTo>
                    <a:pt x="278638" y="6583261"/>
                  </a:lnTo>
                  <a:lnTo>
                    <a:pt x="254876" y="6554965"/>
                  </a:lnTo>
                  <a:lnTo>
                    <a:pt x="231813" y="6527254"/>
                  </a:lnTo>
                  <a:lnTo>
                    <a:pt x="185674" y="6473418"/>
                  </a:lnTo>
                  <a:lnTo>
                    <a:pt x="162598" y="6445707"/>
                  </a:lnTo>
                  <a:lnTo>
                    <a:pt x="150647" y="6436119"/>
                  </a:lnTo>
                  <a:lnTo>
                    <a:pt x="136232" y="6432055"/>
                  </a:lnTo>
                  <a:lnTo>
                    <a:pt x="121805" y="6432715"/>
                  </a:lnTo>
                  <a:lnTo>
                    <a:pt x="109855" y="6437312"/>
                  </a:lnTo>
                  <a:lnTo>
                    <a:pt x="99148" y="6448793"/>
                  </a:lnTo>
                  <a:lnTo>
                    <a:pt x="93383" y="6463043"/>
                  </a:lnTo>
                  <a:lnTo>
                    <a:pt x="92557" y="6478079"/>
                  </a:lnTo>
                  <a:lnTo>
                    <a:pt x="96672" y="6491922"/>
                  </a:lnTo>
                  <a:lnTo>
                    <a:pt x="101066" y="6496139"/>
                  </a:lnTo>
                  <a:lnTo>
                    <a:pt x="101066" y="6500330"/>
                  </a:lnTo>
                  <a:lnTo>
                    <a:pt x="105460" y="6504533"/>
                  </a:lnTo>
                  <a:lnTo>
                    <a:pt x="97980" y="6519570"/>
                  </a:lnTo>
                  <a:lnTo>
                    <a:pt x="95021" y="6530276"/>
                  </a:lnTo>
                  <a:lnTo>
                    <a:pt x="96189" y="6541757"/>
                  </a:lnTo>
                  <a:lnTo>
                    <a:pt x="101066" y="6559156"/>
                  </a:lnTo>
                  <a:lnTo>
                    <a:pt x="101066" y="6571767"/>
                  </a:lnTo>
                  <a:lnTo>
                    <a:pt x="94335" y="6588582"/>
                  </a:lnTo>
                  <a:lnTo>
                    <a:pt x="93383" y="6602235"/>
                  </a:lnTo>
                  <a:lnTo>
                    <a:pt x="97358" y="6614312"/>
                  </a:lnTo>
                  <a:lnTo>
                    <a:pt x="105460" y="6626390"/>
                  </a:lnTo>
                  <a:lnTo>
                    <a:pt x="124561" y="6648450"/>
                  </a:lnTo>
                  <a:lnTo>
                    <a:pt x="161086" y="6692570"/>
                  </a:lnTo>
                  <a:lnTo>
                    <a:pt x="180174" y="6714642"/>
                  </a:lnTo>
                  <a:lnTo>
                    <a:pt x="207289" y="6746811"/>
                  </a:lnTo>
                  <a:lnTo>
                    <a:pt x="235648" y="6779768"/>
                  </a:lnTo>
                  <a:lnTo>
                    <a:pt x="264833" y="6812724"/>
                  </a:lnTo>
                  <a:lnTo>
                    <a:pt x="294424" y="6844893"/>
                  </a:lnTo>
                  <a:lnTo>
                    <a:pt x="360349" y="6844893"/>
                  </a:lnTo>
                  <a:lnTo>
                    <a:pt x="360349" y="6840702"/>
                  </a:lnTo>
                  <a:lnTo>
                    <a:pt x="363372" y="6826313"/>
                  </a:lnTo>
                  <a:lnTo>
                    <a:pt x="361454" y="6813905"/>
                  </a:lnTo>
                  <a:lnTo>
                    <a:pt x="357886" y="6802285"/>
                  </a:lnTo>
                  <a:lnTo>
                    <a:pt x="355968" y="6790271"/>
                  </a:lnTo>
                  <a:lnTo>
                    <a:pt x="357886" y="6780098"/>
                  </a:lnTo>
                  <a:lnTo>
                    <a:pt x="361454" y="6768732"/>
                  </a:lnTo>
                  <a:lnTo>
                    <a:pt x="363372" y="6756590"/>
                  </a:lnTo>
                  <a:lnTo>
                    <a:pt x="360349" y="6744043"/>
                  </a:lnTo>
                  <a:lnTo>
                    <a:pt x="360349" y="6735648"/>
                  </a:lnTo>
                  <a:lnTo>
                    <a:pt x="355968" y="6731444"/>
                  </a:lnTo>
                  <a:lnTo>
                    <a:pt x="355968" y="6727241"/>
                  </a:lnTo>
                  <a:lnTo>
                    <a:pt x="360349" y="6723037"/>
                  </a:lnTo>
                  <a:lnTo>
                    <a:pt x="364540" y="6707352"/>
                  </a:lnTo>
                  <a:close/>
                </a:path>
                <a:path w="365125" h="6845300">
                  <a:moveTo>
                    <a:pt x="364540" y="6418135"/>
                  </a:moveTo>
                  <a:lnTo>
                    <a:pt x="289877" y="6307201"/>
                  </a:lnTo>
                  <a:lnTo>
                    <a:pt x="258724" y="6269748"/>
                  </a:lnTo>
                  <a:lnTo>
                    <a:pt x="227215" y="6232652"/>
                  </a:lnTo>
                  <a:lnTo>
                    <a:pt x="195211" y="6196012"/>
                  </a:lnTo>
                  <a:lnTo>
                    <a:pt x="162598" y="6159970"/>
                  </a:lnTo>
                  <a:lnTo>
                    <a:pt x="142811" y="6144603"/>
                  </a:lnTo>
                  <a:lnTo>
                    <a:pt x="136232" y="6138951"/>
                  </a:lnTo>
                  <a:lnTo>
                    <a:pt x="96672" y="6168377"/>
                  </a:lnTo>
                  <a:lnTo>
                    <a:pt x="93649" y="6180925"/>
                  </a:lnTo>
                  <a:lnTo>
                    <a:pt x="95567" y="6193066"/>
                  </a:lnTo>
                  <a:lnTo>
                    <a:pt x="99136" y="6204420"/>
                  </a:lnTo>
                  <a:lnTo>
                    <a:pt x="101066" y="6214605"/>
                  </a:lnTo>
                  <a:lnTo>
                    <a:pt x="99136" y="6227203"/>
                  </a:lnTo>
                  <a:lnTo>
                    <a:pt x="95567" y="6239802"/>
                  </a:lnTo>
                  <a:lnTo>
                    <a:pt x="93649" y="6252413"/>
                  </a:lnTo>
                  <a:lnTo>
                    <a:pt x="96672" y="6265011"/>
                  </a:lnTo>
                  <a:lnTo>
                    <a:pt x="101066" y="6273419"/>
                  </a:lnTo>
                  <a:lnTo>
                    <a:pt x="101066" y="6281839"/>
                  </a:lnTo>
                  <a:lnTo>
                    <a:pt x="96672" y="6286030"/>
                  </a:lnTo>
                  <a:lnTo>
                    <a:pt x="94335" y="6301003"/>
                  </a:lnTo>
                  <a:lnTo>
                    <a:pt x="94475" y="6314402"/>
                  </a:lnTo>
                  <a:lnTo>
                    <a:pt x="136550" y="6374257"/>
                  </a:lnTo>
                  <a:lnTo>
                    <a:pt x="168122" y="6411938"/>
                  </a:lnTo>
                  <a:lnTo>
                    <a:pt x="231762" y="6486487"/>
                  </a:lnTo>
                  <a:lnTo>
                    <a:pt x="294424" y="6559156"/>
                  </a:lnTo>
                  <a:lnTo>
                    <a:pt x="322453" y="6575971"/>
                  </a:lnTo>
                  <a:lnTo>
                    <a:pt x="335838" y="6574523"/>
                  </a:lnTo>
                  <a:lnTo>
                    <a:pt x="347167" y="6567564"/>
                  </a:lnTo>
                  <a:lnTo>
                    <a:pt x="357873" y="6556667"/>
                  </a:lnTo>
                  <a:lnTo>
                    <a:pt x="363651" y="6543408"/>
                  </a:lnTo>
                  <a:lnTo>
                    <a:pt x="364477" y="6528562"/>
                  </a:lnTo>
                  <a:lnTo>
                    <a:pt x="360349" y="6512941"/>
                  </a:lnTo>
                  <a:lnTo>
                    <a:pt x="355968" y="6508737"/>
                  </a:lnTo>
                  <a:lnTo>
                    <a:pt x="355968" y="6500330"/>
                  </a:lnTo>
                  <a:lnTo>
                    <a:pt x="360349" y="6491922"/>
                  </a:lnTo>
                  <a:lnTo>
                    <a:pt x="362826" y="6482410"/>
                  </a:lnTo>
                  <a:lnTo>
                    <a:pt x="363639" y="6472491"/>
                  </a:lnTo>
                  <a:lnTo>
                    <a:pt x="362826" y="6461798"/>
                  </a:lnTo>
                  <a:lnTo>
                    <a:pt x="360349" y="6449911"/>
                  </a:lnTo>
                  <a:lnTo>
                    <a:pt x="355968" y="6445707"/>
                  </a:lnTo>
                  <a:lnTo>
                    <a:pt x="355968" y="6437312"/>
                  </a:lnTo>
                  <a:lnTo>
                    <a:pt x="360349" y="6433096"/>
                  </a:lnTo>
                  <a:lnTo>
                    <a:pt x="364540" y="6418135"/>
                  </a:lnTo>
                  <a:close/>
                </a:path>
              </a:pathLst>
            </a:custGeom>
            <a:solidFill>
              <a:srgbClr val="000000"/>
            </a:solidFill>
          </p:spPr>
          <p:txBody>
            <a:bodyPr wrap="square" lIns="0" tIns="0" rIns="0" bIns="0" rtlCol="0"/>
            <a:lstStyle/>
            <a:p>
              <a:endParaRPr/>
            </a:p>
          </p:txBody>
        </p:sp>
        <p:sp>
          <p:nvSpPr>
            <p:cNvPr id="8" name="object 8"/>
            <p:cNvSpPr/>
            <p:nvPr/>
          </p:nvSpPr>
          <p:spPr>
            <a:xfrm>
              <a:off x="690202" y="6723794"/>
              <a:ext cx="166992" cy="12579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5812" y="5860543"/>
              <a:ext cx="276860" cy="431165"/>
            </a:xfrm>
            <a:custGeom>
              <a:avLst/>
              <a:gdLst/>
              <a:ahLst/>
              <a:cxnLst/>
              <a:rect l="l" t="t" r="r" b="b"/>
              <a:pathLst>
                <a:path w="276859" h="431164">
                  <a:moveTo>
                    <a:pt x="43188" y="0"/>
                  </a:moveTo>
                  <a:lnTo>
                    <a:pt x="6037" y="27571"/>
                  </a:lnTo>
                  <a:lnTo>
                    <a:pt x="4390" y="39388"/>
                  </a:lnTo>
                  <a:lnTo>
                    <a:pt x="6928" y="55149"/>
                  </a:lnTo>
                  <a:lnTo>
                    <a:pt x="8231" y="70907"/>
                  </a:lnTo>
                  <a:lnTo>
                    <a:pt x="8711" y="86665"/>
                  </a:lnTo>
                  <a:lnTo>
                    <a:pt x="8780" y="102426"/>
                  </a:lnTo>
                  <a:lnTo>
                    <a:pt x="8028" y="118181"/>
                  </a:lnTo>
                  <a:lnTo>
                    <a:pt x="9334" y="133938"/>
                  </a:lnTo>
                  <a:lnTo>
                    <a:pt x="8169" y="149695"/>
                  </a:lnTo>
                  <a:lnTo>
                    <a:pt x="0" y="165450"/>
                  </a:lnTo>
                  <a:lnTo>
                    <a:pt x="5899" y="174250"/>
                  </a:lnTo>
                  <a:lnTo>
                    <a:pt x="42499" y="224283"/>
                  </a:lnTo>
                  <a:lnTo>
                    <a:pt x="86857" y="274705"/>
                  </a:lnTo>
                  <a:lnTo>
                    <a:pt x="109860" y="299921"/>
                  </a:lnTo>
                  <a:lnTo>
                    <a:pt x="132999" y="328936"/>
                  </a:lnTo>
                  <a:lnTo>
                    <a:pt x="180925" y="388551"/>
                  </a:lnTo>
                  <a:lnTo>
                    <a:pt x="206534" y="417573"/>
                  </a:lnTo>
                  <a:lnTo>
                    <a:pt x="242796" y="430706"/>
                  </a:lnTo>
                  <a:lnTo>
                    <a:pt x="259689" y="424071"/>
                  </a:lnTo>
                  <a:lnTo>
                    <a:pt x="272462" y="409164"/>
                  </a:lnTo>
                  <a:lnTo>
                    <a:pt x="275487" y="394789"/>
                  </a:lnTo>
                  <a:lnTo>
                    <a:pt x="273565" y="382381"/>
                  </a:lnTo>
                  <a:lnTo>
                    <a:pt x="269995" y="370761"/>
                  </a:lnTo>
                  <a:lnTo>
                    <a:pt x="268073" y="358742"/>
                  </a:lnTo>
                  <a:lnTo>
                    <a:pt x="269995" y="346143"/>
                  </a:lnTo>
                  <a:lnTo>
                    <a:pt x="273565" y="333538"/>
                  </a:lnTo>
                  <a:lnTo>
                    <a:pt x="275487" y="320929"/>
                  </a:lnTo>
                  <a:lnTo>
                    <a:pt x="272462" y="308317"/>
                  </a:lnTo>
                  <a:lnTo>
                    <a:pt x="272462" y="299921"/>
                  </a:lnTo>
                  <a:lnTo>
                    <a:pt x="268072" y="295709"/>
                  </a:lnTo>
                  <a:lnTo>
                    <a:pt x="272462" y="291512"/>
                  </a:lnTo>
                  <a:lnTo>
                    <a:pt x="276653" y="276480"/>
                  </a:lnTo>
                  <a:lnTo>
                    <a:pt x="276307" y="262629"/>
                  </a:lnTo>
                  <a:lnTo>
                    <a:pt x="240596" y="208590"/>
                  </a:lnTo>
                  <a:lnTo>
                    <a:pt x="194454" y="153573"/>
                  </a:lnTo>
                  <a:lnTo>
                    <a:pt x="171382" y="127641"/>
                  </a:lnTo>
                  <a:lnTo>
                    <a:pt x="147625" y="99274"/>
                  </a:lnTo>
                  <a:lnTo>
                    <a:pt x="98465" y="42546"/>
                  </a:lnTo>
                  <a:lnTo>
                    <a:pt x="74708" y="14187"/>
                  </a:lnTo>
                  <a:lnTo>
                    <a:pt x="64750" y="6306"/>
                  </a:lnTo>
                  <a:lnTo>
                    <a:pt x="54381" y="1576"/>
                  </a:lnTo>
                  <a:lnTo>
                    <a:pt x="43188" y="0"/>
                  </a:lnTo>
                  <a:close/>
                </a:path>
              </a:pathLst>
            </a:custGeom>
            <a:solidFill>
              <a:srgbClr val="000000"/>
            </a:solidFill>
          </p:spPr>
          <p:txBody>
            <a:bodyPr wrap="square" lIns="0" tIns="0" rIns="0" bIns="0" rtlCol="0"/>
            <a:lstStyle/>
            <a:p>
              <a:endParaRPr/>
            </a:p>
          </p:txBody>
        </p:sp>
        <p:sp>
          <p:nvSpPr>
            <p:cNvPr id="10" name="object 10"/>
            <p:cNvSpPr/>
            <p:nvPr/>
          </p:nvSpPr>
          <p:spPr>
            <a:xfrm>
              <a:off x="980521" y="6783934"/>
              <a:ext cx="113984" cy="65654"/>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6875" y="5920943"/>
              <a:ext cx="956944" cy="929005"/>
            </a:xfrm>
            <a:custGeom>
              <a:avLst/>
              <a:gdLst/>
              <a:ahLst/>
              <a:cxnLst/>
              <a:rect l="l" t="t" r="r" b="b"/>
              <a:pathLst>
                <a:path w="956944" h="929004">
                  <a:moveTo>
                    <a:pt x="274662" y="273138"/>
                  </a:moveTo>
                  <a:lnTo>
                    <a:pt x="259207" y="236499"/>
                  </a:lnTo>
                  <a:lnTo>
                    <a:pt x="235864" y="227114"/>
                  </a:lnTo>
                  <a:lnTo>
                    <a:pt x="224675" y="227444"/>
                  </a:lnTo>
                  <a:lnTo>
                    <a:pt x="214299" y="231711"/>
                  </a:lnTo>
                  <a:lnTo>
                    <a:pt x="204343" y="239534"/>
                  </a:lnTo>
                  <a:lnTo>
                    <a:pt x="171716" y="277342"/>
                  </a:lnTo>
                  <a:lnTo>
                    <a:pt x="43624" y="428612"/>
                  </a:lnTo>
                  <a:lnTo>
                    <a:pt x="10985" y="466432"/>
                  </a:lnTo>
                  <a:lnTo>
                    <a:pt x="3492" y="476681"/>
                  </a:lnTo>
                  <a:lnTo>
                    <a:pt x="546" y="488492"/>
                  </a:lnTo>
                  <a:lnTo>
                    <a:pt x="1714" y="501891"/>
                  </a:lnTo>
                  <a:lnTo>
                    <a:pt x="6591" y="516851"/>
                  </a:lnTo>
                  <a:lnTo>
                    <a:pt x="6591" y="533666"/>
                  </a:lnTo>
                  <a:lnTo>
                    <a:pt x="1651" y="545553"/>
                  </a:lnTo>
                  <a:lnTo>
                    <a:pt x="0" y="556247"/>
                  </a:lnTo>
                  <a:lnTo>
                    <a:pt x="1651" y="566166"/>
                  </a:lnTo>
                  <a:lnTo>
                    <a:pt x="6591" y="575678"/>
                  </a:lnTo>
                  <a:lnTo>
                    <a:pt x="6591" y="596696"/>
                  </a:lnTo>
                  <a:lnTo>
                    <a:pt x="2400" y="612317"/>
                  </a:lnTo>
                  <a:lnTo>
                    <a:pt x="2743" y="627164"/>
                  </a:lnTo>
                  <a:lnTo>
                    <a:pt x="7200" y="640422"/>
                  </a:lnTo>
                  <a:lnTo>
                    <a:pt x="15379" y="651319"/>
                  </a:lnTo>
                  <a:lnTo>
                    <a:pt x="29184" y="658279"/>
                  </a:lnTo>
                  <a:lnTo>
                    <a:pt x="43395" y="659726"/>
                  </a:lnTo>
                  <a:lnTo>
                    <a:pt x="56781" y="654862"/>
                  </a:lnTo>
                  <a:lnTo>
                    <a:pt x="68110" y="642912"/>
                  </a:lnTo>
                  <a:lnTo>
                    <a:pt x="100749" y="606869"/>
                  </a:lnTo>
                  <a:lnTo>
                    <a:pt x="132892" y="570242"/>
                  </a:lnTo>
                  <a:lnTo>
                    <a:pt x="228841" y="458012"/>
                  </a:lnTo>
                  <a:lnTo>
                    <a:pt x="261480" y="420217"/>
                  </a:lnTo>
                  <a:lnTo>
                    <a:pt x="265328" y="413258"/>
                  </a:lnTo>
                  <a:lnTo>
                    <a:pt x="269176" y="405511"/>
                  </a:lnTo>
                  <a:lnTo>
                    <a:pt x="271373" y="397751"/>
                  </a:lnTo>
                  <a:lnTo>
                    <a:pt x="270281" y="390791"/>
                  </a:lnTo>
                  <a:lnTo>
                    <a:pt x="268414" y="375691"/>
                  </a:lnTo>
                  <a:lnTo>
                    <a:pt x="268617" y="361378"/>
                  </a:lnTo>
                  <a:lnTo>
                    <a:pt x="269659" y="347065"/>
                  </a:lnTo>
                  <a:lnTo>
                    <a:pt x="270281" y="331965"/>
                  </a:lnTo>
                  <a:lnTo>
                    <a:pt x="269113" y="316280"/>
                  </a:lnTo>
                  <a:lnTo>
                    <a:pt x="267525" y="300977"/>
                  </a:lnTo>
                  <a:lnTo>
                    <a:pt x="268414" y="286461"/>
                  </a:lnTo>
                  <a:lnTo>
                    <a:pt x="274662" y="273138"/>
                  </a:lnTo>
                  <a:close/>
                </a:path>
                <a:path w="956944" h="929004">
                  <a:moveTo>
                    <a:pt x="955827" y="843038"/>
                  </a:moveTo>
                  <a:lnTo>
                    <a:pt x="952538" y="828522"/>
                  </a:lnTo>
                  <a:lnTo>
                    <a:pt x="942644" y="815200"/>
                  </a:lnTo>
                  <a:lnTo>
                    <a:pt x="911567" y="777379"/>
                  </a:lnTo>
                  <a:lnTo>
                    <a:pt x="784771" y="626110"/>
                  </a:lnTo>
                  <a:lnTo>
                    <a:pt x="753681" y="588289"/>
                  </a:lnTo>
                  <a:lnTo>
                    <a:pt x="740498" y="578764"/>
                  </a:lnTo>
                  <a:lnTo>
                    <a:pt x="727316" y="575157"/>
                  </a:lnTo>
                  <a:lnTo>
                    <a:pt x="714133" y="577062"/>
                  </a:lnTo>
                  <a:lnTo>
                    <a:pt x="700951" y="584085"/>
                  </a:lnTo>
                  <a:lnTo>
                    <a:pt x="690232" y="593217"/>
                  </a:lnTo>
                  <a:lnTo>
                    <a:pt x="684466" y="606679"/>
                  </a:lnTo>
                  <a:lnTo>
                    <a:pt x="683641" y="622503"/>
                  </a:lnTo>
                  <a:lnTo>
                    <a:pt x="687768" y="638721"/>
                  </a:lnTo>
                  <a:lnTo>
                    <a:pt x="692150" y="638721"/>
                  </a:lnTo>
                  <a:lnTo>
                    <a:pt x="692150" y="642912"/>
                  </a:lnTo>
                  <a:lnTo>
                    <a:pt x="696544" y="647128"/>
                  </a:lnTo>
                  <a:lnTo>
                    <a:pt x="688441" y="662152"/>
                  </a:lnTo>
                  <a:lnTo>
                    <a:pt x="684466" y="676008"/>
                  </a:lnTo>
                  <a:lnTo>
                    <a:pt x="685419" y="689076"/>
                  </a:lnTo>
                  <a:lnTo>
                    <a:pt x="692150" y="701738"/>
                  </a:lnTo>
                  <a:lnTo>
                    <a:pt x="692150" y="714349"/>
                  </a:lnTo>
                  <a:lnTo>
                    <a:pt x="685419" y="730046"/>
                  </a:lnTo>
                  <a:lnTo>
                    <a:pt x="684466" y="745337"/>
                  </a:lnTo>
                  <a:lnTo>
                    <a:pt x="688441" y="759853"/>
                  </a:lnTo>
                  <a:lnTo>
                    <a:pt x="696544" y="773176"/>
                  </a:lnTo>
                  <a:lnTo>
                    <a:pt x="832777" y="928649"/>
                  </a:lnTo>
                  <a:lnTo>
                    <a:pt x="947039" y="928649"/>
                  </a:lnTo>
                  <a:lnTo>
                    <a:pt x="953770" y="915390"/>
                  </a:lnTo>
                  <a:lnTo>
                    <a:pt x="954735" y="901344"/>
                  </a:lnTo>
                  <a:lnTo>
                    <a:pt x="950760" y="887285"/>
                  </a:lnTo>
                  <a:lnTo>
                    <a:pt x="942644" y="874026"/>
                  </a:lnTo>
                  <a:lnTo>
                    <a:pt x="952538" y="858329"/>
                  </a:lnTo>
                  <a:lnTo>
                    <a:pt x="955827" y="843038"/>
                  </a:lnTo>
                  <a:close/>
                </a:path>
                <a:path w="956944" h="929004">
                  <a:moveTo>
                    <a:pt x="955827" y="616127"/>
                  </a:moveTo>
                  <a:lnTo>
                    <a:pt x="952538" y="601624"/>
                  </a:lnTo>
                  <a:lnTo>
                    <a:pt x="942657" y="588289"/>
                  </a:lnTo>
                  <a:lnTo>
                    <a:pt x="952474" y="566496"/>
                  </a:lnTo>
                  <a:lnTo>
                    <a:pt x="955281" y="549427"/>
                  </a:lnTo>
                  <a:lnTo>
                    <a:pt x="950683" y="533920"/>
                  </a:lnTo>
                  <a:lnTo>
                    <a:pt x="938263" y="516851"/>
                  </a:lnTo>
                  <a:lnTo>
                    <a:pt x="872337" y="441223"/>
                  </a:lnTo>
                  <a:lnTo>
                    <a:pt x="753681" y="302552"/>
                  </a:lnTo>
                  <a:lnTo>
                    <a:pt x="742353" y="292379"/>
                  </a:lnTo>
                  <a:lnTo>
                    <a:pt x="728954" y="287324"/>
                  </a:lnTo>
                  <a:lnTo>
                    <a:pt x="714743" y="287782"/>
                  </a:lnTo>
                  <a:lnTo>
                    <a:pt x="700951" y="294157"/>
                  </a:lnTo>
                  <a:lnTo>
                    <a:pt x="692086" y="302628"/>
                  </a:lnTo>
                  <a:lnTo>
                    <a:pt x="686117" y="314642"/>
                  </a:lnTo>
                  <a:lnTo>
                    <a:pt x="684263" y="329018"/>
                  </a:lnTo>
                  <a:lnTo>
                    <a:pt x="687768" y="344576"/>
                  </a:lnTo>
                  <a:lnTo>
                    <a:pt x="687768" y="348767"/>
                  </a:lnTo>
                  <a:lnTo>
                    <a:pt x="692150" y="352983"/>
                  </a:lnTo>
                  <a:lnTo>
                    <a:pt x="696544" y="361378"/>
                  </a:lnTo>
                  <a:lnTo>
                    <a:pt x="688441" y="374053"/>
                  </a:lnTo>
                  <a:lnTo>
                    <a:pt x="684466" y="387121"/>
                  </a:lnTo>
                  <a:lnTo>
                    <a:pt x="685419" y="400977"/>
                  </a:lnTo>
                  <a:lnTo>
                    <a:pt x="692150" y="416001"/>
                  </a:lnTo>
                  <a:lnTo>
                    <a:pt x="692150" y="424421"/>
                  </a:lnTo>
                  <a:lnTo>
                    <a:pt x="687768" y="428612"/>
                  </a:lnTo>
                  <a:lnTo>
                    <a:pt x="683501" y="443585"/>
                  </a:lnTo>
                  <a:lnTo>
                    <a:pt x="683361" y="456984"/>
                  </a:lnTo>
                  <a:lnTo>
                    <a:pt x="686523" y="468795"/>
                  </a:lnTo>
                  <a:lnTo>
                    <a:pt x="692150" y="479044"/>
                  </a:lnTo>
                  <a:lnTo>
                    <a:pt x="757910" y="554672"/>
                  </a:lnTo>
                  <a:lnTo>
                    <a:pt x="822693" y="630313"/>
                  </a:lnTo>
                  <a:lnTo>
                    <a:pt x="854405" y="668134"/>
                  </a:lnTo>
                  <a:lnTo>
                    <a:pt x="885520" y="705954"/>
                  </a:lnTo>
                  <a:lnTo>
                    <a:pt x="897470" y="715467"/>
                  </a:lnTo>
                  <a:lnTo>
                    <a:pt x="911885" y="719086"/>
                  </a:lnTo>
                  <a:lnTo>
                    <a:pt x="926312" y="717181"/>
                  </a:lnTo>
                  <a:lnTo>
                    <a:pt x="938263" y="710145"/>
                  </a:lnTo>
                  <a:lnTo>
                    <a:pt x="948969" y="701090"/>
                  </a:lnTo>
                  <a:lnTo>
                    <a:pt x="954735" y="688086"/>
                  </a:lnTo>
                  <a:lnTo>
                    <a:pt x="955560" y="673506"/>
                  </a:lnTo>
                  <a:lnTo>
                    <a:pt x="951433" y="659714"/>
                  </a:lnTo>
                  <a:lnTo>
                    <a:pt x="947039" y="655523"/>
                  </a:lnTo>
                  <a:lnTo>
                    <a:pt x="947039" y="651319"/>
                  </a:lnTo>
                  <a:lnTo>
                    <a:pt x="942657" y="647128"/>
                  </a:lnTo>
                  <a:lnTo>
                    <a:pt x="952538" y="631431"/>
                  </a:lnTo>
                  <a:lnTo>
                    <a:pt x="955827" y="616127"/>
                  </a:lnTo>
                  <a:close/>
                </a:path>
                <a:path w="956944" h="929004">
                  <a:moveTo>
                    <a:pt x="956386" y="329336"/>
                  </a:moveTo>
                  <a:lnTo>
                    <a:pt x="952601" y="314045"/>
                  </a:lnTo>
                  <a:lnTo>
                    <a:pt x="942644" y="298361"/>
                  </a:lnTo>
                  <a:lnTo>
                    <a:pt x="952474" y="278980"/>
                  </a:lnTo>
                  <a:lnTo>
                    <a:pt x="955281" y="263156"/>
                  </a:lnTo>
                  <a:lnTo>
                    <a:pt x="950683" y="248119"/>
                  </a:lnTo>
                  <a:lnTo>
                    <a:pt x="938263" y="231114"/>
                  </a:lnTo>
                  <a:lnTo>
                    <a:pt x="921778" y="212140"/>
                  </a:lnTo>
                  <a:lnTo>
                    <a:pt x="905294" y="192773"/>
                  </a:lnTo>
                  <a:lnTo>
                    <a:pt x="888822" y="172631"/>
                  </a:lnTo>
                  <a:lnTo>
                    <a:pt x="872337" y="151295"/>
                  </a:lnTo>
                  <a:lnTo>
                    <a:pt x="842670" y="119049"/>
                  </a:lnTo>
                  <a:lnTo>
                    <a:pt x="813003" y="85623"/>
                  </a:lnTo>
                  <a:lnTo>
                    <a:pt x="783348" y="51422"/>
                  </a:lnTo>
                  <a:lnTo>
                    <a:pt x="753681" y="16814"/>
                  </a:lnTo>
                  <a:lnTo>
                    <a:pt x="735965" y="3289"/>
                  </a:lnTo>
                  <a:lnTo>
                    <a:pt x="717423" y="0"/>
                  </a:lnTo>
                  <a:lnTo>
                    <a:pt x="700532" y="6172"/>
                  </a:lnTo>
                  <a:lnTo>
                    <a:pt x="687768" y="21018"/>
                  </a:lnTo>
                  <a:lnTo>
                    <a:pt x="684745" y="35991"/>
                  </a:lnTo>
                  <a:lnTo>
                    <a:pt x="686663" y="49390"/>
                  </a:lnTo>
                  <a:lnTo>
                    <a:pt x="690232" y="61201"/>
                  </a:lnTo>
                  <a:lnTo>
                    <a:pt x="692150" y="71450"/>
                  </a:lnTo>
                  <a:lnTo>
                    <a:pt x="690232" y="84048"/>
                  </a:lnTo>
                  <a:lnTo>
                    <a:pt x="686663" y="96659"/>
                  </a:lnTo>
                  <a:lnTo>
                    <a:pt x="684745" y="109258"/>
                  </a:lnTo>
                  <a:lnTo>
                    <a:pt x="687768" y="121856"/>
                  </a:lnTo>
                  <a:lnTo>
                    <a:pt x="692150" y="126072"/>
                  </a:lnTo>
                  <a:lnTo>
                    <a:pt x="692150" y="138684"/>
                  </a:lnTo>
                  <a:lnTo>
                    <a:pt x="685419" y="154368"/>
                  </a:lnTo>
                  <a:lnTo>
                    <a:pt x="684466" y="169672"/>
                  </a:lnTo>
                  <a:lnTo>
                    <a:pt x="688441" y="184175"/>
                  </a:lnTo>
                  <a:lnTo>
                    <a:pt x="696544" y="197510"/>
                  </a:lnTo>
                  <a:lnTo>
                    <a:pt x="712965" y="215760"/>
                  </a:lnTo>
                  <a:lnTo>
                    <a:pt x="728954" y="233222"/>
                  </a:lnTo>
                  <a:lnTo>
                    <a:pt x="744131" y="250685"/>
                  </a:lnTo>
                  <a:lnTo>
                    <a:pt x="885520" y="416001"/>
                  </a:lnTo>
                  <a:lnTo>
                    <a:pt x="917041" y="431965"/>
                  </a:lnTo>
                  <a:lnTo>
                    <a:pt x="929462" y="428612"/>
                  </a:lnTo>
                  <a:lnTo>
                    <a:pt x="939152" y="423951"/>
                  </a:lnTo>
                  <a:lnTo>
                    <a:pt x="947597" y="416534"/>
                  </a:lnTo>
                  <a:lnTo>
                    <a:pt x="953566" y="406755"/>
                  </a:lnTo>
                  <a:lnTo>
                    <a:pt x="955840" y="395008"/>
                  </a:lnTo>
                  <a:lnTo>
                    <a:pt x="955078" y="385546"/>
                  </a:lnTo>
                  <a:lnTo>
                    <a:pt x="953084" y="376097"/>
                  </a:lnTo>
                  <a:lnTo>
                    <a:pt x="950264" y="366636"/>
                  </a:lnTo>
                  <a:lnTo>
                    <a:pt x="947039" y="357174"/>
                  </a:lnTo>
                  <a:lnTo>
                    <a:pt x="954392" y="343852"/>
                  </a:lnTo>
                  <a:lnTo>
                    <a:pt x="956386" y="329336"/>
                  </a:lnTo>
                  <a:close/>
                </a:path>
              </a:pathLst>
            </a:custGeom>
            <a:solidFill>
              <a:srgbClr val="000000"/>
            </a:solidFill>
          </p:spPr>
          <p:txBody>
            <a:bodyPr wrap="square" lIns="0" tIns="0" rIns="0" bIns="0" rtlCol="0"/>
            <a:lstStyle/>
            <a:p>
              <a:endParaRPr/>
            </a:p>
          </p:txBody>
        </p:sp>
        <p:sp>
          <p:nvSpPr>
            <p:cNvPr id="12" name="object 12"/>
            <p:cNvSpPr/>
            <p:nvPr/>
          </p:nvSpPr>
          <p:spPr>
            <a:xfrm>
              <a:off x="404554" y="6723005"/>
              <a:ext cx="163147" cy="126583"/>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7239" y="5859957"/>
              <a:ext cx="564515" cy="778510"/>
            </a:xfrm>
            <a:custGeom>
              <a:avLst/>
              <a:gdLst/>
              <a:ahLst/>
              <a:cxnLst/>
              <a:rect l="l" t="t" r="r" b="b"/>
              <a:pathLst>
                <a:path w="564515" h="778509">
                  <a:moveTo>
                    <a:pt x="271640" y="388023"/>
                  </a:moveTo>
                  <a:lnTo>
                    <a:pt x="250698" y="355536"/>
                  </a:lnTo>
                  <a:lnTo>
                    <a:pt x="231063" y="347649"/>
                  </a:lnTo>
                  <a:lnTo>
                    <a:pt x="219862" y="349885"/>
                  </a:lnTo>
                  <a:lnTo>
                    <a:pt x="209499" y="356844"/>
                  </a:lnTo>
                  <a:lnTo>
                    <a:pt x="199542" y="367753"/>
                  </a:lnTo>
                  <a:lnTo>
                    <a:pt x="164769" y="408520"/>
                  </a:lnTo>
                  <a:lnTo>
                    <a:pt x="129159" y="449897"/>
                  </a:lnTo>
                  <a:lnTo>
                    <a:pt x="92913" y="491477"/>
                  </a:lnTo>
                  <a:lnTo>
                    <a:pt x="56248" y="532866"/>
                  </a:lnTo>
                  <a:lnTo>
                    <a:pt x="19367" y="573646"/>
                  </a:lnTo>
                  <a:lnTo>
                    <a:pt x="9893" y="588746"/>
                  </a:lnTo>
                  <a:lnTo>
                    <a:pt x="2882" y="603059"/>
                  </a:lnTo>
                  <a:lnTo>
                    <a:pt x="825" y="617372"/>
                  </a:lnTo>
                  <a:lnTo>
                    <a:pt x="6184" y="632472"/>
                  </a:lnTo>
                  <a:lnTo>
                    <a:pt x="7416" y="650659"/>
                  </a:lnTo>
                  <a:lnTo>
                    <a:pt x="2882" y="667664"/>
                  </a:lnTo>
                  <a:lnTo>
                    <a:pt x="0" y="683882"/>
                  </a:lnTo>
                  <a:lnTo>
                    <a:pt x="6184" y="699706"/>
                  </a:lnTo>
                  <a:lnTo>
                    <a:pt x="6184" y="703897"/>
                  </a:lnTo>
                  <a:lnTo>
                    <a:pt x="10579" y="712304"/>
                  </a:lnTo>
                  <a:lnTo>
                    <a:pt x="6184" y="716508"/>
                  </a:lnTo>
                  <a:lnTo>
                    <a:pt x="1993" y="732726"/>
                  </a:lnTo>
                  <a:lnTo>
                    <a:pt x="14973" y="771131"/>
                  </a:lnTo>
                  <a:lnTo>
                    <a:pt x="45186" y="777963"/>
                  </a:lnTo>
                  <a:lnTo>
                    <a:pt x="60083" y="772909"/>
                  </a:lnTo>
                  <a:lnTo>
                    <a:pt x="72097" y="762723"/>
                  </a:lnTo>
                  <a:lnTo>
                    <a:pt x="252285" y="552640"/>
                  </a:lnTo>
                  <a:lnTo>
                    <a:pt x="263537" y="536740"/>
                  </a:lnTo>
                  <a:lnTo>
                    <a:pt x="269862" y="520065"/>
                  </a:lnTo>
                  <a:lnTo>
                    <a:pt x="269582" y="501815"/>
                  </a:lnTo>
                  <a:lnTo>
                    <a:pt x="261061" y="481203"/>
                  </a:lnTo>
                  <a:lnTo>
                    <a:pt x="268478" y="465505"/>
                  </a:lnTo>
                  <a:lnTo>
                    <a:pt x="270954" y="450215"/>
                  </a:lnTo>
                  <a:lnTo>
                    <a:pt x="268478" y="435698"/>
                  </a:lnTo>
                  <a:lnTo>
                    <a:pt x="261061" y="422363"/>
                  </a:lnTo>
                  <a:lnTo>
                    <a:pt x="265468" y="422363"/>
                  </a:lnTo>
                  <a:lnTo>
                    <a:pt x="265468" y="418160"/>
                  </a:lnTo>
                  <a:lnTo>
                    <a:pt x="268617" y="408114"/>
                  </a:lnTo>
                  <a:lnTo>
                    <a:pt x="270954" y="397675"/>
                  </a:lnTo>
                  <a:lnTo>
                    <a:pt x="271640" y="388023"/>
                  </a:lnTo>
                  <a:close/>
                </a:path>
                <a:path w="564515" h="778509">
                  <a:moveTo>
                    <a:pt x="272059" y="163944"/>
                  </a:moveTo>
                  <a:lnTo>
                    <a:pt x="270408" y="152793"/>
                  </a:lnTo>
                  <a:lnTo>
                    <a:pt x="265468" y="140843"/>
                  </a:lnTo>
                  <a:lnTo>
                    <a:pt x="265468" y="124028"/>
                  </a:lnTo>
                  <a:lnTo>
                    <a:pt x="270268" y="108394"/>
                  </a:lnTo>
                  <a:lnTo>
                    <a:pt x="270954" y="93560"/>
                  </a:lnTo>
                  <a:lnTo>
                    <a:pt x="266700" y="80289"/>
                  </a:lnTo>
                  <a:lnTo>
                    <a:pt x="256667" y="69392"/>
                  </a:lnTo>
                  <a:lnTo>
                    <a:pt x="242874" y="62369"/>
                  </a:lnTo>
                  <a:lnTo>
                    <a:pt x="228650" y="60464"/>
                  </a:lnTo>
                  <a:lnTo>
                    <a:pt x="215265" y="64084"/>
                  </a:lnTo>
                  <a:lnTo>
                    <a:pt x="203949" y="73609"/>
                  </a:lnTo>
                  <a:lnTo>
                    <a:pt x="171310" y="111404"/>
                  </a:lnTo>
                  <a:lnTo>
                    <a:pt x="107251" y="186524"/>
                  </a:lnTo>
                  <a:lnTo>
                    <a:pt x="75349" y="223621"/>
                  </a:lnTo>
                  <a:lnTo>
                    <a:pt x="43205" y="260261"/>
                  </a:lnTo>
                  <a:lnTo>
                    <a:pt x="10579" y="296303"/>
                  </a:lnTo>
                  <a:lnTo>
                    <a:pt x="3086" y="308978"/>
                  </a:lnTo>
                  <a:lnTo>
                    <a:pt x="139" y="322046"/>
                  </a:lnTo>
                  <a:lnTo>
                    <a:pt x="1308" y="335902"/>
                  </a:lnTo>
                  <a:lnTo>
                    <a:pt x="6184" y="350926"/>
                  </a:lnTo>
                  <a:lnTo>
                    <a:pt x="10579" y="355142"/>
                  </a:lnTo>
                  <a:lnTo>
                    <a:pt x="10579" y="359346"/>
                  </a:lnTo>
                  <a:lnTo>
                    <a:pt x="6184" y="363537"/>
                  </a:lnTo>
                  <a:lnTo>
                    <a:pt x="1308" y="378637"/>
                  </a:lnTo>
                  <a:lnTo>
                    <a:pt x="139" y="392950"/>
                  </a:lnTo>
                  <a:lnTo>
                    <a:pt x="3086" y="407263"/>
                  </a:lnTo>
                  <a:lnTo>
                    <a:pt x="10579" y="422363"/>
                  </a:lnTo>
                  <a:lnTo>
                    <a:pt x="10579" y="426580"/>
                  </a:lnTo>
                  <a:lnTo>
                    <a:pt x="3225" y="442849"/>
                  </a:lnTo>
                  <a:lnTo>
                    <a:pt x="1231" y="459143"/>
                  </a:lnTo>
                  <a:lnTo>
                    <a:pt x="5016" y="473849"/>
                  </a:lnTo>
                  <a:lnTo>
                    <a:pt x="14973" y="485406"/>
                  </a:lnTo>
                  <a:lnTo>
                    <a:pt x="28841" y="491769"/>
                  </a:lnTo>
                  <a:lnTo>
                    <a:pt x="43535" y="492226"/>
                  </a:lnTo>
                  <a:lnTo>
                    <a:pt x="58229" y="487172"/>
                  </a:lnTo>
                  <a:lnTo>
                    <a:pt x="72097" y="476986"/>
                  </a:lnTo>
                  <a:lnTo>
                    <a:pt x="102882" y="439508"/>
                  </a:lnTo>
                  <a:lnTo>
                    <a:pt x="133781" y="402602"/>
                  </a:lnTo>
                  <a:lnTo>
                    <a:pt x="164934" y="366166"/>
                  </a:lnTo>
                  <a:lnTo>
                    <a:pt x="196443" y="330085"/>
                  </a:lnTo>
                  <a:lnTo>
                    <a:pt x="228447" y="294233"/>
                  </a:lnTo>
                  <a:lnTo>
                    <a:pt x="261061" y="258495"/>
                  </a:lnTo>
                  <a:lnTo>
                    <a:pt x="268554" y="245160"/>
                  </a:lnTo>
                  <a:lnTo>
                    <a:pt x="271500" y="230657"/>
                  </a:lnTo>
                  <a:lnTo>
                    <a:pt x="270332" y="215353"/>
                  </a:lnTo>
                  <a:lnTo>
                    <a:pt x="265468" y="199669"/>
                  </a:lnTo>
                  <a:lnTo>
                    <a:pt x="265468" y="187058"/>
                  </a:lnTo>
                  <a:lnTo>
                    <a:pt x="270408" y="175107"/>
                  </a:lnTo>
                  <a:lnTo>
                    <a:pt x="272059" y="163944"/>
                  </a:lnTo>
                  <a:close/>
                </a:path>
                <a:path w="564515" h="778509">
                  <a:moveTo>
                    <a:pt x="564299" y="44196"/>
                  </a:moveTo>
                  <a:lnTo>
                    <a:pt x="548843" y="9321"/>
                  </a:lnTo>
                  <a:lnTo>
                    <a:pt x="525500" y="0"/>
                  </a:lnTo>
                  <a:lnTo>
                    <a:pt x="514311" y="584"/>
                  </a:lnTo>
                  <a:lnTo>
                    <a:pt x="503936" y="5118"/>
                  </a:lnTo>
                  <a:lnTo>
                    <a:pt x="493979" y="14782"/>
                  </a:lnTo>
                  <a:lnTo>
                    <a:pt x="461352" y="52578"/>
                  </a:lnTo>
                  <a:lnTo>
                    <a:pt x="365404" y="164795"/>
                  </a:lnTo>
                  <a:lnTo>
                    <a:pt x="333260" y="201434"/>
                  </a:lnTo>
                  <a:lnTo>
                    <a:pt x="300621" y="237477"/>
                  </a:lnTo>
                  <a:lnTo>
                    <a:pt x="293128" y="250088"/>
                  </a:lnTo>
                  <a:lnTo>
                    <a:pt x="290182" y="262699"/>
                  </a:lnTo>
                  <a:lnTo>
                    <a:pt x="291350" y="275297"/>
                  </a:lnTo>
                  <a:lnTo>
                    <a:pt x="296227" y="287909"/>
                  </a:lnTo>
                  <a:lnTo>
                    <a:pt x="296227" y="308914"/>
                  </a:lnTo>
                  <a:lnTo>
                    <a:pt x="291287" y="318427"/>
                  </a:lnTo>
                  <a:lnTo>
                    <a:pt x="289636" y="328345"/>
                  </a:lnTo>
                  <a:lnTo>
                    <a:pt x="291287" y="339051"/>
                  </a:lnTo>
                  <a:lnTo>
                    <a:pt x="296227" y="350926"/>
                  </a:lnTo>
                  <a:lnTo>
                    <a:pt x="296227" y="367753"/>
                  </a:lnTo>
                  <a:lnTo>
                    <a:pt x="292036" y="385800"/>
                  </a:lnTo>
                  <a:lnTo>
                    <a:pt x="292379" y="401891"/>
                  </a:lnTo>
                  <a:lnTo>
                    <a:pt x="296837" y="415607"/>
                  </a:lnTo>
                  <a:lnTo>
                    <a:pt x="305015" y="426580"/>
                  </a:lnTo>
                  <a:lnTo>
                    <a:pt x="318884" y="432943"/>
                  </a:lnTo>
                  <a:lnTo>
                    <a:pt x="333578" y="433400"/>
                  </a:lnTo>
                  <a:lnTo>
                    <a:pt x="348272" y="428345"/>
                  </a:lnTo>
                  <a:lnTo>
                    <a:pt x="362140" y="418160"/>
                  </a:lnTo>
                  <a:lnTo>
                    <a:pt x="392925" y="380657"/>
                  </a:lnTo>
                  <a:lnTo>
                    <a:pt x="423837" y="343623"/>
                  </a:lnTo>
                  <a:lnTo>
                    <a:pt x="486498" y="270014"/>
                  </a:lnTo>
                  <a:lnTo>
                    <a:pt x="551116" y="195453"/>
                  </a:lnTo>
                  <a:lnTo>
                    <a:pt x="554964" y="188429"/>
                  </a:lnTo>
                  <a:lnTo>
                    <a:pt x="558812" y="180225"/>
                  </a:lnTo>
                  <a:lnTo>
                    <a:pt x="561009" y="171234"/>
                  </a:lnTo>
                  <a:lnTo>
                    <a:pt x="558050" y="148513"/>
                  </a:lnTo>
                  <a:lnTo>
                    <a:pt x="558253" y="134010"/>
                  </a:lnTo>
                  <a:lnTo>
                    <a:pt x="559295" y="118706"/>
                  </a:lnTo>
                  <a:lnTo>
                    <a:pt x="559917" y="103022"/>
                  </a:lnTo>
                  <a:lnTo>
                    <a:pt x="558749" y="87325"/>
                  </a:lnTo>
                  <a:lnTo>
                    <a:pt x="557161" y="72021"/>
                  </a:lnTo>
                  <a:lnTo>
                    <a:pt x="558050" y="57518"/>
                  </a:lnTo>
                  <a:lnTo>
                    <a:pt x="564299" y="44196"/>
                  </a:lnTo>
                  <a:close/>
                </a:path>
              </a:pathLst>
            </a:custGeom>
            <a:solidFill>
              <a:srgbClr val="000000"/>
            </a:solidFill>
          </p:spPr>
          <p:txBody>
            <a:bodyPr wrap="square" lIns="0" tIns="0" rIns="0" bIns="0" rtlCol="0"/>
            <a:lstStyle/>
            <a:p>
              <a:endParaRPr/>
            </a:p>
          </p:txBody>
        </p:sp>
        <p:sp>
          <p:nvSpPr>
            <p:cNvPr id="14" name="object 14"/>
            <p:cNvSpPr/>
            <p:nvPr/>
          </p:nvSpPr>
          <p:spPr>
            <a:xfrm>
              <a:off x="167243" y="6783409"/>
              <a:ext cx="111437" cy="6617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378" y="6433604"/>
              <a:ext cx="562610" cy="416559"/>
            </a:xfrm>
            <a:custGeom>
              <a:avLst/>
              <a:gdLst/>
              <a:ahLst/>
              <a:cxnLst/>
              <a:rect l="l" t="t" r="r" b="b"/>
              <a:pathLst>
                <a:path w="562610" h="416559">
                  <a:moveTo>
                    <a:pt x="271919" y="96634"/>
                  </a:moveTo>
                  <a:lnTo>
                    <a:pt x="267106" y="82461"/>
                  </a:lnTo>
                  <a:lnTo>
                    <a:pt x="256527" y="71424"/>
                  </a:lnTo>
                  <a:lnTo>
                    <a:pt x="242595" y="62763"/>
                  </a:lnTo>
                  <a:lnTo>
                    <a:pt x="227418" y="61976"/>
                  </a:lnTo>
                  <a:lnTo>
                    <a:pt x="211416" y="69062"/>
                  </a:lnTo>
                  <a:lnTo>
                    <a:pt x="195008" y="84035"/>
                  </a:lnTo>
                  <a:lnTo>
                    <a:pt x="181140" y="102222"/>
                  </a:lnTo>
                  <a:lnTo>
                    <a:pt x="166446" y="119227"/>
                  </a:lnTo>
                  <a:lnTo>
                    <a:pt x="151752" y="135445"/>
                  </a:lnTo>
                  <a:lnTo>
                    <a:pt x="137883" y="151269"/>
                  </a:lnTo>
                  <a:lnTo>
                    <a:pt x="118795" y="173990"/>
                  </a:lnTo>
                  <a:lnTo>
                    <a:pt x="82257" y="220992"/>
                  </a:lnTo>
                  <a:lnTo>
                    <a:pt x="63169" y="243713"/>
                  </a:lnTo>
                  <a:lnTo>
                    <a:pt x="36804" y="271551"/>
                  </a:lnTo>
                  <a:lnTo>
                    <a:pt x="10439" y="302539"/>
                  </a:lnTo>
                  <a:lnTo>
                    <a:pt x="0" y="326174"/>
                  </a:lnTo>
                  <a:lnTo>
                    <a:pt x="1168" y="338582"/>
                  </a:lnTo>
                  <a:lnTo>
                    <a:pt x="6045" y="352958"/>
                  </a:lnTo>
                  <a:lnTo>
                    <a:pt x="10439" y="357162"/>
                  </a:lnTo>
                  <a:lnTo>
                    <a:pt x="10439" y="365569"/>
                  </a:lnTo>
                  <a:lnTo>
                    <a:pt x="6045" y="369773"/>
                  </a:lnTo>
                  <a:lnTo>
                    <a:pt x="3568" y="381723"/>
                  </a:lnTo>
                  <a:lnTo>
                    <a:pt x="2743" y="392887"/>
                  </a:lnTo>
                  <a:lnTo>
                    <a:pt x="3568" y="404037"/>
                  </a:lnTo>
                  <a:lnTo>
                    <a:pt x="6045" y="415988"/>
                  </a:lnTo>
                  <a:lnTo>
                    <a:pt x="124701" y="415988"/>
                  </a:lnTo>
                  <a:lnTo>
                    <a:pt x="190614" y="339826"/>
                  </a:lnTo>
                  <a:lnTo>
                    <a:pt x="223570" y="300761"/>
                  </a:lnTo>
                  <a:lnTo>
                    <a:pt x="256527" y="260515"/>
                  </a:lnTo>
                  <a:lnTo>
                    <a:pt x="270268" y="230060"/>
                  </a:lnTo>
                  <a:lnTo>
                    <a:pt x="268274" y="213245"/>
                  </a:lnTo>
                  <a:lnTo>
                    <a:pt x="260921" y="193294"/>
                  </a:lnTo>
                  <a:lnTo>
                    <a:pt x="268338" y="179959"/>
                  </a:lnTo>
                  <a:lnTo>
                    <a:pt x="270814" y="165442"/>
                  </a:lnTo>
                  <a:lnTo>
                    <a:pt x="268338" y="150152"/>
                  </a:lnTo>
                  <a:lnTo>
                    <a:pt x="260921" y="134467"/>
                  </a:lnTo>
                  <a:lnTo>
                    <a:pt x="270129" y="113969"/>
                  </a:lnTo>
                  <a:lnTo>
                    <a:pt x="271919" y="96634"/>
                  </a:lnTo>
                  <a:close/>
                </a:path>
                <a:path w="562610" h="416559">
                  <a:moveTo>
                    <a:pt x="562165" y="172275"/>
                  </a:moveTo>
                  <a:lnTo>
                    <a:pt x="559219" y="159677"/>
                  </a:lnTo>
                  <a:lnTo>
                    <a:pt x="555434" y="147066"/>
                  </a:lnTo>
                  <a:lnTo>
                    <a:pt x="555371" y="134467"/>
                  </a:lnTo>
                  <a:lnTo>
                    <a:pt x="557225" y="121856"/>
                  </a:lnTo>
                  <a:lnTo>
                    <a:pt x="560311" y="109245"/>
                  </a:lnTo>
                  <a:lnTo>
                    <a:pt x="560933" y="96634"/>
                  </a:lnTo>
                  <a:lnTo>
                    <a:pt x="555371" y="84035"/>
                  </a:lnTo>
                  <a:lnTo>
                    <a:pt x="550976" y="75628"/>
                  </a:lnTo>
                  <a:lnTo>
                    <a:pt x="550976" y="71424"/>
                  </a:lnTo>
                  <a:lnTo>
                    <a:pt x="555371" y="63017"/>
                  </a:lnTo>
                  <a:lnTo>
                    <a:pt x="561619" y="41351"/>
                  </a:lnTo>
                  <a:lnTo>
                    <a:pt x="555917" y="22047"/>
                  </a:lnTo>
                  <a:lnTo>
                    <a:pt x="541159" y="7480"/>
                  </a:lnTo>
                  <a:lnTo>
                    <a:pt x="520217" y="0"/>
                  </a:lnTo>
                  <a:lnTo>
                    <a:pt x="504825" y="6819"/>
                  </a:lnTo>
                  <a:lnTo>
                    <a:pt x="496722" y="11226"/>
                  </a:lnTo>
                  <a:lnTo>
                    <a:pt x="489458" y="16802"/>
                  </a:lnTo>
                  <a:lnTo>
                    <a:pt x="427761" y="92443"/>
                  </a:lnTo>
                  <a:lnTo>
                    <a:pt x="365099" y="168071"/>
                  </a:lnTo>
                  <a:lnTo>
                    <a:pt x="333095" y="205892"/>
                  </a:lnTo>
                  <a:lnTo>
                    <a:pt x="300482" y="243713"/>
                  </a:lnTo>
                  <a:lnTo>
                    <a:pt x="292989" y="253949"/>
                  </a:lnTo>
                  <a:lnTo>
                    <a:pt x="290042" y="265772"/>
                  </a:lnTo>
                  <a:lnTo>
                    <a:pt x="291211" y="279158"/>
                  </a:lnTo>
                  <a:lnTo>
                    <a:pt x="296087" y="294132"/>
                  </a:lnTo>
                  <a:lnTo>
                    <a:pt x="296087" y="306743"/>
                  </a:lnTo>
                  <a:lnTo>
                    <a:pt x="291757" y="318693"/>
                  </a:lnTo>
                  <a:lnTo>
                    <a:pt x="291134" y="329857"/>
                  </a:lnTo>
                  <a:lnTo>
                    <a:pt x="292989" y="341007"/>
                  </a:lnTo>
                  <a:lnTo>
                    <a:pt x="296087" y="352958"/>
                  </a:lnTo>
                  <a:lnTo>
                    <a:pt x="300482" y="357162"/>
                  </a:lnTo>
                  <a:lnTo>
                    <a:pt x="300482" y="365569"/>
                  </a:lnTo>
                  <a:lnTo>
                    <a:pt x="296087" y="369773"/>
                  </a:lnTo>
                  <a:lnTo>
                    <a:pt x="291757" y="382308"/>
                  </a:lnTo>
                  <a:lnTo>
                    <a:pt x="291134" y="394462"/>
                  </a:lnTo>
                  <a:lnTo>
                    <a:pt x="292989" y="405815"/>
                  </a:lnTo>
                  <a:lnTo>
                    <a:pt x="296087" y="415988"/>
                  </a:lnTo>
                  <a:lnTo>
                    <a:pt x="362000" y="415988"/>
                  </a:lnTo>
                  <a:lnTo>
                    <a:pt x="546582" y="201688"/>
                  </a:lnTo>
                  <a:lnTo>
                    <a:pt x="550976" y="193294"/>
                  </a:lnTo>
                  <a:lnTo>
                    <a:pt x="559777" y="184886"/>
                  </a:lnTo>
                  <a:lnTo>
                    <a:pt x="562165" y="172275"/>
                  </a:lnTo>
                  <a:close/>
                </a:path>
              </a:pathLst>
            </a:custGeom>
            <a:solidFill>
              <a:srgbClr val="000000"/>
            </a:solidFill>
          </p:spPr>
          <p:txBody>
            <a:bodyPr wrap="square" lIns="0" tIns="0" rIns="0" bIns="0" rtlCol="0"/>
            <a:lstStyle/>
            <a:p>
              <a:endParaRPr/>
            </a:p>
          </p:txBody>
        </p:sp>
      </p:grpSp>
      <p:sp>
        <p:nvSpPr>
          <p:cNvPr id="16" name="object 16"/>
          <p:cNvSpPr txBox="1">
            <a:spLocks noGrp="1"/>
          </p:cNvSpPr>
          <p:nvPr>
            <p:ph type="title"/>
          </p:nvPr>
        </p:nvSpPr>
        <p:spPr>
          <a:xfrm>
            <a:off x="1433830" y="559384"/>
            <a:ext cx="702818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C000"/>
                </a:solidFill>
              </a:rPr>
              <a:t>Procesos de </a:t>
            </a:r>
            <a:r>
              <a:rPr sz="3600" spc="-70" dirty="0">
                <a:solidFill>
                  <a:srgbClr val="FFC000"/>
                </a:solidFill>
              </a:rPr>
              <a:t>Temple </a:t>
            </a:r>
            <a:r>
              <a:rPr sz="3600" dirty="0">
                <a:solidFill>
                  <a:srgbClr val="FFC000"/>
                </a:solidFill>
              </a:rPr>
              <a:t>de los</a:t>
            </a:r>
            <a:r>
              <a:rPr sz="3600" spc="-310" dirty="0">
                <a:solidFill>
                  <a:srgbClr val="FFC000"/>
                </a:solidFill>
              </a:rPr>
              <a:t> </a:t>
            </a:r>
            <a:r>
              <a:rPr sz="3600" dirty="0">
                <a:solidFill>
                  <a:srgbClr val="FFC000"/>
                </a:solidFill>
              </a:rPr>
              <a:t>Aceros</a:t>
            </a:r>
            <a:endParaRPr sz="3600"/>
          </a:p>
        </p:txBody>
      </p:sp>
      <p:sp>
        <p:nvSpPr>
          <p:cNvPr id="17" name="object 17"/>
          <p:cNvSpPr/>
          <p:nvPr/>
        </p:nvSpPr>
        <p:spPr>
          <a:xfrm>
            <a:off x="7317867" y="3184017"/>
            <a:ext cx="1590675" cy="900430"/>
          </a:xfrm>
          <a:custGeom>
            <a:avLst/>
            <a:gdLst/>
            <a:ahLst/>
            <a:cxnLst/>
            <a:rect l="l" t="t" r="r" b="b"/>
            <a:pathLst>
              <a:path w="1590675" h="900429">
                <a:moveTo>
                  <a:pt x="57150" y="842899"/>
                </a:moveTo>
                <a:lnTo>
                  <a:pt x="0" y="842899"/>
                </a:lnTo>
                <a:lnTo>
                  <a:pt x="0" y="900049"/>
                </a:lnTo>
                <a:lnTo>
                  <a:pt x="57150" y="900049"/>
                </a:lnTo>
                <a:lnTo>
                  <a:pt x="57150" y="842899"/>
                </a:lnTo>
                <a:close/>
              </a:path>
              <a:path w="1590675" h="900429">
                <a:moveTo>
                  <a:pt x="57150" y="728599"/>
                </a:moveTo>
                <a:lnTo>
                  <a:pt x="0" y="728599"/>
                </a:lnTo>
                <a:lnTo>
                  <a:pt x="0" y="785749"/>
                </a:lnTo>
                <a:lnTo>
                  <a:pt x="57150" y="785749"/>
                </a:lnTo>
                <a:lnTo>
                  <a:pt x="57150" y="728599"/>
                </a:lnTo>
                <a:close/>
              </a:path>
              <a:path w="1590675" h="900429">
                <a:moveTo>
                  <a:pt x="57150" y="614299"/>
                </a:moveTo>
                <a:lnTo>
                  <a:pt x="0" y="614299"/>
                </a:lnTo>
                <a:lnTo>
                  <a:pt x="0" y="671449"/>
                </a:lnTo>
                <a:lnTo>
                  <a:pt x="57150" y="671449"/>
                </a:lnTo>
                <a:lnTo>
                  <a:pt x="57150" y="614299"/>
                </a:lnTo>
                <a:close/>
              </a:path>
              <a:path w="1590675" h="900429">
                <a:moveTo>
                  <a:pt x="57150" y="499999"/>
                </a:moveTo>
                <a:lnTo>
                  <a:pt x="0" y="499999"/>
                </a:lnTo>
                <a:lnTo>
                  <a:pt x="0" y="557149"/>
                </a:lnTo>
                <a:lnTo>
                  <a:pt x="57150" y="557149"/>
                </a:lnTo>
                <a:lnTo>
                  <a:pt x="57150" y="499999"/>
                </a:lnTo>
                <a:close/>
              </a:path>
              <a:path w="1590675" h="900429">
                <a:moveTo>
                  <a:pt x="57150" y="385699"/>
                </a:moveTo>
                <a:lnTo>
                  <a:pt x="0" y="385699"/>
                </a:lnTo>
                <a:lnTo>
                  <a:pt x="0" y="442849"/>
                </a:lnTo>
                <a:lnTo>
                  <a:pt x="57150" y="442849"/>
                </a:lnTo>
                <a:lnTo>
                  <a:pt x="57150" y="385699"/>
                </a:lnTo>
                <a:close/>
              </a:path>
              <a:path w="1590675" h="900429">
                <a:moveTo>
                  <a:pt x="90042" y="304165"/>
                </a:moveTo>
                <a:lnTo>
                  <a:pt x="32892" y="304165"/>
                </a:lnTo>
                <a:lnTo>
                  <a:pt x="32892" y="361315"/>
                </a:lnTo>
                <a:lnTo>
                  <a:pt x="90042" y="361315"/>
                </a:lnTo>
                <a:lnTo>
                  <a:pt x="90042" y="304165"/>
                </a:lnTo>
                <a:close/>
              </a:path>
              <a:path w="1590675" h="900429">
                <a:moveTo>
                  <a:pt x="204342" y="304165"/>
                </a:moveTo>
                <a:lnTo>
                  <a:pt x="147192" y="304165"/>
                </a:lnTo>
                <a:lnTo>
                  <a:pt x="147192" y="361315"/>
                </a:lnTo>
                <a:lnTo>
                  <a:pt x="204342" y="361315"/>
                </a:lnTo>
                <a:lnTo>
                  <a:pt x="204342" y="304165"/>
                </a:lnTo>
                <a:close/>
              </a:path>
              <a:path w="1590675" h="900429">
                <a:moveTo>
                  <a:pt x="318642" y="304165"/>
                </a:moveTo>
                <a:lnTo>
                  <a:pt x="261492" y="304165"/>
                </a:lnTo>
                <a:lnTo>
                  <a:pt x="261492" y="361315"/>
                </a:lnTo>
                <a:lnTo>
                  <a:pt x="318642" y="361315"/>
                </a:lnTo>
                <a:lnTo>
                  <a:pt x="318642" y="304165"/>
                </a:lnTo>
                <a:close/>
              </a:path>
              <a:path w="1590675" h="900429">
                <a:moveTo>
                  <a:pt x="432942" y="304165"/>
                </a:moveTo>
                <a:lnTo>
                  <a:pt x="375792" y="304165"/>
                </a:lnTo>
                <a:lnTo>
                  <a:pt x="375792" y="361315"/>
                </a:lnTo>
                <a:lnTo>
                  <a:pt x="432942" y="361315"/>
                </a:lnTo>
                <a:lnTo>
                  <a:pt x="432942" y="304165"/>
                </a:lnTo>
                <a:close/>
              </a:path>
              <a:path w="1590675" h="900429">
                <a:moveTo>
                  <a:pt x="547242" y="304165"/>
                </a:moveTo>
                <a:lnTo>
                  <a:pt x="490092" y="304165"/>
                </a:lnTo>
                <a:lnTo>
                  <a:pt x="490092" y="361315"/>
                </a:lnTo>
                <a:lnTo>
                  <a:pt x="547242" y="361315"/>
                </a:lnTo>
                <a:lnTo>
                  <a:pt x="547242" y="304165"/>
                </a:lnTo>
                <a:close/>
              </a:path>
              <a:path w="1590675" h="900429">
                <a:moveTo>
                  <a:pt x="661542" y="304165"/>
                </a:moveTo>
                <a:lnTo>
                  <a:pt x="604392" y="304165"/>
                </a:lnTo>
                <a:lnTo>
                  <a:pt x="604392" y="361315"/>
                </a:lnTo>
                <a:lnTo>
                  <a:pt x="661542" y="361315"/>
                </a:lnTo>
                <a:lnTo>
                  <a:pt x="661542" y="304165"/>
                </a:lnTo>
                <a:close/>
              </a:path>
              <a:path w="1590675" h="900429">
                <a:moveTo>
                  <a:pt x="775842" y="304165"/>
                </a:moveTo>
                <a:lnTo>
                  <a:pt x="718692" y="304165"/>
                </a:lnTo>
                <a:lnTo>
                  <a:pt x="718692" y="361315"/>
                </a:lnTo>
                <a:lnTo>
                  <a:pt x="775842" y="361315"/>
                </a:lnTo>
                <a:lnTo>
                  <a:pt x="775842" y="304165"/>
                </a:lnTo>
                <a:close/>
              </a:path>
              <a:path w="1590675" h="900429">
                <a:moveTo>
                  <a:pt x="890142" y="304165"/>
                </a:moveTo>
                <a:lnTo>
                  <a:pt x="832992" y="304165"/>
                </a:lnTo>
                <a:lnTo>
                  <a:pt x="832992" y="361315"/>
                </a:lnTo>
                <a:lnTo>
                  <a:pt x="890142" y="361315"/>
                </a:lnTo>
                <a:lnTo>
                  <a:pt x="890142" y="304165"/>
                </a:lnTo>
                <a:close/>
              </a:path>
              <a:path w="1590675" h="900429">
                <a:moveTo>
                  <a:pt x="1004442" y="304165"/>
                </a:moveTo>
                <a:lnTo>
                  <a:pt x="947292" y="304165"/>
                </a:lnTo>
                <a:lnTo>
                  <a:pt x="947292" y="361315"/>
                </a:lnTo>
                <a:lnTo>
                  <a:pt x="1004442" y="361315"/>
                </a:lnTo>
                <a:lnTo>
                  <a:pt x="1004442" y="304165"/>
                </a:lnTo>
                <a:close/>
              </a:path>
              <a:path w="1590675" h="900429">
                <a:moveTo>
                  <a:pt x="1118742" y="304165"/>
                </a:moveTo>
                <a:lnTo>
                  <a:pt x="1061592" y="304165"/>
                </a:lnTo>
                <a:lnTo>
                  <a:pt x="1061592" y="361315"/>
                </a:lnTo>
                <a:lnTo>
                  <a:pt x="1118742" y="361315"/>
                </a:lnTo>
                <a:lnTo>
                  <a:pt x="1118742" y="304165"/>
                </a:lnTo>
                <a:close/>
              </a:path>
              <a:path w="1590675" h="900429">
                <a:moveTo>
                  <a:pt x="1233042" y="304165"/>
                </a:moveTo>
                <a:lnTo>
                  <a:pt x="1175892" y="304165"/>
                </a:lnTo>
                <a:lnTo>
                  <a:pt x="1175892" y="361315"/>
                </a:lnTo>
                <a:lnTo>
                  <a:pt x="1233042" y="361315"/>
                </a:lnTo>
                <a:lnTo>
                  <a:pt x="1233042" y="304165"/>
                </a:lnTo>
                <a:close/>
              </a:path>
              <a:path w="1590675" h="900429">
                <a:moveTo>
                  <a:pt x="1347342" y="304165"/>
                </a:moveTo>
                <a:lnTo>
                  <a:pt x="1290192" y="304165"/>
                </a:lnTo>
                <a:lnTo>
                  <a:pt x="1290192" y="361315"/>
                </a:lnTo>
                <a:lnTo>
                  <a:pt x="1347342" y="361315"/>
                </a:lnTo>
                <a:lnTo>
                  <a:pt x="1347342" y="304165"/>
                </a:lnTo>
                <a:close/>
              </a:path>
              <a:path w="1590675" h="900429">
                <a:moveTo>
                  <a:pt x="1461642" y="304165"/>
                </a:moveTo>
                <a:lnTo>
                  <a:pt x="1404492" y="304165"/>
                </a:lnTo>
                <a:lnTo>
                  <a:pt x="1404492" y="361315"/>
                </a:lnTo>
                <a:lnTo>
                  <a:pt x="1461642" y="361315"/>
                </a:lnTo>
                <a:lnTo>
                  <a:pt x="1461642" y="304165"/>
                </a:lnTo>
                <a:close/>
              </a:path>
              <a:path w="1590675" h="900429">
                <a:moveTo>
                  <a:pt x="1533143" y="261493"/>
                </a:moveTo>
                <a:lnTo>
                  <a:pt x="1475993" y="261493"/>
                </a:lnTo>
                <a:lnTo>
                  <a:pt x="1475993" y="318643"/>
                </a:lnTo>
                <a:lnTo>
                  <a:pt x="1533143" y="318643"/>
                </a:lnTo>
                <a:lnTo>
                  <a:pt x="1533143" y="261493"/>
                </a:lnTo>
                <a:close/>
              </a:path>
              <a:path w="1590675" h="900429">
                <a:moveTo>
                  <a:pt x="1533143" y="147193"/>
                </a:moveTo>
                <a:lnTo>
                  <a:pt x="1475993" y="147193"/>
                </a:lnTo>
                <a:lnTo>
                  <a:pt x="1475993" y="204343"/>
                </a:lnTo>
                <a:lnTo>
                  <a:pt x="1533143" y="204343"/>
                </a:lnTo>
                <a:lnTo>
                  <a:pt x="1533143" y="147193"/>
                </a:lnTo>
                <a:close/>
              </a:path>
              <a:path w="1590675" h="900429">
                <a:moveTo>
                  <a:pt x="1504568" y="0"/>
                </a:moveTo>
                <a:lnTo>
                  <a:pt x="1418843" y="171450"/>
                </a:lnTo>
                <a:lnTo>
                  <a:pt x="1475993" y="171450"/>
                </a:lnTo>
                <a:lnTo>
                  <a:pt x="1475993" y="147193"/>
                </a:lnTo>
                <a:lnTo>
                  <a:pt x="1578165" y="147193"/>
                </a:lnTo>
                <a:lnTo>
                  <a:pt x="1504568" y="0"/>
                </a:lnTo>
                <a:close/>
              </a:path>
              <a:path w="1590675" h="900429">
                <a:moveTo>
                  <a:pt x="1578165" y="147193"/>
                </a:moveTo>
                <a:lnTo>
                  <a:pt x="1533143" y="147193"/>
                </a:lnTo>
                <a:lnTo>
                  <a:pt x="1533143" y="171450"/>
                </a:lnTo>
                <a:lnTo>
                  <a:pt x="1590293" y="171450"/>
                </a:lnTo>
                <a:lnTo>
                  <a:pt x="1578165" y="147193"/>
                </a:lnTo>
                <a:close/>
              </a:path>
            </a:pathLst>
          </a:custGeom>
          <a:solidFill>
            <a:srgbClr val="F39200"/>
          </a:solidFill>
        </p:spPr>
        <p:txBody>
          <a:bodyPr wrap="square" lIns="0" tIns="0" rIns="0" bIns="0" rtlCol="0"/>
          <a:lstStyle/>
          <a:p>
            <a:endParaRPr/>
          </a:p>
        </p:txBody>
      </p:sp>
      <p:sp>
        <p:nvSpPr>
          <p:cNvPr id="18" name="object 18"/>
          <p:cNvSpPr/>
          <p:nvPr/>
        </p:nvSpPr>
        <p:spPr>
          <a:xfrm>
            <a:off x="4453763" y="3203320"/>
            <a:ext cx="1590675" cy="900430"/>
          </a:xfrm>
          <a:custGeom>
            <a:avLst/>
            <a:gdLst/>
            <a:ahLst/>
            <a:cxnLst/>
            <a:rect l="l" t="t" r="r" b="b"/>
            <a:pathLst>
              <a:path w="1590675" h="900429">
                <a:moveTo>
                  <a:pt x="1590294" y="842771"/>
                </a:moveTo>
                <a:lnTo>
                  <a:pt x="1533144" y="842771"/>
                </a:lnTo>
                <a:lnTo>
                  <a:pt x="1533144" y="899921"/>
                </a:lnTo>
                <a:lnTo>
                  <a:pt x="1590294" y="899921"/>
                </a:lnTo>
                <a:lnTo>
                  <a:pt x="1590294" y="842771"/>
                </a:lnTo>
                <a:close/>
              </a:path>
              <a:path w="1590675" h="900429">
                <a:moveTo>
                  <a:pt x="1590294" y="728471"/>
                </a:moveTo>
                <a:lnTo>
                  <a:pt x="1533144" y="728471"/>
                </a:lnTo>
                <a:lnTo>
                  <a:pt x="1533144" y="785621"/>
                </a:lnTo>
                <a:lnTo>
                  <a:pt x="1590294" y="785621"/>
                </a:lnTo>
                <a:lnTo>
                  <a:pt x="1590294" y="728471"/>
                </a:lnTo>
                <a:close/>
              </a:path>
              <a:path w="1590675" h="900429">
                <a:moveTo>
                  <a:pt x="1590294" y="614171"/>
                </a:moveTo>
                <a:lnTo>
                  <a:pt x="1533144" y="614171"/>
                </a:lnTo>
                <a:lnTo>
                  <a:pt x="1533144" y="671321"/>
                </a:lnTo>
                <a:lnTo>
                  <a:pt x="1590294" y="671321"/>
                </a:lnTo>
                <a:lnTo>
                  <a:pt x="1590294" y="614171"/>
                </a:lnTo>
                <a:close/>
              </a:path>
              <a:path w="1590675" h="900429">
                <a:moveTo>
                  <a:pt x="1590294" y="499871"/>
                </a:moveTo>
                <a:lnTo>
                  <a:pt x="1533144" y="499871"/>
                </a:lnTo>
                <a:lnTo>
                  <a:pt x="1533144" y="557021"/>
                </a:lnTo>
                <a:lnTo>
                  <a:pt x="1590294" y="557021"/>
                </a:lnTo>
                <a:lnTo>
                  <a:pt x="1590294" y="499871"/>
                </a:lnTo>
                <a:close/>
              </a:path>
              <a:path w="1590675" h="900429">
                <a:moveTo>
                  <a:pt x="1590294" y="385571"/>
                </a:moveTo>
                <a:lnTo>
                  <a:pt x="1533144" y="385571"/>
                </a:lnTo>
                <a:lnTo>
                  <a:pt x="1533144" y="442721"/>
                </a:lnTo>
                <a:lnTo>
                  <a:pt x="1590294" y="442721"/>
                </a:lnTo>
                <a:lnTo>
                  <a:pt x="1590294" y="385571"/>
                </a:lnTo>
                <a:close/>
              </a:path>
              <a:path w="1590675" h="900429">
                <a:moveTo>
                  <a:pt x="1557401" y="304164"/>
                </a:moveTo>
                <a:lnTo>
                  <a:pt x="1500251" y="304164"/>
                </a:lnTo>
                <a:lnTo>
                  <a:pt x="1500251" y="361314"/>
                </a:lnTo>
                <a:lnTo>
                  <a:pt x="1557401" y="361314"/>
                </a:lnTo>
                <a:lnTo>
                  <a:pt x="1557401" y="304164"/>
                </a:lnTo>
                <a:close/>
              </a:path>
              <a:path w="1590675" h="900429">
                <a:moveTo>
                  <a:pt x="1443101" y="304164"/>
                </a:moveTo>
                <a:lnTo>
                  <a:pt x="1385951" y="304164"/>
                </a:lnTo>
                <a:lnTo>
                  <a:pt x="1385951" y="361314"/>
                </a:lnTo>
                <a:lnTo>
                  <a:pt x="1443101" y="361314"/>
                </a:lnTo>
                <a:lnTo>
                  <a:pt x="1443101" y="304164"/>
                </a:lnTo>
                <a:close/>
              </a:path>
              <a:path w="1590675" h="900429">
                <a:moveTo>
                  <a:pt x="1328801" y="304164"/>
                </a:moveTo>
                <a:lnTo>
                  <a:pt x="1271651" y="304164"/>
                </a:lnTo>
                <a:lnTo>
                  <a:pt x="1271651" y="361314"/>
                </a:lnTo>
                <a:lnTo>
                  <a:pt x="1328801" y="361314"/>
                </a:lnTo>
                <a:lnTo>
                  <a:pt x="1328801" y="304164"/>
                </a:lnTo>
                <a:close/>
              </a:path>
              <a:path w="1590675" h="900429">
                <a:moveTo>
                  <a:pt x="1214501" y="304164"/>
                </a:moveTo>
                <a:lnTo>
                  <a:pt x="1157351" y="304164"/>
                </a:lnTo>
                <a:lnTo>
                  <a:pt x="1157351" y="361314"/>
                </a:lnTo>
                <a:lnTo>
                  <a:pt x="1214501" y="361314"/>
                </a:lnTo>
                <a:lnTo>
                  <a:pt x="1214501" y="304164"/>
                </a:lnTo>
                <a:close/>
              </a:path>
              <a:path w="1590675" h="900429">
                <a:moveTo>
                  <a:pt x="1100201" y="304164"/>
                </a:moveTo>
                <a:lnTo>
                  <a:pt x="1043051" y="304164"/>
                </a:lnTo>
                <a:lnTo>
                  <a:pt x="1043051" y="361314"/>
                </a:lnTo>
                <a:lnTo>
                  <a:pt x="1100201" y="361314"/>
                </a:lnTo>
                <a:lnTo>
                  <a:pt x="1100201" y="304164"/>
                </a:lnTo>
                <a:close/>
              </a:path>
              <a:path w="1590675" h="900429">
                <a:moveTo>
                  <a:pt x="985901" y="304164"/>
                </a:moveTo>
                <a:lnTo>
                  <a:pt x="928751" y="304164"/>
                </a:lnTo>
                <a:lnTo>
                  <a:pt x="928751" y="361314"/>
                </a:lnTo>
                <a:lnTo>
                  <a:pt x="985901" y="361314"/>
                </a:lnTo>
                <a:lnTo>
                  <a:pt x="985901" y="304164"/>
                </a:lnTo>
                <a:close/>
              </a:path>
              <a:path w="1590675" h="900429">
                <a:moveTo>
                  <a:pt x="871601" y="304164"/>
                </a:moveTo>
                <a:lnTo>
                  <a:pt x="814451" y="304164"/>
                </a:lnTo>
                <a:lnTo>
                  <a:pt x="814451" y="361314"/>
                </a:lnTo>
                <a:lnTo>
                  <a:pt x="871601" y="361314"/>
                </a:lnTo>
                <a:lnTo>
                  <a:pt x="871601" y="304164"/>
                </a:lnTo>
                <a:close/>
              </a:path>
              <a:path w="1590675" h="900429">
                <a:moveTo>
                  <a:pt x="757301" y="304164"/>
                </a:moveTo>
                <a:lnTo>
                  <a:pt x="700151" y="304164"/>
                </a:lnTo>
                <a:lnTo>
                  <a:pt x="700151" y="361314"/>
                </a:lnTo>
                <a:lnTo>
                  <a:pt x="757301" y="361314"/>
                </a:lnTo>
                <a:lnTo>
                  <a:pt x="757301" y="304164"/>
                </a:lnTo>
                <a:close/>
              </a:path>
              <a:path w="1590675" h="900429">
                <a:moveTo>
                  <a:pt x="643001" y="304164"/>
                </a:moveTo>
                <a:lnTo>
                  <a:pt x="585851" y="304164"/>
                </a:lnTo>
                <a:lnTo>
                  <a:pt x="585851" y="361314"/>
                </a:lnTo>
                <a:lnTo>
                  <a:pt x="643001" y="361314"/>
                </a:lnTo>
                <a:lnTo>
                  <a:pt x="643001" y="304164"/>
                </a:lnTo>
                <a:close/>
              </a:path>
              <a:path w="1590675" h="900429">
                <a:moveTo>
                  <a:pt x="528701" y="304164"/>
                </a:moveTo>
                <a:lnTo>
                  <a:pt x="471550" y="304164"/>
                </a:lnTo>
                <a:lnTo>
                  <a:pt x="471550" y="361314"/>
                </a:lnTo>
                <a:lnTo>
                  <a:pt x="528701" y="361314"/>
                </a:lnTo>
                <a:lnTo>
                  <a:pt x="528701" y="304164"/>
                </a:lnTo>
                <a:close/>
              </a:path>
              <a:path w="1590675" h="900429">
                <a:moveTo>
                  <a:pt x="414400" y="304164"/>
                </a:moveTo>
                <a:lnTo>
                  <a:pt x="357250" y="304164"/>
                </a:lnTo>
                <a:lnTo>
                  <a:pt x="357250" y="361314"/>
                </a:lnTo>
                <a:lnTo>
                  <a:pt x="414400" y="361314"/>
                </a:lnTo>
                <a:lnTo>
                  <a:pt x="414400" y="304164"/>
                </a:lnTo>
                <a:close/>
              </a:path>
              <a:path w="1590675" h="900429">
                <a:moveTo>
                  <a:pt x="300100" y="304164"/>
                </a:moveTo>
                <a:lnTo>
                  <a:pt x="242950" y="304164"/>
                </a:lnTo>
                <a:lnTo>
                  <a:pt x="242950" y="361314"/>
                </a:lnTo>
                <a:lnTo>
                  <a:pt x="300100" y="361314"/>
                </a:lnTo>
                <a:lnTo>
                  <a:pt x="300100" y="304164"/>
                </a:lnTo>
                <a:close/>
              </a:path>
              <a:path w="1590675" h="900429">
                <a:moveTo>
                  <a:pt x="185800" y="304164"/>
                </a:moveTo>
                <a:lnTo>
                  <a:pt x="128650" y="304164"/>
                </a:lnTo>
                <a:lnTo>
                  <a:pt x="128650" y="361314"/>
                </a:lnTo>
                <a:lnTo>
                  <a:pt x="185800" y="361314"/>
                </a:lnTo>
                <a:lnTo>
                  <a:pt x="185800" y="304164"/>
                </a:lnTo>
                <a:close/>
              </a:path>
              <a:path w="1590675" h="900429">
                <a:moveTo>
                  <a:pt x="114300" y="261365"/>
                </a:moveTo>
                <a:lnTo>
                  <a:pt x="57150" y="261365"/>
                </a:lnTo>
                <a:lnTo>
                  <a:pt x="57150" y="318515"/>
                </a:lnTo>
                <a:lnTo>
                  <a:pt x="114300" y="318515"/>
                </a:lnTo>
                <a:lnTo>
                  <a:pt x="114300" y="261365"/>
                </a:lnTo>
                <a:close/>
              </a:path>
              <a:path w="1590675" h="900429">
                <a:moveTo>
                  <a:pt x="114300" y="147065"/>
                </a:moveTo>
                <a:lnTo>
                  <a:pt x="57150" y="147065"/>
                </a:lnTo>
                <a:lnTo>
                  <a:pt x="57150" y="204215"/>
                </a:lnTo>
                <a:lnTo>
                  <a:pt x="114300" y="204215"/>
                </a:lnTo>
                <a:lnTo>
                  <a:pt x="114300" y="147065"/>
                </a:lnTo>
                <a:close/>
              </a:path>
              <a:path w="1590675" h="900429">
                <a:moveTo>
                  <a:pt x="85725" y="0"/>
                </a:moveTo>
                <a:lnTo>
                  <a:pt x="0" y="171450"/>
                </a:lnTo>
                <a:lnTo>
                  <a:pt x="57150" y="171450"/>
                </a:lnTo>
                <a:lnTo>
                  <a:pt x="57150" y="147065"/>
                </a:lnTo>
                <a:lnTo>
                  <a:pt x="159257" y="147065"/>
                </a:lnTo>
                <a:lnTo>
                  <a:pt x="85725" y="0"/>
                </a:lnTo>
                <a:close/>
              </a:path>
              <a:path w="1590675" h="900429">
                <a:moveTo>
                  <a:pt x="159257" y="147065"/>
                </a:moveTo>
                <a:lnTo>
                  <a:pt x="114300" y="147065"/>
                </a:lnTo>
                <a:lnTo>
                  <a:pt x="114300" y="171450"/>
                </a:lnTo>
                <a:lnTo>
                  <a:pt x="171450" y="171450"/>
                </a:lnTo>
                <a:lnTo>
                  <a:pt x="159257" y="147065"/>
                </a:lnTo>
                <a:close/>
              </a:path>
            </a:pathLst>
          </a:custGeom>
          <a:solidFill>
            <a:srgbClr val="F39200"/>
          </a:solidFill>
        </p:spPr>
        <p:txBody>
          <a:bodyPr wrap="square" lIns="0" tIns="0" rIns="0" bIns="0" rtlCol="0"/>
          <a:lstStyle/>
          <a:p>
            <a:endParaRPr/>
          </a:p>
        </p:txBody>
      </p:sp>
      <p:grpSp>
        <p:nvGrpSpPr>
          <p:cNvPr id="19" name="object 19"/>
          <p:cNvGrpSpPr/>
          <p:nvPr/>
        </p:nvGrpSpPr>
        <p:grpSpPr>
          <a:xfrm>
            <a:off x="2277998" y="2874517"/>
            <a:ext cx="8841105" cy="3869054"/>
            <a:chOff x="2277998" y="2874517"/>
            <a:chExt cx="8841105" cy="3869054"/>
          </a:xfrm>
        </p:grpSpPr>
        <p:sp>
          <p:nvSpPr>
            <p:cNvPr id="20" name="object 20"/>
            <p:cNvSpPr/>
            <p:nvPr/>
          </p:nvSpPr>
          <p:spPr>
            <a:xfrm>
              <a:off x="2303399" y="2874517"/>
              <a:ext cx="8790305" cy="3843654"/>
            </a:xfrm>
            <a:custGeom>
              <a:avLst/>
              <a:gdLst/>
              <a:ahLst/>
              <a:cxnLst/>
              <a:rect l="l" t="t" r="r" b="b"/>
              <a:pathLst>
                <a:path w="8790305" h="3843654">
                  <a:moveTo>
                    <a:pt x="4423664" y="1664081"/>
                  </a:moveTo>
                  <a:lnTo>
                    <a:pt x="4366514" y="1664081"/>
                  </a:lnTo>
                  <a:lnTo>
                    <a:pt x="4366514" y="1721231"/>
                  </a:lnTo>
                  <a:lnTo>
                    <a:pt x="4423664" y="1721231"/>
                  </a:lnTo>
                  <a:lnTo>
                    <a:pt x="4423664" y="1664081"/>
                  </a:lnTo>
                  <a:close/>
                </a:path>
                <a:path w="8790305" h="3843654">
                  <a:moveTo>
                    <a:pt x="4423664" y="1549781"/>
                  </a:moveTo>
                  <a:lnTo>
                    <a:pt x="4366514" y="1549781"/>
                  </a:lnTo>
                  <a:lnTo>
                    <a:pt x="4366514" y="1606931"/>
                  </a:lnTo>
                  <a:lnTo>
                    <a:pt x="4423664" y="1606931"/>
                  </a:lnTo>
                  <a:lnTo>
                    <a:pt x="4423664" y="1549781"/>
                  </a:lnTo>
                  <a:close/>
                </a:path>
                <a:path w="8790305" h="3843654">
                  <a:moveTo>
                    <a:pt x="4423664" y="1435481"/>
                  </a:moveTo>
                  <a:lnTo>
                    <a:pt x="4366514" y="1435481"/>
                  </a:lnTo>
                  <a:lnTo>
                    <a:pt x="4366514" y="1492631"/>
                  </a:lnTo>
                  <a:lnTo>
                    <a:pt x="4423664" y="1492631"/>
                  </a:lnTo>
                  <a:lnTo>
                    <a:pt x="4423664" y="1435481"/>
                  </a:lnTo>
                  <a:close/>
                </a:path>
                <a:path w="8790305" h="3843654">
                  <a:moveTo>
                    <a:pt x="4423664" y="1321181"/>
                  </a:moveTo>
                  <a:lnTo>
                    <a:pt x="4366514" y="1321181"/>
                  </a:lnTo>
                  <a:lnTo>
                    <a:pt x="4366514" y="1378331"/>
                  </a:lnTo>
                  <a:lnTo>
                    <a:pt x="4423664" y="1378331"/>
                  </a:lnTo>
                  <a:lnTo>
                    <a:pt x="4423664" y="1321181"/>
                  </a:lnTo>
                  <a:close/>
                </a:path>
                <a:path w="8790305" h="3843654">
                  <a:moveTo>
                    <a:pt x="4423664" y="1206881"/>
                  </a:moveTo>
                  <a:lnTo>
                    <a:pt x="4366514" y="1206881"/>
                  </a:lnTo>
                  <a:lnTo>
                    <a:pt x="4366514" y="1264031"/>
                  </a:lnTo>
                  <a:lnTo>
                    <a:pt x="4423664" y="1264031"/>
                  </a:lnTo>
                  <a:lnTo>
                    <a:pt x="4423664" y="1206881"/>
                  </a:lnTo>
                  <a:close/>
                </a:path>
                <a:path w="8790305" h="3843654">
                  <a:moveTo>
                    <a:pt x="4423664" y="1092581"/>
                  </a:moveTo>
                  <a:lnTo>
                    <a:pt x="4366514" y="1092581"/>
                  </a:lnTo>
                  <a:lnTo>
                    <a:pt x="4366514" y="1149731"/>
                  </a:lnTo>
                  <a:lnTo>
                    <a:pt x="4423664" y="1149731"/>
                  </a:lnTo>
                  <a:lnTo>
                    <a:pt x="4423664" y="1092581"/>
                  </a:lnTo>
                  <a:close/>
                </a:path>
                <a:path w="8790305" h="3843654">
                  <a:moveTo>
                    <a:pt x="4423664" y="978281"/>
                  </a:moveTo>
                  <a:lnTo>
                    <a:pt x="4366514" y="978281"/>
                  </a:lnTo>
                  <a:lnTo>
                    <a:pt x="4366514" y="1035431"/>
                  </a:lnTo>
                  <a:lnTo>
                    <a:pt x="4423664" y="1035431"/>
                  </a:lnTo>
                  <a:lnTo>
                    <a:pt x="4423664" y="978281"/>
                  </a:lnTo>
                  <a:close/>
                </a:path>
                <a:path w="8790305" h="3843654">
                  <a:moveTo>
                    <a:pt x="4423664" y="863981"/>
                  </a:moveTo>
                  <a:lnTo>
                    <a:pt x="4366514" y="863981"/>
                  </a:lnTo>
                  <a:lnTo>
                    <a:pt x="4366514" y="921131"/>
                  </a:lnTo>
                  <a:lnTo>
                    <a:pt x="4423664" y="921131"/>
                  </a:lnTo>
                  <a:lnTo>
                    <a:pt x="4423664" y="863981"/>
                  </a:lnTo>
                  <a:close/>
                </a:path>
                <a:path w="8790305" h="3843654">
                  <a:moveTo>
                    <a:pt x="4423664" y="749681"/>
                  </a:moveTo>
                  <a:lnTo>
                    <a:pt x="4366514" y="749681"/>
                  </a:lnTo>
                  <a:lnTo>
                    <a:pt x="4366514" y="806831"/>
                  </a:lnTo>
                  <a:lnTo>
                    <a:pt x="4423664" y="806831"/>
                  </a:lnTo>
                  <a:lnTo>
                    <a:pt x="4423664" y="749681"/>
                  </a:lnTo>
                  <a:close/>
                </a:path>
                <a:path w="8790305" h="3843654">
                  <a:moveTo>
                    <a:pt x="4423664" y="635381"/>
                  </a:moveTo>
                  <a:lnTo>
                    <a:pt x="4366514" y="635381"/>
                  </a:lnTo>
                  <a:lnTo>
                    <a:pt x="4366514" y="692531"/>
                  </a:lnTo>
                  <a:lnTo>
                    <a:pt x="4423664" y="692531"/>
                  </a:lnTo>
                  <a:lnTo>
                    <a:pt x="4423664" y="635381"/>
                  </a:lnTo>
                  <a:close/>
                </a:path>
                <a:path w="8790305" h="3843654">
                  <a:moveTo>
                    <a:pt x="4423664" y="521081"/>
                  </a:moveTo>
                  <a:lnTo>
                    <a:pt x="4366514" y="521081"/>
                  </a:lnTo>
                  <a:lnTo>
                    <a:pt x="4366514" y="578231"/>
                  </a:lnTo>
                  <a:lnTo>
                    <a:pt x="4423664" y="578231"/>
                  </a:lnTo>
                  <a:lnTo>
                    <a:pt x="4423664" y="521081"/>
                  </a:lnTo>
                  <a:close/>
                </a:path>
                <a:path w="8790305" h="3843654">
                  <a:moveTo>
                    <a:pt x="4423664" y="406781"/>
                  </a:moveTo>
                  <a:lnTo>
                    <a:pt x="4366514" y="406781"/>
                  </a:lnTo>
                  <a:lnTo>
                    <a:pt x="4366514" y="463931"/>
                  </a:lnTo>
                  <a:lnTo>
                    <a:pt x="4423664" y="463931"/>
                  </a:lnTo>
                  <a:lnTo>
                    <a:pt x="4423664" y="406781"/>
                  </a:lnTo>
                  <a:close/>
                </a:path>
                <a:path w="8790305" h="3843654">
                  <a:moveTo>
                    <a:pt x="4423664" y="292481"/>
                  </a:moveTo>
                  <a:lnTo>
                    <a:pt x="4366514" y="292481"/>
                  </a:lnTo>
                  <a:lnTo>
                    <a:pt x="4366514" y="349631"/>
                  </a:lnTo>
                  <a:lnTo>
                    <a:pt x="4423664" y="349631"/>
                  </a:lnTo>
                  <a:lnTo>
                    <a:pt x="4423664" y="292481"/>
                  </a:lnTo>
                  <a:close/>
                </a:path>
                <a:path w="8790305" h="3843654">
                  <a:moveTo>
                    <a:pt x="4423664" y="178181"/>
                  </a:moveTo>
                  <a:lnTo>
                    <a:pt x="4366514" y="178181"/>
                  </a:lnTo>
                  <a:lnTo>
                    <a:pt x="4366514" y="235331"/>
                  </a:lnTo>
                  <a:lnTo>
                    <a:pt x="4423664" y="235331"/>
                  </a:lnTo>
                  <a:lnTo>
                    <a:pt x="4423664" y="178181"/>
                  </a:lnTo>
                  <a:close/>
                </a:path>
                <a:path w="8790305" h="3843654">
                  <a:moveTo>
                    <a:pt x="4480814" y="171450"/>
                  </a:moveTo>
                  <a:lnTo>
                    <a:pt x="4395089" y="0"/>
                  </a:lnTo>
                  <a:lnTo>
                    <a:pt x="4309364" y="171450"/>
                  </a:lnTo>
                  <a:lnTo>
                    <a:pt x="4480814" y="171450"/>
                  </a:lnTo>
                  <a:close/>
                </a:path>
                <a:path w="8790305" h="3843654">
                  <a:moveTo>
                    <a:pt x="8790305" y="3843197"/>
                  </a:moveTo>
                  <a:lnTo>
                    <a:pt x="8790178" y="1835531"/>
                  </a:lnTo>
                  <a:lnTo>
                    <a:pt x="4423664" y="1835531"/>
                  </a:lnTo>
                  <a:lnTo>
                    <a:pt x="4423664" y="1778381"/>
                  </a:lnTo>
                  <a:lnTo>
                    <a:pt x="4366514" y="1778381"/>
                  </a:lnTo>
                  <a:lnTo>
                    <a:pt x="4366514" y="1835531"/>
                  </a:lnTo>
                  <a:lnTo>
                    <a:pt x="0" y="1835531"/>
                  </a:lnTo>
                  <a:lnTo>
                    <a:pt x="0" y="3843197"/>
                  </a:lnTo>
                  <a:lnTo>
                    <a:pt x="8790305" y="3843197"/>
                  </a:lnTo>
                  <a:close/>
                </a:path>
              </a:pathLst>
            </a:custGeom>
            <a:solidFill>
              <a:srgbClr val="F39200"/>
            </a:solidFill>
          </p:spPr>
          <p:txBody>
            <a:bodyPr wrap="square" lIns="0" tIns="0" rIns="0" bIns="0" rtlCol="0"/>
            <a:lstStyle/>
            <a:p>
              <a:endParaRPr/>
            </a:p>
          </p:txBody>
        </p:sp>
        <p:sp>
          <p:nvSpPr>
            <p:cNvPr id="21" name="object 21"/>
            <p:cNvSpPr/>
            <p:nvPr/>
          </p:nvSpPr>
          <p:spPr>
            <a:xfrm>
              <a:off x="2303398" y="4710048"/>
              <a:ext cx="8790305" cy="2007870"/>
            </a:xfrm>
            <a:custGeom>
              <a:avLst/>
              <a:gdLst/>
              <a:ahLst/>
              <a:cxnLst/>
              <a:rect l="l" t="t" r="r" b="b"/>
              <a:pathLst>
                <a:path w="8790305" h="2007870">
                  <a:moveTo>
                    <a:pt x="0" y="2007666"/>
                  </a:moveTo>
                  <a:lnTo>
                    <a:pt x="0" y="0"/>
                  </a:lnTo>
                  <a:lnTo>
                    <a:pt x="8790178" y="0"/>
                  </a:lnTo>
                  <a:lnTo>
                    <a:pt x="8790305" y="2007666"/>
                  </a:lnTo>
                  <a:lnTo>
                    <a:pt x="0" y="2007666"/>
                  </a:lnTo>
                  <a:close/>
                </a:path>
              </a:pathLst>
            </a:custGeom>
            <a:ln w="50800">
              <a:solidFill>
                <a:srgbClr val="FFFFFF"/>
              </a:solidFill>
            </a:ln>
          </p:spPr>
          <p:txBody>
            <a:bodyPr wrap="square" lIns="0" tIns="0" rIns="0" bIns="0" rtlCol="0"/>
            <a:lstStyle/>
            <a:p>
              <a:endParaRPr/>
            </a:p>
          </p:txBody>
        </p:sp>
      </p:grpSp>
      <p:sp>
        <p:nvSpPr>
          <p:cNvPr id="22" name="object 22"/>
          <p:cNvSpPr txBox="1"/>
          <p:nvPr/>
        </p:nvSpPr>
        <p:spPr>
          <a:xfrm>
            <a:off x="2773426" y="5466384"/>
            <a:ext cx="2082164" cy="574040"/>
          </a:xfrm>
          <a:prstGeom prst="rect">
            <a:avLst/>
          </a:prstGeom>
        </p:spPr>
        <p:txBody>
          <a:bodyPr vert="horz" wrap="square" lIns="0" tIns="12700" rIns="0" bIns="0" rtlCol="0">
            <a:spAutoFit/>
          </a:bodyPr>
          <a:lstStyle/>
          <a:p>
            <a:pPr marL="502920" marR="5080" indent="-502920">
              <a:lnSpc>
                <a:spcPct val="100000"/>
              </a:lnSpc>
              <a:spcBef>
                <a:spcPts val="100"/>
              </a:spcBef>
            </a:pPr>
            <a:r>
              <a:rPr sz="1800" b="1" spc="-5" dirty="0">
                <a:solidFill>
                  <a:srgbClr val="FFFFFF"/>
                </a:solidFill>
                <a:latin typeface="Arial"/>
                <a:cs typeface="Arial"/>
              </a:rPr>
              <a:t>Etapas Básicas</a:t>
            </a:r>
            <a:r>
              <a:rPr sz="1800" b="1" spc="-50" dirty="0">
                <a:solidFill>
                  <a:srgbClr val="FFFFFF"/>
                </a:solidFill>
                <a:latin typeface="Arial"/>
                <a:cs typeface="Arial"/>
              </a:rPr>
              <a:t> </a:t>
            </a:r>
            <a:r>
              <a:rPr sz="1800" b="1" spc="-5" dirty="0">
                <a:solidFill>
                  <a:srgbClr val="FFFFFF"/>
                </a:solidFill>
                <a:latin typeface="Arial"/>
                <a:cs typeface="Arial"/>
              </a:rPr>
              <a:t>del  </a:t>
            </a:r>
            <a:r>
              <a:rPr sz="1800" b="1" spc="-20" dirty="0">
                <a:solidFill>
                  <a:srgbClr val="FFFFFF"/>
                </a:solidFill>
                <a:latin typeface="Arial"/>
                <a:cs typeface="Arial"/>
              </a:rPr>
              <a:t>Templado</a:t>
            </a:r>
            <a:endParaRPr sz="1800">
              <a:latin typeface="Arial"/>
              <a:cs typeface="Arial"/>
            </a:endParaRPr>
          </a:p>
        </p:txBody>
      </p:sp>
      <p:sp>
        <p:nvSpPr>
          <p:cNvPr id="23" name="object 23"/>
          <p:cNvSpPr txBox="1"/>
          <p:nvPr/>
        </p:nvSpPr>
        <p:spPr>
          <a:xfrm>
            <a:off x="8722106" y="5429808"/>
            <a:ext cx="1397000" cy="574040"/>
          </a:xfrm>
          <a:prstGeom prst="rect">
            <a:avLst/>
          </a:prstGeom>
        </p:spPr>
        <p:txBody>
          <a:bodyPr vert="horz" wrap="square" lIns="0" tIns="12700" rIns="0" bIns="0" rtlCol="0">
            <a:spAutoFit/>
          </a:bodyPr>
          <a:lstStyle/>
          <a:p>
            <a:pPr marR="5080" indent="62230">
              <a:lnSpc>
                <a:spcPct val="100000"/>
              </a:lnSpc>
              <a:spcBef>
                <a:spcPts val="100"/>
              </a:spcBef>
            </a:pPr>
            <a:r>
              <a:rPr sz="1800" b="1" spc="-30" dirty="0">
                <a:solidFill>
                  <a:srgbClr val="FFFFFF"/>
                </a:solidFill>
                <a:latin typeface="Arial"/>
                <a:cs typeface="Arial"/>
              </a:rPr>
              <a:t>Tres  </a:t>
            </a:r>
            <a:r>
              <a:rPr sz="1800" b="1" dirty="0">
                <a:solidFill>
                  <a:srgbClr val="FFFFFF"/>
                </a:solidFill>
                <a:latin typeface="Arial"/>
                <a:cs typeface="Arial"/>
              </a:rPr>
              <a:t>O</a:t>
            </a:r>
            <a:r>
              <a:rPr sz="1800" b="1" spc="5" dirty="0">
                <a:solidFill>
                  <a:srgbClr val="FFFFFF"/>
                </a:solidFill>
                <a:latin typeface="Arial"/>
                <a:cs typeface="Arial"/>
              </a:rPr>
              <a:t>p</a:t>
            </a:r>
            <a:r>
              <a:rPr sz="1800" b="1" spc="-5" dirty="0">
                <a:solidFill>
                  <a:srgbClr val="FFFFFF"/>
                </a:solidFill>
                <a:latin typeface="Arial"/>
                <a:cs typeface="Arial"/>
              </a:rPr>
              <a:t>e</a:t>
            </a:r>
            <a:r>
              <a:rPr sz="1800" b="1" spc="-15" dirty="0">
                <a:solidFill>
                  <a:srgbClr val="FFFFFF"/>
                </a:solidFill>
                <a:latin typeface="Arial"/>
                <a:cs typeface="Arial"/>
              </a:rPr>
              <a:t>r</a:t>
            </a:r>
            <a:r>
              <a:rPr sz="1800" b="1" spc="-5" dirty="0">
                <a:solidFill>
                  <a:srgbClr val="FFFFFF"/>
                </a:solidFill>
                <a:latin typeface="Arial"/>
                <a:cs typeface="Arial"/>
              </a:rPr>
              <a:t>a</a:t>
            </a:r>
            <a:r>
              <a:rPr sz="1800" b="1" spc="-15" dirty="0">
                <a:solidFill>
                  <a:srgbClr val="FFFFFF"/>
                </a:solidFill>
                <a:latin typeface="Arial"/>
                <a:cs typeface="Arial"/>
              </a:rPr>
              <a:t>c</a:t>
            </a:r>
            <a:r>
              <a:rPr sz="1800" b="1" dirty="0">
                <a:solidFill>
                  <a:srgbClr val="FFFFFF"/>
                </a:solidFill>
                <a:latin typeface="Arial"/>
                <a:cs typeface="Arial"/>
              </a:rPr>
              <a:t>i</a:t>
            </a:r>
            <a:r>
              <a:rPr sz="1800" b="1" spc="5" dirty="0">
                <a:solidFill>
                  <a:srgbClr val="FFFFFF"/>
                </a:solidFill>
                <a:latin typeface="Arial"/>
                <a:cs typeface="Arial"/>
              </a:rPr>
              <a:t>o</a:t>
            </a:r>
            <a:r>
              <a:rPr sz="1800" b="1" spc="-5" dirty="0">
                <a:solidFill>
                  <a:srgbClr val="FFFFFF"/>
                </a:solidFill>
                <a:latin typeface="Arial"/>
                <a:cs typeface="Arial"/>
              </a:rPr>
              <a:t>nes</a:t>
            </a:r>
            <a:endParaRPr sz="1800">
              <a:latin typeface="Arial"/>
              <a:cs typeface="Arial"/>
            </a:endParaRPr>
          </a:p>
        </p:txBody>
      </p:sp>
      <p:grpSp>
        <p:nvGrpSpPr>
          <p:cNvPr id="24" name="object 24"/>
          <p:cNvGrpSpPr/>
          <p:nvPr/>
        </p:nvGrpSpPr>
        <p:grpSpPr>
          <a:xfrm>
            <a:off x="1601216" y="2509748"/>
            <a:ext cx="10281920" cy="4065270"/>
            <a:chOff x="1601216" y="2509748"/>
            <a:chExt cx="10281920" cy="4065270"/>
          </a:xfrm>
        </p:grpSpPr>
        <p:sp>
          <p:nvSpPr>
            <p:cNvPr id="25" name="object 25"/>
            <p:cNvSpPr/>
            <p:nvPr/>
          </p:nvSpPr>
          <p:spPr>
            <a:xfrm>
              <a:off x="1601216" y="2512364"/>
              <a:ext cx="937260" cy="551180"/>
            </a:xfrm>
            <a:custGeom>
              <a:avLst/>
              <a:gdLst/>
              <a:ahLst/>
              <a:cxnLst/>
              <a:rect l="l" t="t" r="r" b="b"/>
              <a:pathLst>
                <a:path w="937260" h="551180">
                  <a:moveTo>
                    <a:pt x="506044" y="427160"/>
                  </a:moveTo>
                  <a:lnTo>
                    <a:pt x="149833" y="427160"/>
                  </a:lnTo>
                  <a:lnTo>
                    <a:pt x="166666" y="427926"/>
                  </a:lnTo>
                  <a:lnTo>
                    <a:pt x="183110" y="430444"/>
                  </a:lnTo>
                  <a:lnTo>
                    <a:pt x="236424" y="462295"/>
                  </a:lnTo>
                  <a:lnTo>
                    <a:pt x="256808" y="518033"/>
                  </a:lnTo>
                  <a:lnTo>
                    <a:pt x="258564" y="550822"/>
                  </a:lnTo>
                  <a:lnTo>
                    <a:pt x="298526" y="529861"/>
                  </a:lnTo>
                  <a:lnTo>
                    <a:pt x="339187" y="526465"/>
                  </a:lnTo>
                  <a:lnTo>
                    <a:pt x="401535" y="526465"/>
                  </a:lnTo>
                  <a:lnTo>
                    <a:pt x="419801" y="524592"/>
                  </a:lnTo>
                  <a:lnTo>
                    <a:pt x="436969" y="481969"/>
                  </a:lnTo>
                  <a:lnTo>
                    <a:pt x="455894" y="453396"/>
                  </a:lnTo>
                  <a:lnTo>
                    <a:pt x="478333" y="436063"/>
                  </a:lnTo>
                  <a:lnTo>
                    <a:pt x="506044" y="427160"/>
                  </a:lnTo>
                  <a:close/>
                </a:path>
                <a:path w="937260" h="551180">
                  <a:moveTo>
                    <a:pt x="101087" y="262288"/>
                  </a:moveTo>
                  <a:lnTo>
                    <a:pt x="90424" y="284716"/>
                  </a:lnTo>
                  <a:lnTo>
                    <a:pt x="80464" y="306789"/>
                  </a:lnTo>
                  <a:lnTo>
                    <a:pt x="70504" y="328159"/>
                  </a:lnTo>
                  <a:lnTo>
                    <a:pt x="59841" y="348474"/>
                  </a:lnTo>
                  <a:lnTo>
                    <a:pt x="50818" y="349061"/>
                  </a:lnTo>
                  <a:lnTo>
                    <a:pt x="31368" y="351643"/>
                  </a:lnTo>
                  <a:lnTo>
                    <a:pt x="22345" y="352230"/>
                  </a:lnTo>
                  <a:lnTo>
                    <a:pt x="22345" y="359717"/>
                  </a:lnTo>
                  <a:lnTo>
                    <a:pt x="18596" y="363460"/>
                  </a:lnTo>
                  <a:lnTo>
                    <a:pt x="18596" y="367216"/>
                  </a:lnTo>
                  <a:lnTo>
                    <a:pt x="16662" y="395846"/>
                  </a:lnTo>
                  <a:lnTo>
                    <a:pt x="17190" y="424827"/>
                  </a:lnTo>
                  <a:lnTo>
                    <a:pt x="12796" y="453106"/>
                  </a:lnTo>
                  <a:lnTo>
                    <a:pt x="0" y="473434"/>
                  </a:lnTo>
                  <a:lnTo>
                    <a:pt x="0" y="504189"/>
                  </a:lnTo>
                  <a:lnTo>
                    <a:pt x="38926" y="538585"/>
                  </a:lnTo>
                  <a:lnTo>
                    <a:pt x="52343" y="547075"/>
                  </a:lnTo>
                  <a:lnTo>
                    <a:pt x="65993" y="491978"/>
                  </a:lnTo>
                  <a:lnTo>
                    <a:pt x="85620" y="454798"/>
                  </a:lnTo>
                  <a:lnTo>
                    <a:pt x="112981" y="433777"/>
                  </a:lnTo>
                  <a:lnTo>
                    <a:pt x="149833" y="427160"/>
                  </a:lnTo>
                  <a:lnTo>
                    <a:pt x="593854" y="427160"/>
                  </a:lnTo>
                  <a:lnTo>
                    <a:pt x="578749" y="411596"/>
                  </a:lnTo>
                  <a:lnTo>
                    <a:pt x="558536" y="389701"/>
                  </a:lnTo>
                  <a:lnTo>
                    <a:pt x="564635" y="378459"/>
                  </a:lnTo>
                  <a:lnTo>
                    <a:pt x="524798" y="378459"/>
                  </a:lnTo>
                  <a:lnTo>
                    <a:pt x="521040" y="374703"/>
                  </a:lnTo>
                  <a:lnTo>
                    <a:pt x="517294" y="374703"/>
                  </a:lnTo>
                  <a:lnTo>
                    <a:pt x="533502" y="344731"/>
                  </a:lnTo>
                  <a:lnTo>
                    <a:pt x="149833" y="344731"/>
                  </a:lnTo>
                  <a:lnTo>
                    <a:pt x="143562" y="331261"/>
                  </a:lnTo>
                  <a:lnTo>
                    <a:pt x="136239" y="318502"/>
                  </a:lnTo>
                  <a:lnTo>
                    <a:pt x="104836" y="318502"/>
                  </a:lnTo>
                  <a:lnTo>
                    <a:pt x="104251" y="302341"/>
                  </a:lnTo>
                  <a:lnTo>
                    <a:pt x="102962" y="287587"/>
                  </a:lnTo>
                  <a:lnTo>
                    <a:pt x="101673" y="274237"/>
                  </a:lnTo>
                  <a:lnTo>
                    <a:pt x="101087" y="262288"/>
                  </a:lnTo>
                  <a:close/>
                </a:path>
                <a:path w="937260" h="551180">
                  <a:moveTo>
                    <a:pt x="401535" y="526465"/>
                  </a:moveTo>
                  <a:lnTo>
                    <a:pt x="339187" y="526465"/>
                  </a:lnTo>
                  <a:lnTo>
                    <a:pt x="379846" y="528690"/>
                  </a:lnTo>
                  <a:lnTo>
                    <a:pt x="401535" y="526465"/>
                  </a:lnTo>
                  <a:close/>
                </a:path>
                <a:path w="937260" h="551180">
                  <a:moveTo>
                    <a:pt x="593854" y="427160"/>
                  </a:moveTo>
                  <a:lnTo>
                    <a:pt x="506044" y="427160"/>
                  </a:lnTo>
                  <a:lnTo>
                    <a:pt x="546940" y="427926"/>
                  </a:lnTo>
                  <a:lnTo>
                    <a:pt x="580102" y="441687"/>
                  </a:lnTo>
                  <a:lnTo>
                    <a:pt x="606233" y="468795"/>
                  </a:lnTo>
                  <a:lnTo>
                    <a:pt x="626037" y="509603"/>
                  </a:lnTo>
                  <a:lnTo>
                    <a:pt x="626037" y="517097"/>
                  </a:lnTo>
                  <a:lnTo>
                    <a:pt x="633529" y="520844"/>
                  </a:lnTo>
                  <a:lnTo>
                    <a:pt x="637275" y="524592"/>
                  </a:lnTo>
                  <a:lnTo>
                    <a:pt x="641034" y="517097"/>
                  </a:lnTo>
                  <a:lnTo>
                    <a:pt x="648525" y="509603"/>
                  </a:lnTo>
                  <a:lnTo>
                    <a:pt x="644779" y="505856"/>
                  </a:lnTo>
                  <a:lnTo>
                    <a:pt x="644662" y="496957"/>
                  </a:lnTo>
                  <a:lnTo>
                    <a:pt x="643841" y="488056"/>
                  </a:lnTo>
                  <a:lnTo>
                    <a:pt x="641614" y="480563"/>
                  </a:lnTo>
                  <a:lnTo>
                    <a:pt x="637275" y="475875"/>
                  </a:lnTo>
                  <a:lnTo>
                    <a:pt x="619176" y="453980"/>
                  </a:lnTo>
                  <a:lnTo>
                    <a:pt x="599315" y="432788"/>
                  </a:lnTo>
                  <a:lnTo>
                    <a:pt x="593854" y="427160"/>
                  </a:lnTo>
                  <a:close/>
                </a:path>
                <a:path w="937260" h="551180">
                  <a:moveTo>
                    <a:pt x="634086" y="228572"/>
                  </a:moveTo>
                  <a:lnTo>
                    <a:pt x="603537" y="228572"/>
                  </a:lnTo>
                  <a:lnTo>
                    <a:pt x="607283" y="232316"/>
                  </a:lnTo>
                  <a:lnTo>
                    <a:pt x="611029" y="232316"/>
                  </a:lnTo>
                  <a:lnTo>
                    <a:pt x="614787" y="236059"/>
                  </a:lnTo>
                  <a:lnTo>
                    <a:pt x="591227" y="274237"/>
                  </a:lnTo>
                  <a:lnTo>
                    <a:pt x="569788" y="308663"/>
                  </a:lnTo>
                  <a:lnTo>
                    <a:pt x="547293" y="344087"/>
                  </a:lnTo>
                  <a:lnTo>
                    <a:pt x="524798" y="378459"/>
                  </a:lnTo>
                  <a:lnTo>
                    <a:pt x="564635" y="378459"/>
                  </a:lnTo>
                  <a:lnTo>
                    <a:pt x="565335" y="377168"/>
                  </a:lnTo>
                  <a:lnTo>
                    <a:pt x="573539" y="362530"/>
                  </a:lnTo>
                  <a:lnTo>
                    <a:pt x="581742" y="346490"/>
                  </a:lnTo>
                  <a:lnTo>
                    <a:pt x="588541" y="329744"/>
                  </a:lnTo>
                  <a:lnTo>
                    <a:pt x="606814" y="278219"/>
                  </a:lnTo>
                  <a:lnTo>
                    <a:pt x="630715" y="232316"/>
                  </a:lnTo>
                  <a:lnTo>
                    <a:pt x="634086" y="228572"/>
                  </a:lnTo>
                  <a:close/>
                </a:path>
                <a:path w="937260" h="551180">
                  <a:moveTo>
                    <a:pt x="224825" y="167325"/>
                  </a:moveTo>
                  <a:lnTo>
                    <a:pt x="203266" y="172362"/>
                  </a:lnTo>
                  <a:lnTo>
                    <a:pt x="180297" y="180211"/>
                  </a:lnTo>
                  <a:lnTo>
                    <a:pt x="157325" y="187357"/>
                  </a:lnTo>
                  <a:lnTo>
                    <a:pt x="157325" y="198588"/>
                  </a:lnTo>
                  <a:lnTo>
                    <a:pt x="165704" y="201461"/>
                  </a:lnTo>
                  <a:lnTo>
                    <a:pt x="173732" y="204683"/>
                  </a:lnTo>
                  <a:lnTo>
                    <a:pt x="181058" y="208607"/>
                  </a:lnTo>
                  <a:lnTo>
                    <a:pt x="187330" y="213586"/>
                  </a:lnTo>
                  <a:lnTo>
                    <a:pt x="187330" y="325988"/>
                  </a:lnTo>
                  <a:lnTo>
                    <a:pt x="178307" y="331026"/>
                  </a:lnTo>
                  <a:lnTo>
                    <a:pt x="158856" y="339693"/>
                  </a:lnTo>
                  <a:lnTo>
                    <a:pt x="149833" y="344731"/>
                  </a:lnTo>
                  <a:lnTo>
                    <a:pt x="533502" y="344731"/>
                  </a:lnTo>
                  <a:lnTo>
                    <a:pt x="537621" y="337114"/>
                  </a:lnTo>
                  <a:lnTo>
                    <a:pt x="539380" y="333488"/>
                  </a:lnTo>
                  <a:lnTo>
                    <a:pt x="221081" y="333488"/>
                  </a:lnTo>
                  <a:lnTo>
                    <a:pt x="217150" y="327865"/>
                  </a:lnTo>
                  <a:lnTo>
                    <a:pt x="212167" y="322245"/>
                  </a:lnTo>
                  <a:lnTo>
                    <a:pt x="207888" y="316624"/>
                  </a:lnTo>
                  <a:lnTo>
                    <a:pt x="206072" y="311002"/>
                  </a:lnTo>
                  <a:lnTo>
                    <a:pt x="203263" y="267270"/>
                  </a:lnTo>
                  <a:lnTo>
                    <a:pt x="206075" y="236533"/>
                  </a:lnTo>
                  <a:lnTo>
                    <a:pt x="214511" y="217739"/>
                  </a:lnTo>
                  <a:lnTo>
                    <a:pt x="228572" y="209830"/>
                  </a:lnTo>
                  <a:lnTo>
                    <a:pt x="243568" y="209830"/>
                  </a:lnTo>
                  <a:lnTo>
                    <a:pt x="243568" y="206087"/>
                  </a:lnTo>
                  <a:lnTo>
                    <a:pt x="411704" y="206087"/>
                  </a:lnTo>
                  <a:lnTo>
                    <a:pt x="414177" y="204683"/>
                  </a:lnTo>
                  <a:lnTo>
                    <a:pt x="427305" y="198588"/>
                  </a:lnTo>
                  <a:lnTo>
                    <a:pt x="423559" y="191101"/>
                  </a:lnTo>
                  <a:lnTo>
                    <a:pt x="419801" y="191101"/>
                  </a:lnTo>
                  <a:lnTo>
                    <a:pt x="419801" y="187357"/>
                  </a:lnTo>
                  <a:lnTo>
                    <a:pt x="376976" y="184427"/>
                  </a:lnTo>
                  <a:lnTo>
                    <a:pt x="333094" y="183606"/>
                  </a:lnTo>
                  <a:lnTo>
                    <a:pt x="288507" y="179975"/>
                  </a:lnTo>
                  <a:lnTo>
                    <a:pt x="243568" y="168615"/>
                  </a:lnTo>
                  <a:lnTo>
                    <a:pt x="224825" y="167325"/>
                  </a:lnTo>
                  <a:close/>
                </a:path>
                <a:path w="937260" h="551180">
                  <a:moveTo>
                    <a:pt x="411704" y="206087"/>
                  </a:moveTo>
                  <a:lnTo>
                    <a:pt x="243568" y="206087"/>
                  </a:lnTo>
                  <a:lnTo>
                    <a:pt x="274507" y="206145"/>
                  </a:lnTo>
                  <a:lnTo>
                    <a:pt x="305443" y="206555"/>
                  </a:lnTo>
                  <a:lnTo>
                    <a:pt x="367308" y="209830"/>
                  </a:lnTo>
                  <a:lnTo>
                    <a:pt x="391096" y="251756"/>
                  </a:lnTo>
                  <a:lnTo>
                    <a:pt x="399764" y="302343"/>
                  </a:lnTo>
                  <a:lnTo>
                    <a:pt x="404804" y="329744"/>
                  </a:lnTo>
                  <a:lnTo>
                    <a:pt x="224826" y="329744"/>
                  </a:lnTo>
                  <a:lnTo>
                    <a:pt x="221081" y="333488"/>
                  </a:lnTo>
                  <a:lnTo>
                    <a:pt x="442301" y="333488"/>
                  </a:lnTo>
                  <a:lnTo>
                    <a:pt x="436148" y="327865"/>
                  </a:lnTo>
                  <a:lnTo>
                    <a:pt x="429646" y="322245"/>
                  </a:lnTo>
                  <a:lnTo>
                    <a:pt x="423846" y="316624"/>
                  </a:lnTo>
                  <a:lnTo>
                    <a:pt x="410898" y="277285"/>
                  </a:lnTo>
                  <a:lnTo>
                    <a:pt x="404219" y="235185"/>
                  </a:lnTo>
                  <a:lnTo>
                    <a:pt x="402901" y="226989"/>
                  </a:lnTo>
                  <a:lnTo>
                    <a:pt x="401644" y="219847"/>
                  </a:lnTo>
                  <a:lnTo>
                    <a:pt x="401059" y="213586"/>
                  </a:lnTo>
                  <a:lnTo>
                    <a:pt x="407265" y="208607"/>
                  </a:lnTo>
                  <a:lnTo>
                    <a:pt x="411704" y="206087"/>
                  </a:lnTo>
                  <a:close/>
                </a:path>
                <a:path w="937260" h="551180">
                  <a:moveTo>
                    <a:pt x="622637" y="137936"/>
                  </a:moveTo>
                  <a:lnTo>
                    <a:pt x="606348" y="141447"/>
                  </a:lnTo>
                  <a:lnTo>
                    <a:pt x="591466" y="149175"/>
                  </a:lnTo>
                  <a:lnTo>
                    <a:pt x="577291" y="161116"/>
                  </a:lnTo>
                  <a:lnTo>
                    <a:pt x="568209" y="170603"/>
                  </a:lnTo>
                  <a:lnTo>
                    <a:pt x="558073" y="180792"/>
                  </a:lnTo>
                  <a:lnTo>
                    <a:pt x="547232" y="189576"/>
                  </a:lnTo>
                  <a:lnTo>
                    <a:pt x="536035" y="194845"/>
                  </a:lnTo>
                  <a:lnTo>
                    <a:pt x="504227" y="208079"/>
                  </a:lnTo>
                  <a:lnTo>
                    <a:pt x="478391" y="233255"/>
                  </a:lnTo>
                  <a:lnTo>
                    <a:pt x="461693" y="265454"/>
                  </a:lnTo>
                  <a:lnTo>
                    <a:pt x="457417" y="298825"/>
                  </a:lnTo>
                  <a:lnTo>
                    <a:pt x="457387" y="302341"/>
                  </a:lnTo>
                  <a:lnTo>
                    <a:pt x="457589" y="308192"/>
                  </a:lnTo>
                  <a:lnTo>
                    <a:pt x="454017" y="316625"/>
                  </a:lnTo>
                  <a:lnTo>
                    <a:pt x="448337" y="325056"/>
                  </a:lnTo>
                  <a:lnTo>
                    <a:pt x="442301" y="333488"/>
                  </a:lnTo>
                  <a:lnTo>
                    <a:pt x="539380" y="333488"/>
                  </a:lnTo>
                  <a:lnTo>
                    <a:pt x="556192" y="298825"/>
                  </a:lnTo>
                  <a:lnTo>
                    <a:pt x="557767" y="296016"/>
                  </a:lnTo>
                  <a:lnTo>
                    <a:pt x="472293" y="296016"/>
                  </a:lnTo>
                  <a:lnTo>
                    <a:pt x="474814" y="272071"/>
                  </a:lnTo>
                  <a:lnTo>
                    <a:pt x="486826" y="247773"/>
                  </a:lnTo>
                  <a:lnTo>
                    <a:pt x="506570" y="226989"/>
                  </a:lnTo>
                  <a:lnTo>
                    <a:pt x="532290" y="213586"/>
                  </a:lnTo>
                  <a:lnTo>
                    <a:pt x="647582" y="213586"/>
                  </a:lnTo>
                  <a:lnTo>
                    <a:pt x="664461" y="194844"/>
                  </a:lnTo>
                  <a:lnTo>
                    <a:pt x="712268" y="168615"/>
                  </a:lnTo>
                  <a:lnTo>
                    <a:pt x="721291" y="162993"/>
                  </a:lnTo>
                  <a:lnTo>
                    <a:pt x="740742" y="151752"/>
                  </a:lnTo>
                  <a:lnTo>
                    <a:pt x="749764" y="146130"/>
                  </a:lnTo>
                  <a:lnTo>
                    <a:pt x="759841" y="142504"/>
                  </a:lnTo>
                  <a:lnTo>
                    <a:pt x="768513" y="142388"/>
                  </a:lnTo>
                  <a:lnTo>
                    <a:pt x="917779" y="142388"/>
                  </a:lnTo>
                  <a:lnTo>
                    <a:pt x="916357" y="138643"/>
                  </a:lnTo>
                  <a:lnTo>
                    <a:pt x="641034" y="138643"/>
                  </a:lnTo>
                  <a:lnTo>
                    <a:pt x="622637" y="137936"/>
                  </a:lnTo>
                  <a:close/>
                </a:path>
                <a:path w="937260" h="551180">
                  <a:moveTo>
                    <a:pt x="243568" y="209830"/>
                  </a:moveTo>
                  <a:lnTo>
                    <a:pt x="228572" y="209830"/>
                  </a:lnTo>
                  <a:lnTo>
                    <a:pt x="228572" y="329744"/>
                  </a:lnTo>
                  <a:lnTo>
                    <a:pt x="243568" y="329744"/>
                  </a:lnTo>
                  <a:lnTo>
                    <a:pt x="243568" y="209830"/>
                  </a:lnTo>
                  <a:close/>
                </a:path>
                <a:path w="937260" h="551180">
                  <a:moveTo>
                    <a:pt x="119835" y="292273"/>
                  </a:moveTo>
                  <a:lnTo>
                    <a:pt x="116964" y="297949"/>
                  </a:lnTo>
                  <a:lnTo>
                    <a:pt x="113742" y="303979"/>
                  </a:lnTo>
                  <a:lnTo>
                    <a:pt x="109816" y="310713"/>
                  </a:lnTo>
                  <a:lnTo>
                    <a:pt x="104836" y="318502"/>
                  </a:lnTo>
                  <a:lnTo>
                    <a:pt x="136239" y="318502"/>
                  </a:lnTo>
                  <a:lnTo>
                    <a:pt x="128211" y="305735"/>
                  </a:lnTo>
                  <a:lnTo>
                    <a:pt x="119835" y="292273"/>
                  </a:lnTo>
                  <a:close/>
                </a:path>
                <a:path w="937260" h="551180">
                  <a:moveTo>
                    <a:pt x="647582" y="213586"/>
                  </a:moveTo>
                  <a:lnTo>
                    <a:pt x="532290" y="213586"/>
                  </a:lnTo>
                  <a:lnTo>
                    <a:pt x="518173" y="233316"/>
                  </a:lnTo>
                  <a:lnTo>
                    <a:pt x="503701" y="253397"/>
                  </a:lnTo>
                  <a:lnTo>
                    <a:pt x="488482" y="274237"/>
                  </a:lnTo>
                  <a:lnTo>
                    <a:pt x="472293" y="296016"/>
                  </a:lnTo>
                  <a:lnTo>
                    <a:pt x="557767" y="296016"/>
                  </a:lnTo>
                  <a:lnTo>
                    <a:pt x="576875" y="261942"/>
                  </a:lnTo>
                  <a:lnTo>
                    <a:pt x="603537" y="228572"/>
                  </a:lnTo>
                  <a:lnTo>
                    <a:pt x="634086" y="228572"/>
                  </a:lnTo>
                  <a:lnTo>
                    <a:pt x="647582" y="213586"/>
                  </a:lnTo>
                  <a:close/>
                </a:path>
                <a:path w="937260" h="551180">
                  <a:moveTo>
                    <a:pt x="917779" y="142388"/>
                  </a:moveTo>
                  <a:lnTo>
                    <a:pt x="768513" y="142388"/>
                  </a:lnTo>
                  <a:lnTo>
                    <a:pt x="777184" y="145082"/>
                  </a:lnTo>
                  <a:lnTo>
                    <a:pt x="787261" y="149886"/>
                  </a:lnTo>
                  <a:lnTo>
                    <a:pt x="824406" y="162705"/>
                  </a:lnTo>
                  <a:lnTo>
                    <a:pt x="862254" y="173769"/>
                  </a:lnTo>
                  <a:lnTo>
                    <a:pt x="900102" y="184131"/>
                  </a:lnTo>
                  <a:lnTo>
                    <a:pt x="937247" y="194844"/>
                  </a:lnTo>
                  <a:lnTo>
                    <a:pt x="923247" y="156788"/>
                  </a:lnTo>
                  <a:lnTo>
                    <a:pt x="917779" y="142388"/>
                  </a:lnTo>
                  <a:close/>
                </a:path>
                <a:path w="937260" h="551180">
                  <a:moveTo>
                    <a:pt x="884754" y="0"/>
                  </a:moveTo>
                  <a:lnTo>
                    <a:pt x="850538" y="3980"/>
                  </a:lnTo>
                  <a:lnTo>
                    <a:pt x="819134" y="17796"/>
                  </a:lnTo>
                  <a:lnTo>
                    <a:pt x="787733" y="44261"/>
                  </a:lnTo>
                  <a:lnTo>
                    <a:pt x="753429" y="86295"/>
                  </a:lnTo>
                  <a:lnTo>
                    <a:pt x="731200" y="112296"/>
                  </a:lnTo>
                  <a:lnTo>
                    <a:pt x="704306" y="129274"/>
                  </a:lnTo>
                  <a:lnTo>
                    <a:pt x="673899" y="137822"/>
                  </a:lnTo>
                  <a:lnTo>
                    <a:pt x="641034" y="138643"/>
                  </a:lnTo>
                  <a:lnTo>
                    <a:pt x="916357" y="138643"/>
                  </a:lnTo>
                  <a:lnTo>
                    <a:pt x="909596" y="120838"/>
                  </a:lnTo>
                  <a:lnTo>
                    <a:pt x="896609" y="86185"/>
                  </a:lnTo>
                  <a:lnTo>
                    <a:pt x="884754" y="52457"/>
                  </a:lnTo>
                  <a:lnTo>
                    <a:pt x="881588" y="40572"/>
                  </a:lnTo>
                  <a:lnTo>
                    <a:pt x="881940" y="27632"/>
                  </a:lnTo>
                  <a:lnTo>
                    <a:pt x="883699" y="13990"/>
                  </a:lnTo>
                  <a:lnTo>
                    <a:pt x="884754" y="0"/>
                  </a:lnTo>
                  <a:close/>
                </a:path>
              </a:pathLst>
            </a:custGeom>
            <a:solidFill>
              <a:srgbClr val="000000"/>
            </a:solidFill>
          </p:spPr>
          <p:txBody>
            <a:bodyPr wrap="square" lIns="0" tIns="0" rIns="0" bIns="0" rtlCol="0"/>
            <a:lstStyle/>
            <a:p>
              <a:endParaRPr/>
            </a:p>
          </p:txBody>
        </p:sp>
        <p:sp>
          <p:nvSpPr>
            <p:cNvPr id="26" name="object 26"/>
            <p:cNvSpPr/>
            <p:nvPr/>
          </p:nvSpPr>
          <p:spPr>
            <a:xfrm>
              <a:off x="2043517" y="2954524"/>
              <a:ext cx="164981" cy="168615"/>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1676057" y="2954524"/>
              <a:ext cx="164981" cy="168615"/>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10995761" y="2509748"/>
              <a:ext cx="887730" cy="587375"/>
            </a:xfrm>
            <a:custGeom>
              <a:avLst/>
              <a:gdLst/>
              <a:ahLst/>
              <a:cxnLst/>
              <a:rect l="l" t="t" r="r" b="b"/>
              <a:pathLst>
                <a:path w="887729" h="587375">
                  <a:moveTo>
                    <a:pt x="688467" y="147015"/>
                  </a:moveTo>
                  <a:lnTo>
                    <a:pt x="687285" y="116662"/>
                  </a:lnTo>
                  <a:lnTo>
                    <a:pt x="687133" y="86804"/>
                  </a:lnTo>
                  <a:lnTo>
                    <a:pt x="684847" y="64477"/>
                  </a:lnTo>
                  <a:lnTo>
                    <a:pt x="662012" y="32004"/>
                  </a:lnTo>
                  <a:lnTo>
                    <a:pt x="588594" y="4864"/>
                  </a:lnTo>
                  <a:lnTo>
                    <a:pt x="541883" y="0"/>
                  </a:lnTo>
                  <a:lnTo>
                    <a:pt x="499440" y="6794"/>
                  </a:lnTo>
                  <a:lnTo>
                    <a:pt x="462394" y="24752"/>
                  </a:lnTo>
                  <a:lnTo>
                    <a:pt x="431876" y="53416"/>
                  </a:lnTo>
                  <a:lnTo>
                    <a:pt x="409016" y="92303"/>
                  </a:lnTo>
                  <a:lnTo>
                    <a:pt x="394957" y="140931"/>
                  </a:lnTo>
                  <a:lnTo>
                    <a:pt x="392747" y="155651"/>
                  </a:lnTo>
                  <a:lnTo>
                    <a:pt x="390817" y="168427"/>
                  </a:lnTo>
                  <a:lnTo>
                    <a:pt x="386156" y="194386"/>
                  </a:lnTo>
                  <a:lnTo>
                    <a:pt x="382320" y="211302"/>
                  </a:lnTo>
                  <a:lnTo>
                    <a:pt x="380492" y="219341"/>
                  </a:lnTo>
                  <a:lnTo>
                    <a:pt x="373303" y="243776"/>
                  </a:lnTo>
                  <a:lnTo>
                    <a:pt x="384136" y="249199"/>
                  </a:lnTo>
                  <a:lnTo>
                    <a:pt x="394957" y="249199"/>
                  </a:lnTo>
                  <a:lnTo>
                    <a:pt x="431901" y="218071"/>
                  </a:lnTo>
                  <a:lnTo>
                    <a:pt x="475437" y="211302"/>
                  </a:lnTo>
                  <a:lnTo>
                    <a:pt x="522020" y="212648"/>
                  </a:lnTo>
                  <a:lnTo>
                    <a:pt x="568083" y="205879"/>
                  </a:lnTo>
                  <a:lnTo>
                    <a:pt x="569518" y="186423"/>
                  </a:lnTo>
                  <a:lnTo>
                    <a:pt x="571461" y="163931"/>
                  </a:lnTo>
                  <a:lnTo>
                    <a:pt x="582536" y="155651"/>
                  </a:lnTo>
                  <a:lnTo>
                    <a:pt x="586130" y="158534"/>
                  </a:lnTo>
                  <a:lnTo>
                    <a:pt x="611365" y="178828"/>
                  </a:lnTo>
                  <a:lnTo>
                    <a:pt x="630986" y="160058"/>
                  </a:lnTo>
                  <a:lnTo>
                    <a:pt x="642480" y="158534"/>
                  </a:lnTo>
                  <a:lnTo>
                    <a:pt x="647903" y="171221"/>
                  </a:lnTo>
                  <a:lnTo>
                    <a:pt x="649262" y="195072"/>
                  </a:lnTo>
                  <a:lnTo>
                    <a:pt x="679513" y="174345"/>
                  </a:lnTo>
                  <a:lnTo>
                    <a:pt x="688467" y="147015"/>
                  </a:lnTo>
                  <a:close/>
                </a:path>
                <a:path w="887729" h="587375">
                  <a:moveTo>
                    <a:pt x="887120" y="162890"/>
                  </a:moveTo>
                  <a:lnTo>
                    <a:pt x="876655" y="142875"/>
                  </a:lnTo>
                  <a:lnTo>
                    <a:pt x="854837" y="130098"/>
                  </a:lnTo>
                  <a:lnTo>
                    <a:pt x="815619" y="121564"/>
                  </a:lnTo>
                  <a:lnTo>
                    <a:pt x="780453" y="126720"/>
                  </a:lnTo>
                  <a:lnTo>
                    <a:pt x="751370" y="143040"/>
                  </a:lnTo>
                  <a:lnTo>
                    <a:pt x="730402" y="167995"/>
                  </a:lnTo>
                  <a:lnTo>
                    <a:pt x="726262" y="179324"/>
                  </a:lnTo>
                  <a:lnTo>
                    <a:pt x="721614" y="189649"/>
                  </a:lnTo>
                  <a:lnTo>
                    <a:pt x="715949" y="199974"/>
                  </a:lnTo>
                  <a:lnTo>
                    <a:pt x="708761" y="211302"/>
                  </a:lnTo>
                  <a:lnTo>
                    <a:pt x="697179" y="189738"/>
                  </a:lnTo>
                  <a:lnTo>
                    <a:pt x="681710" y="189014"/>
                  </a:lnTo>
                  <a:lnTo>
                    <a:pt x="681710" y="270840"/>
                  </a:lnTo>
                  <a:lnTo>
                    <a:pt x="653300" y="279882"/>
                  </a:lnTo>
                  <a:lnTo>
                    <a:pt x="624890" y="290461"/>
                  </a:lnTo>
                  <a:lnTo>
                    <a:pt x="596493" y="302044"/>
                  </a:lnTo>
                  <a:lnTo>
                    <a:pt x="568083" y="314134"/>
                  </a:lnTo>
                  <a:lnTo>
                    <a:pt x="578485" y="289102"/>
                  </a:lnTo>
                  <a:lnTo>
                    <a:pt x="598525" y="272199"/>
                  </a:lnTo>
                  <a:lnTo>
                    <a:pt x="623633" y="265430"/>
                  </a:lnTo>
                  <a:lnTo>
                    <a:pt x="649262" y="270840"/>
                  </a:lnTo>
                  <a:lnTo>
                    <a:pt x="655091" y="273126"/>
                  </a:lnTo>
                  <a:lnTo>
                    <a:pt x="663448" y="272872"/>
                  </a:lnTo>
                  <a:lnTo>
                    <a:pt x="672833" y="271602"/>
                  </a:lnTo>
                  <a:lnTo>
                    <a:pt x="681710" y="270840"/>
                  </a:lnTo>
                  <a:lnTo>
                    <a:pt x="681710" y="189014"/>
                  </a:lnTo>
                  <a:lnTo>
                    <a:pt x="681024" y="188976"/>
                  </a:lnTo>
                  <a:lnTo>
                    <a:pt x="663867" y="195313"/>
                  </a:lnTo>
                  <a:lnTo>
                    <a:pt x="649262" y="195072"/>
                  </a:lnTo>
                  <a:lnTo>
                    <a:pt x="443649" y="246786"/>
                  </a:lnTo>
                  <a:lnTo>
                    <a:pt x="392252" y="260832"/>
                  </a:lnTo>
                  <a:lnTo>
                    <a:pt x="315150" y="284111"/>
                  </a:lnTo>
                  <a:lnTo>
                    <a:pt x="279704" y="307378"/>
                  </a:lnTo>
                  <a:lnTo>
                    <a:pt x="267804" y="318122"/>
                  </a:lnTo>
                  <a:lnTo>
                    <a:pt x="263791" y="324967"/>
                  </a:lnTo>
                  <a:lnTo>
                    <a:pt x="254292" y="341210"/>
                  </a:lnTo>
                  <a:lnTo>
                    <a:pt x="231889" y="388302"/>
                  </a:lnTo>
                  <a:lnTo>
                    <a:pt x="203187" y="427418"/>
                  </a:lnTo>
                  <a:lnTo>
                    <a:pt x="169062" y="459613"/>
                  </a:lnTo>
                  <a:lnTo>
                    <a:pt x="130441" y="485952"/>
                  </a:lnTo>
                  <a:lnTo>
                    <a:pt x="88214" y="507479"/>
                  </a:lnTo>
                  <a:lnTo>
                    <a:pt x="43268" y="525246"/>
                  </a:lnTo>
                  <a:lnTo>
                    <a:pt x="37871" y="530656"/>
                  </a:lnTo>
                  <a:lnTo>
                    <a:pt x="27038" y="530656"/>
                  </a:lnTo>
                  <a:lnTo>
                    <a:pt x="0" y="557720"/>
                  </a:lnTo>
                  <a:lnTo>
                    <a:pt x="32448" y="575310"/>
                  </a:lnTo>
                  <a:lnTo>
                    <a:pt x="48691" y="582079"/>
                  </a:lnTo>
                  <a:lnTo>
                    <a:pt x="64922" y="584784"/>
                  </a:lnTo>
                  <a:lnTo>
                    <a:pt x="90195" y="587070"/>
                  </a:lnTo>
                  <a:lnTo>
                    <a:pt x="116992" y="586816"/>
                  </a:lnTo>
                  <a:lnTo>
                    <a:pt x="144805" y="585546"/>
                  </a:lnTo>
                  <a:lnTo>
                    <a:pt x="173113" y="584784"/>
                  </a:lnTo>
                  <a:lnTo>
                    <a:pt x="229933" y="569226"/>
                  </a:lnTo>
                  <a:lnTo>
                    <a:pt x="254292" y="509003"/>
                  </a:lnTo>
                  <a:lnTo>
                    <a:pt x="261975" y="469252"/>
                  </a:lnTo>
                  <a:lnTo>
                    <a:pt x="275247" y="430517"/>
                  </a:lnTo>
                  <a:lnTo>
                    <a:pt x="291566" y="391782"/>
                  </a:lnTo>
                  <a:lnTo>
                    <a:pt x="308394" y="352031"/>
                  </a:lnTo>
                  <a:lnTo>
                    <a:pt x="334251" y="332244"/>
                  </a:lnTo>
                  <a:lnTo>
                    <a:pt x="346265" y="324967"/>
                  </a:lnTo>
                  <a:lnTo>
                    <a:pt x="350316" y="336219"/>
                  </a:lnTo>
                  <a:lnTo>
                    <a:pt x="354380" y="345948"/>
                  </a:lnTo>
                  <a:lnTo>
                    <a:pt x="358444" y="354660"/>
                  </a:lnTo>
                  <a:lnTo>
                    <a:pt x="362496" y="362864"/>
                  </a:lnTo>
                  <a:lnTo>
                    <a:pt x="378815" y="349161"/>
                  </a:lnTo>
                  <a:lnTo>
                    <a:pt x="395630" y="334441"/>
                  </a:lnTo>
                  <a:lnTo>
                    <a:pt x="413473" y="321754"/>
                  </a:lnTo>
                  <a:lnTo>
                    <a:pt x="432841" y="314134"/>
                  </a:lnTo>
                  <a:lnTo>
                    <a:pt x="466140" y="308737"/>
                  </a:lnTo>
                  <a:lnTo>
                    <a:pt x="500456" y="307378"/>
                  </a:lnTo>
                  <a:lnTo>
                    <a:pt x="568083" y="308737"/>
                  </a:lnTo>
                  <a:lnTo>
                    <a:pt x="549757" y="314134"/>
                  </a:lnTo>
                  <a:lnTo>
                    <a:pt x="516178" y="324040"/>
                  </a:lnTo>
                  <a:lnTo>
                    <a:pt x="465289" y="337820"/>
                  </a:lnTo>
                  <a:lnTo>
                    <a:pt x="414401" y="350596"/>
                  </a:lnTo>
                  <a:lnTo>
                    <a:pt x="362496" y="362864"/>
                  </a:lnTo>
                  <a:lnTo>
                    <a:pt x="342798" y="372325"/>
                  </a:lnTo>
                  <a:lnTo>
                    <a:pt x="326644" y="385864"/>
                  </a:lnTo>
                  <a:lnTo>
                    <a:pt x="317601" y="405485"/>
                  </a:lnTo>
                  <a:lnTo>
                    <a:pt x="318884" y="427812"/>
                  </a:lnTo>
                  <a:lnTo>
                    <a:pt x="319100" y="431457"/>
                  </a:lnTo>
                  <a:lnTo>
                    <a:pt x="319201" y="433235"/>
                  </a:lnTo>
                  <a:lnTo>
                    <a:pt x="367817" y="431457"/>
                  </a:lnTo>
                  <a:lnTo>
                    <a:pt x="407797" y="443369"/>
                  </a:lnTo>
                  <a:lnTo>
                    <a:pt x="438658" y="470522"/>
                  </a:lnTo>
                  <a:lnTo>
                    <a:pt x="459879" y="514413"/>
                  </a:lnTo>
                  <a:lnTo>
                    <a:pt x="464362" y="521525"/>
                  </a:lnTo>
                  <a:lnTo>
                    <a:pt x="475437" y="526592"/>
                  </a:lnTo>
                  <a:lnTo>
                    <a:pt x="489559" y="529640"/>
                  </a:lnTo>
                  <a:lnTo>
                    <a:pt x="503174" y="530656"/>
                  </a:lnTo>
                  <a:lnTo>
                    <a:pt x="519480" y="532942"/>
                  </a:lnTo>
                  <a:lnTo>
                    <a:pt x="536308" y="532688"/>
                  </a:lnTo>
                  <a:lnTo>
                    <a:pt x="554139" y="531418"/>
                  </a:lnTo>
                  <a:lnTo>
                    <a:pt x="573493" y="530656"/>
                  </a:lnTo>
                  <a:lnTo>
                    <a:pt x="581787" y="492518"/>
                  </a:lnTo>
                  <a:lnTo>
                    <a:pt x="599198" y="460971"/>
                  </a:lnTo>
                  <a:lnTo>
                    <a:pt x="626757" y="438556"/>
                  </a:lnTo>
                  <a:lnTo>
                    <a:pt x="665467" y="427812"/>
                  </a:lnTo>
                  <a:lnTo>
                    <a:pt x="702170" y="433984"/>
                  </a:lnTo>
                  <a:lnTo>
                    <a:pt x="731748" y="452843"/>
                  </a:lnTo>
                  <a:lnTo>
                    <a:pt x="755256" y="484898"/>
                  </a:lnTo>
                  <a:lnTo>
                    <a:pt x="773684" y="530656"/>
                  </a:lnTo>
                  <a:lnTo>
                    <a:pt x="804125" y="515772"/>
                  </a:lnTo>
                  <a:lnTo>
                    <a:pt x="834555" y="484644"/>
                  </a:lnTo>
                  <a:lnTo>
                    <a:pt x="858901" y="445401"/>
                  </a:lnTo>
                  <a:lnTo>
                    <a:pt x="871080" y="406158"/>
                  </a:lnTo>
                  <a:lnTo>
                    <a:pt x="875131" y="357530"/>
                  </a:lnTo>
                  <a:lnTo>
                    <a:pt x="879195" y="309410"/>
                  </a:lnTo>
                  <a:lnTo>
                    <a:pt x="883246" y="262305"/>
                  </a:lnTo>
                  <a:lnTo>
                    <a:pt x="887120" y="218871"/>
                  </a:lnTo>
                  <a:lnTo>
                    <a:pt x="887120" y="162890"/>
                  </a:lnTo>
                  <a:close/>
                </a:path>
              </a:pathLst>
            </a:custGeom>
            <a:solidFill>
              <a:srgbClr val="000000"/>
            </a:solidFill>
          </p:spPr>
          <p:txBody>
            <a:bodyPr wrap="square" lIns="0" tIns="0" rIns="0" bIns="0" rtlCol="0"/>
            <a:lstStyle/>
            <a:p>
              <a:endParaRPr/>
            </a:p>
          </p:txBody>
        </p:sp>
        <p:sp>
          <p:nvSpPr>
            <p:cNvPr id="29" name="object 29"/>
            <p:cNvSpPr/>
            <p:nvPr/>
          </p:nvSpPr>
          <p:spPr>
            <a:xfrm>
              <a:off x="11585495" y="2953795"/>
              <a:ext cx="162317" cy="156972"/>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11277098" y="2953795"/>
              <a:ext cx="151505" cy="162385"/>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5814441" y="4903076"/>
              <a:ext cx="1759458" cy="1671827"/>
            </a:xfrm>
            <a:prstGeom prst="rect">
              <a:avLst/>
            </a:prstGeom>
            <a:blipFill>
              <a:blip r:embed="rId13" cstate="print"/>
              <a:stretch>
                <a:fillRect/>
              </a:stretch>
            </a:blipFill>
          </p:spPr>
          <p:txBody>
            <a:bodyPr wrap="square" lIns="0" tIns="0" rIns="0" bIns="0" rtlCol="0"/>
            <a:lstStyle/>
            <a:p>
              <a:endParaRPr/>
            </a:p>
          </p:txBody>
        </p:sp>
      </p:grpSp>
      <p:sp>
        <p:nvSpPr>
          <p:cNvPr id="32" name="object 32"/>
          <p:cNvSpPr txBox="1"/>
          <p:nvPr/>
        </p:nvSpPr>
        <p:spPr>
          <a:xfrm>
            <a:off x="2721736" y="1960016"/>
            <a:ext cx="2339975" cy="1224280"/>
          </a:xfrm>
          <a:prstGeom prst="rect">
            <a:avLst/>
          </a:prstGeom>
          <a:ln w="25400">
            <a:solidFill>
              <a:srgbClr val="585858"/>
            </a:solidFill>
          </a:ln>
        </p:spPr>
        <p:txBody>
          <a:bodyPr vert="horz" wrap="square" lIns="0" tIns="5715" rIns="0" bIns="0" rtlCol="0">
            <a:spAutoFit/>
          </a:bodyPr>
          <a:lstStyle/>
          <a:p>
            <a:pPr>
              <a:lnSpc>
                <a:spcPct val="100000"/>
              </a:lnSpc>
              <a:spcBef>
                <a:spcPts val="45"/>
              </a:spcBef>
            </a:pPr>
            <a:endParaRPr sz="2150">
              <a:latin typeface="Times New Roman"/>
              <a:cs typeface="Times New Roman"/>
            </a:endParaRPr>
          </a:p>
          <a:p>
            <a:pPr marL="454025">
              <a:lnSpc>
                <a:spcPct val="100000"/>
              </a:lnSpc>
              <a:spcBef>
                <a:spcPts val="5"/>
              </a:spcBef>
            </a:pPr>
            <a:r>
              <a:rPr sz="1600" b="1" spc="-5" dirty="0">
                <a:solidFill>
                  <a:srgbClr val="585858"/>
                </a:solidFill>
                <a:latin typeface="Arial"/>
                <a:cs typeface="Arial"/>
              </a:rPr>
              <a:t>Calentamiento</a:t>
            </a:r>
            <a:endParaRPr sz="1600">
              <a:latin typeface="Arial"/>
              <a:cs typeface="Arial"/>
            </a:endParaRPr>
          </a:p>
        </p:txBody>
      </p:sp>
      <p:sp>
        <p:nvSpPr>
          <p:cNvPr id="33" name="object 33"/>
          <p:cNvSpPr txBox="1"/>
          <p:nvPr/>
        </p:nvSpPr>
        <p:spPr>
          <a:xfrm>
            <a:off x="5528564" y="1650517"/>
            <a:ext cx="2339975" cy="1224280"/>
          </a:xfrm>
          <a:prstGeom prst="rect">
            <a:avLst/>
          </a:prstGeom>
          <a:ln w="25400">
            <a:solidFill>
              <a:srgbClr val="000000"/>
            </a:solidFill>
          </a:ln>
        </p:spPr>
        <p:txBody>
          <a:bodyPr vert="horz" wrap="square" lIns="0" tIns="1270" rIns="0" bIns="0" rtlCol="0">
            <a:spAutoFit/>
          </a:bodyPr>
          <a:lstStyle/>
          <a:p>
            <a:pPr>
              <a:lnSpc>
                <a:spcPct val="100000"/>
              </a:lnSpc>
              <a:spcBef>
                <a:spcPts val="10"/>
              </a:spcBef>
            </a:pPr>
            <a:endParaRPr sz="2300">
              <a:latin typeface="Times New Roman"/>
              <a:cs typeface="Times New Roman"/>
            </a:endParaRPr>
          </a:p>
          <a:p>
            <a:pPr marL="551180">
              <a:lnSpc>
                <a:spcPct val="100000"/>
              </a:lnSpc>
            </a:pPr>
            <a:r>
              <a:rPr sz="1600" b="1" spc="-5" dirty="0">
                <a:solidFill>
                  <a:srgbClr val="585858"/>
                </a:solidFill>
                <a:latin typeface="Arial"/>
                <a:cs typeface="Arial"/>
              </a:rPr>
              <a:t>Enfriamiento</a:t>
            </a:r>
            <a:endParaRPr sz="1600">
              <a:latin typeface="Arial"/>
              <a:cs typeface="Arial"/>
            </a:endParaRPr>
          </a:p>
        </p:txBody>
      </p:sp>
      <p:sp>
        <p:nvSpPr>
          <p:cNvPr id="34" name="object 34"/>
          <p:cNvSpPr txBox="1"/>
          <p:nvPr/>
        </p:nvSpPr>
        <p:spPr>
          <a:xfrm>
            <a:off x="8335391" y="1960016"/>
            <a:ext cx="2339975" cy="1224280"/>
          </a:xfrm>
          <a:prstGeom prst="rect">
            <a:avLst/>
          </a:prstGeom>
          <a:ln w="25400">
            <a:solidFill>
              <a:srgbClr val="585858"/>
            </a:solidFill>
          </a:ln>
        </p:spPr>
        <p:txBody>
          <a:bodyPr vert="horz" wrap="square" lIns="0" tIns="0" rIns="0" bIns="0" rtlCol="0">
            <a:spAutoFit/>
          </a:bodyPr>
          <a:lstStyle/>
          <a:p>
            <a:pPr>
              <a:lnSpc>
                <a:spcPct val="100000"/>
              </a:lnSpc>
            </a:pPr>
            <a:endParaRPr sz="1800">
              <a:latin typeface="Times New Roman"/>
              <a:cs typeface="Times New Roman"/>
            </a:endParaRPr>
          </a:p>
          <a:p>
            <a:pPr marL="726440">
              <a:lnSpc>
                <a:spcPct val="100000"/>
              </a:lnSpc>
              <a:spcBef>
                <a:spcPts val="1610"/>
              </a:spcBef>
            </a:pPr>
            <a:r>
              <a:rPr sz="1600" b="1" spc="-10" dirty="0">
                <a:solidFill>
                  <a:srgbClr val="585858"/>
                </a:solidFill>
                <a:latin typeface="Arial"/>
                <a:cs typeface="Arial"/>
              </a:rPr>
              <a:t>Revenido</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C000"/>
          </a:solidFill>
        </p:spPr>
        <p:txBody>
          <a:bodyPr wrap="square" lIns="0" tIns="0" rIns="0" bIns="0" rtlCol="0"/>
          <a:lstStyle/>
          <a:p>
            <a:endParaRPr/>
          </a:p>
        </p:txBody>
      </p:sp>
      <p:sp>
        <p:nvSpPr>
          <p:cNvPr id="3" name="object 3"/>
          <p:cNvSpPr txBox="1"/>
          <p:nvPr/>
        </p:nvSpPr>
        <p:spPr>
          <a:xfrm>
            <a:off x="2024252" y="1184528"/>
            <a:ext cx="2884170" cy="436880"/>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FFFFFF"/>
                </a:solidFill>
                <a:latin typeface="Arial"/>
                <a:cs typeface="Arial"/>
              </a:rPr>
              <a:t>Precalentamiento</a:t>
            </a:r>
            <a:endParaRPr sz="2700">
              <a:latin typeface="Arial"/>
              <a:cs typeface="Arial"/>
            </a:endParaRPr>
          </a:p>
        </p:txBody>
      </p:sp>
      <p:sp>
        <p:nvSpPr>
          <p:cNvPr id="4" name="object 4"/>
          <p:cNvSpPr txBox="1"/>
          <p:nvPr/>
        </p:nvSpPr>
        <p:spPr>
          <a:xfrm>
            <a:off x="2203195" y="3989070"/>
            <a:ext cx="232092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Ca</a:t>
            </a:r>
            <a:r>
              <a:rPr sz="2800" dirty="0">
                <a:solidFill>
                  <a:srgbClr val="FFFFFF"/>
                </a:solidFill>
                <a:latin typeface="Arial"/>
                <a:cs typeface="Arial"/>
              </a:rPr>
              <a:t>l</a:t>
            </a:r>
            <a:r>
              <a:rPr sz="2800" spc="-5" dirty="0">
                <a:solidFill>
                  <a:srgbClr val="FFFFFF"/>
                </a:solidFill>
                <a:latin typeface="Arial"/>
                <a:cs typeface="Arial"/>
              </a:rPr>
              <a:t>e</a:t>
            </a:r>
            <a:r>
              <a:rPr sz="2800" spc="5" dirty="0">
                <a:solidFill>
                  <a:srgbClr val="FFFFFF"/>
                </a:solidFill>
                <a:latin typeface="Arial"/>
                <a:cs typeface="Arial"/>
              </a:rPr>
              <a:t>n</a:t>
            </a:r>
            <a:r>
              <a:rPr sz="2800" spc="-5" dirty="0">
                <a:solidFill>
                  <a:srgbClr val="FFFFFF"/>
                </a:solidFill>
                <a:latin typeface="Arial"/>
                <a:cs typeface="Arial"/>
              </a:rPr>
              <a:t>t</a:t>
            </a:r>
            <a:r>
              <a:rPr sz="2800" dirty="0">
                <a:solidFill>
                  <a:srgbClr val="FFFFFF"/>
                </a:solidFill>
                <a:latin typeface="Arial"/>
                <a:cs typeface="Arial"/>
              </a:rPr>
              <a:t>a</a:t>
            </a:r>
            <a:r>
              <a:rPr sz="2800" spc="-5" dirty="0">
                <a:solidFill>
                  <a:srgbClr val="FFFFFF"/>
                </a:solidFill>
                <a:latin typeface="Arial"/>
                <a:cs typeface="Arial"/>
              </a:rPr>
              <a:t>mi</a:t>
            </a:r>
            <a:r>
              <a:rPr sz="2800" dirty="0">
                <a:solidFill>
                  <a:srgbClr val="FFFFFF"/>
                </a:solidFill>
                <a:latin typeface="Arial"/>
                <a:cs typeface="Arial"/>
              </a:rPr>
              <a:t>e</a:t>
            </a:r>
            <a:r>
              <a:rPr sz="2800" spc="-5" dirty="0">
                <a:solidFill>
                  <a:srgbClr val="FFFFFF"/>
                </a:solidFill>
                <a:latin typeface="Arial"/>
                <a:cs typeface="Arial"/>
              </a:rPr>
              <a:t>n</a:t>
            </a:r>
            <a:r>
              <a:rPr sz="2800" dirty="0">
                <a:solidFill>
                  <a:srgbClr val="FFFFFF"/>
                </a:solidFill>
                <a:latin typeface="Arial"/>
                <a:cs typeface="Arial"/>
              </a:rPr>
              <a:t>t</a:t>
            </a:r>
            <a:r>
              <a:rPr sz="2800" spc="-5" dirty="0">
                <a:solidFill>
                  <a:srgbClr val="FFFFFF"/>
                </a:solidFill>
                <a:latin typeface="Arial"/>
                <a:cs typeface="Arial"/>
              </a:rPr>
              <a:t>o</a:t>
            </a:r>
            <a:endParaRPr sz="2800">
              <a:latin typeface="Arial"/>
              <a:cs typeface="Arial"/>
            </a:endParaRPr>
          </a:p>
        </p:txBody>
      </p:sp>
      <p:sp>
        <p:nvSpPr>
          <p:cNvPr id="5" name="object 5"/>
          <p:cNvSpPr txBox="1">
            <a:spLocks noGrp="1"/>
          </p:cNvSpPr>
          <p:nvPr>
            <p:ph type="title"/>
          </p:nvPr>
        </p:nvSpPr>
        <p:spPr>
          <a:xfrm>
            <a:off x="571296" y="144526"/>
            <a:ext cx="3632835"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FF"/>
                </a:solidFill>
              </a:rPr>
              <a:t>Calentam</a:t>
            </a:r>
            <a:r>
              <a:rPr sz="4400" spc="5" dirty="0">
                <a:solidFill>
                  <a:srgbClr val="FFFFFF"/>
                </a:solidFill>
              </a:rPr>
              <a:t>i</a:t>
            </a:r>
            <a:r>
              <a:rPr sz="4400" dirty="0">
                <a:solidFill>
                  <a:srgbClr val="FFFFFF"/>
                </a:solidFill>
              </a:rPr>
              <a:t>ento</a:t>
            </a:r>
            <a:endParaRPr sz="4400"/>
          </a:p>
        </p:txBody>
      </p:sp>
      <p:sp>
        <p:nvSpPr>
          <p:cNvPr id="6" name="object 6"/>
          <p:cNvSpPr/>
          <p:nvPr/>
        </p:nvSpPr>
        <p:spPr>
          <a:xfrm>
            <a:off x="1038656" y="1067816"/>
            <a:ext cx="830580" cy="668655"/>
          </a:xfrm>
          <a:custGeom>
            <a:avLst/>
            <a:gdLst/>
            <a:ahLst/>
            <a:cxnLst/>
            <a:rect l="l" t="t" r="r" b="b"/>
            <a:pathLst>
              <a:path w="830580" h="668655">
                <a:moveTo>
                  <a:pt x="212521" y="0"/>
                </a:moveTo>
                <a:lnTo>
                  <a:pt x="167596" y="4189"/>
                </a:lnTo>
                <a:lnTo>
                  <a:pt x="127917" y="16748"/>
                </a:lnTo>
                <a:lnTo>
                  <a:pt x="93481" y="37665"/>
                </a:lnTo>
                <a:lnTo>
                  <a:pt x="64287" y="66929"/>
                </a:lnTo>
                <a:lnTo>
                  <a:pt x="28570" y="132635"/>
                </a:lnTo>
                <a:lnTo>
                  <a:pt x="16070" y="174101"/>
                </a:lnTo>
                <a:lnTo>
                  <a:pt x="7142" y="221313"/>
                </a:lnTo>
                <a:lnTo>
                  <a:pt x="1785" y="274277"/>
                </a:lnTo>
                <a:lnTo>
                  <a:pt x="0" y="332994"/>
                </a:lnTo>
                <a:lnTo>
                  <a:pt x="2339" y="403815"/>
                </a:lnTo>
                <a:lnTo>
                  <a:pt x="9357" y="465407"/>
                </a:lnTo>
                <a:lnTo>
                  <a:pt x="21054" y="517775"/>
                </a:lnTo>
                <a:lnTo>
                  <a:pt x="37429" y="560927"/>
                </a:lnTo>
                <a:lnTo>
                  <a:pt x="58483" y="594868"/>
                </a:lnTo>
                <a:lnTo>
                  <a:pt x="90049" y="627038"/>
                </a:lnTo>
                <a:lnTo>
                  <a:pt x="126244" y="650017"/>
                </a:lnTo>
                <a:lnTo>
                  <a:pt x="167068" y="663805"/>
                </a:lnTo>
                <a:lnTo>
                  <a:pt x="212521" y="668401"/>
                </a:lnTo>
                <a:lnTo>
                  <a:pt x="257446" y="664210"/>
                </a:lnTo>
                <a:lnTo>
                  <a:pt x="297126" y="651637"/>
                </a:lnTo>
                <a:lnTo>
                  <a:pt x="331561" y="630682"/>
                </a:lnTo>
                <a:lnTo>
                  <a:pt x="360756" y="601345"/>
                </a:lnTo>
                <a:lnTo>
                  <a:pt x="383564" y="564388"/>
                </a:lnTo>
                <a:lnTo>
                  <a:pt x="212521" y="564388"/>
                </a:lnTo>
                <a:lnTo>
                  <a:pt x="201458" y="563485"/>
                </a:lnTo>
                <a:lnTo>
                  <a:pt x="163679" y="541085"/>
                </a:lnTo>
                <a:lnTo>
                  <a:pt x="142875" y="492633"/>
                </a:lnTo>
                <a:lnTo>
                  <a:pt x="134170" y="431561"/>
                </a:lnTo>
                <a:lnTo>
                  <a:pt x="131993" y="387494"/>
                </a:lnTo>
                <a:lnTo>
                  <a:pt x="131267" y="334391"/>
                </a:lnTo>
                <a:lnTo>
                  <a:pt x="132076" y="280931"/>
                </a:lnTo>
                <a:lnTo>
                  <a:pt x="134504" y="235807"/>
                </a:lnTo>
                <a:lnTo>
                  <a:pt x="144208" y="170561"/>
                </a:lnTo>
                <a:lnTo>
                  <a:pt x="163469" y="127180"/>
                </a:lnTo>
                <a:lnTo>
                  <a:pt x="201446" y="104917"/>
                </a:lnTo>
                <a:lnTo>
                  <a:pt x="212521" y="104012"/>
                </a:lnTo>
                <a:lnTo>
                  <a:pt x="383649" y="104012"/>
                </a:lnTo>
                <a:lnTo>
                  <a:pt x="380759" y="97556"/>
                </a:lnTo>
                <a:lnTo>
                  <a:pt x="361264" y="67818"/>
                </a:lnTo>
                <a:lnTo>
                  <a:pt x="331829" y="38147"/>
                </a:lnTo>
                <a:lnTo>
                  <a:pt x="297237" y="16954"/>
                </a:lnTo>
                <a:lnTo>
                  <a:pt x="257472" y="4238"/>
                </a:lnTo>
                <a:lnTo>
                  <a:pt x="212521" y="0"/>
                </a:lnTo>
                <a:close/>
              </a:path>
              <a:path w="830580" h="668655">
                <a:moveTo>
                  <a:pt x="383649" y="104012"/>
                </a:moveTo>
                <a:lnTo>
                  <a:pt x="212521" y="104012"/>
                </a:lnTo>
                <a:lnTo>
                  <a:pt x="223583" y="104917"/>
                </a:lnTo>
                <a:lnTo>
                  <a:pt x="233994" y="107632"/>
                </a:lnTo>
                <a:lnTo>
                  <a:pt x="269062" y="140176"/>
                </a:lnTo>
                <a:lnTo>
                  <a:pt x="282143" y="176149"/>
                </a:lnTo>
                <a:lnTo>
                  <a:pt x="290890" y="237220"/>
                </a:lnTo>
                <a:lnTo>
                  <a:pt x="293090" y="281287"/>
                </a:lnTo>
                <a:lnTo>
                  <a:pt x="293827" y="334391"/>
                </a:lnTo>
                <a:lnTo>
                  <a:pt x="293017" y="387826"/>
                </a:lnTo>
                <a:lnTo>
                  <a:pt x="290588" y="432879"/>
                </a:lnTo>
                <a:lnTo>
                  <a:pt x="280873" y="497839"/>
                </a:lnTo>
                <a:lnTo>
                  <a:pt x="261620" y="541113"/>
                </a:lnTo>
                <a:lnTo>
                  <a:pt x="223604" y="563463"/>
                </a:lnTo>
                <a:lnTo>
                  <a:pt x="212521" y="564388"/>
                </a:lnTo>
                <a:lnTo>
                  <a:pt x="383564" y="564388"/>
                </a:lnTo>
                <a:lnTo>
                  <a:pt x="408984" y="494014"/>
                </a:lnTo>
                <a:lnTo>
                  <a:pt x="417896" y="446611"/>
                </a:lnTo>
                <a:lnTo>
                  <a:pt x="423239" y="393403"/>
                </a:lnTo>
                <a:lnTo>
                  <a:pt x="425018" y="334391"/>
                </a:lnTo>
                <a:lnTo>
                  <a:pt x="423250" y="275283"/>
                </a:lnTo>
                <a:lnTo>
                  <a:pt x="417943" y="222043"/>
                </a:lnTo>
                <a:lnTo>
                  <a:pt x="409095" y="174672"/>
                </a:lnTo>
                <a:lnTo>
                  <a:pt x="396701" y="133175"/>
                </a:lnTo>
                <a:lnTo>
                  <a:pt x="383649" y="104012"/>
                </a:lnTo>
                <a:close/>
              </a:path>
              <a:path w="830580" h="668655">
                <a:moveTo>
                  <a:pt x="830529" y="184404"/>
                </a:moveTo>
                <a:lnTo>
                  <a:pt x="705053" y="184404"/>
                </a:lnTo>
                <a:lnTo>
                  <a:pt x="705053" y="657225"/>
                </a:lnTo>
                <a:lnTo>
                  <a:pt x="830529" y="657225"/>
                </a:lnTo>
                <a:lnTo>
                  <a:pt x="830529" y="184404"/>
                </a:lnTo>
                <a:close/>
              </a:path>
              <a:path w="830580" h="668655">
                <a:moveTo>
                  <a:pt x="830529" y="0"/>
                </a:moveTo>
                <a:lnTo>
                  <a:pt x="728675" y="0"/>
                </a:lnTo>
                <a:lnTo>
                  <a:pt x="715725" y="28977"/>
                </a:lnTo>
                <a:lnTo>
                  <a:pt x="698226" y="56086"/>
                </a:lnTo>
                <a:lnTo>
                  <a:pt x="649681" y="104648"/>
                </a:lnTo>
                <a:lnTo>
                  <a:pt x="594150" y="142366"/>
                </a:lnTo>
                <a:lnTo>
                  <a:pt x="543001" y="165608"/>
                </a:lnTo>
                <a:lnTo>
                  <a:pt x="543001" y="279526"/>
                </a:lnTo>
                <a:lnTo>
                  <a:pt x="588074" y="262002"/>
                </a:lnTo>
                <a:lnTo>
                  <a:pt x="630123" y="240299"/>
                </a:lnTo>
                <a:lnTo>
                  <a:pt x="669124" y="214429"/>
                </a:lnTo>
                <a:lnTo>
                  <a:pt x="705053" y="184404"/>
                </a:lnTo>
                <a:lnTo>
                  <a:pt x="830529" y="184404"/>
                </a:lnTo>
                <a:lnTo>
                  <a:pt x="830529" y="0"/>
                </a:lnTo>
                <a:close/>
              </a:path>
            </a:pathLst>
          </a:custGeom>
          <a:solidFill>
            <a:srgbClr val="FFFFFF">
              <a:alpha val="39999"/>
            </a:srgbClr>
          </a:solidFill>
        </p:spPr>
        <p:txBody>
          <a:bodyPr wrap="square" lIns="0" tIns="0" rIns="0" bIns="0" rtlCol="0"/>
          <a:lstStyle/>
          <a:p>
            <a:endParaRPr/>
          </a:p>
        </p:txBody>
      </p:sp>
      <p:sp>
        <p:nvSpPr>
          <p:cNvPr id="7" name="object 7"/>
          <p:cNvSpPr/>
          <p:nvPr/>
        </p:nvSpPr>
        <p:spPr>
          <a:xfrm>
            <a:off x="863041" y="3853053"/>
            <a:ext cx="933450" cy="668655"/>
          </a:xfrm>
          <a:custGeom>
            <a:avLst/>
            <a:gdLst/>
            <a:ahLst/>
            <a:cxnLst/>
            <a:rect l="l" t="t" r="r" b="b"/>
            <a:pathLst>
              <a:path w="933450" h="668654">
                <a:moveTo>
                  <a:pt x="212521" y="0"/>
                </a:moveTo>
                <a:lnTo>
                  <a:pt x="167596" y="4190"/>
                </a:lnTo>
                <a:lnTo>
                  <a:pt x="127919" y="16763"/>
                </a:lnTo>
                <a:lnTo>
                  <a:pt x="93487" y="37718"/>
                </a:lnTo>
                <a:lnTo>
                  <a:pt x="64300" y="67056"/>
                </a:lnTo>
                <a:lnTo>
                  <a:pt x="28579" y="132705"/>
                </a:lnTo>
                <a:lnTo>
                  <a:pt x="16076" y="174180"/>
                </a:lnTo>
                <a:lnTo>
                  <a:pt x="7145" y="221412"/>
                </a:lnTo>
                <a:lnTo>
                  <a:pt x="1786" y="274395"/>
                </a:lnTo>
                <a:lnTo>
                  <a:pt x="0" y="333121"/>
                </a:lnTo>
                <a:lnTo>
                  <a:pt x="2339" y="403881"/>
                </a:lnTo>
                <a:lnTo>
                  <a:pt x="9358" y="465442"/>
                </a:lnTo>
                <a:lnTo>
                  <a:pt x="21056" y="517811"/>
                </a:lnTo>
                <a:lnTo>
                  <a:pt x="37435" y="560993"/>
                </a:lnTo>
                <a:lnTo>
                  <a:pt x="58496" y="594995"/>
                </a:lnTo>
                <a:lnTo>
                  <a:pt x="90054" y="627092"/>
                </a:lnTo>
                <a:lnTo>
                  <a:pt x="126245" y="650033"/>
                </a:lnTo>
                <a:lnTo>
                  <a:pt x="167068" y="663807"/>
                </a:lnTo>
                <a:lnTo>
                  <a:pt x="212521" y="668401"/>
                </a:lnTo>
                <a:lnTo>
                  <a:pt x="257454" y="664211"/>
                </a:lnTo>
                <a:lnTo>
                  <a:pt x="297135" y="651652"/>
                </a:lnTo>
                <a:lnTo>
                  <a:pt x="331568" y="630735"/>
                </a:lnTo>
                <a:lnTo>
                  <a:pt x="360756" y="601472"/>
                </a:lnTo>
                <a:lnTo>
                  <a:pt x="383568" y="564388"/>
                </a:lnTo>
                <a:lnTo>
                  <a:pt x="212521" y="564388"/>
                </a:lnTo>
                <a:lnTo>
                  <a:pt x="201453" y="563483"/>
                </a:lnTo>
                <a:lnTo>
                  <a:pt x="163679" y="541105"/>
                </a:lnTo>
                <a:lnTo>
                  <a:pt x="142875" y="492760"/>
                </a:lnTo>
                <a:lnTo>
                  <a:pt x="134170" y="431577"/>
                </a:lnTo>
                <a:lnTo>
                  <a:pt x="131993" y="387496"/>
                </a:lnTo>
                <a:lnTo>
                  <a:pt x="131267" y="334391"/>
                </a:lnTo>
                <a:lnTo>
                  <a:pt x="132076" y="281003"/>
                </a:lnTo>
                <a:lnTo>
                  <a:pt x="134505" y="235902"/>
                </a:lnTo>
                <a:lnTo>
                  <a:pt x="144221" y="170561"/>
                </a:lnTo>
                <a:lnTo>
                  <a:pt x="163470" y="127287"/>
                </a:lnTo>
                <a:lnTo>
                  <a:pt x="201446" y="104919"/>
                </a:lnTo>
                <a:lnTo>
                  <a:pt x="212521" y="104013"/>
                </a:lnTo>
                <a:lnTo>
                  <a:pt x="383568" y="104013"/>
                </a:lnTo>
                <a:lnTo>
                  <a:pt x="380707" y="97630"/>
                </a:lnTo>
                <a:lnTo>
                  <a:pt x="361200" y="67945"/>
                </a:lnTo>
                <a:lnTo>
                  <a:pt x="331820" y="38201"/>
                </a:lnTo>
                <a:lnTo>
                  <a:pt x="297248" y="16970"/>
                </a:lnTo>
                <a:lnTo>
                  <a:pt x="257482" y="4240"/>
                </a:lnTo>
                <a:lnTo>
                  <a:pt x="212521" y="0"/>
                </a:lnTo>
                <a:close/>
              </a:path>
              <a:path w="933450" h="668654">
                <a:moveTo>
                  <a:pt x="383568" y="104013"/>
                </a:moveTo>
                <a:lnTo>
                  <a:pt x="212521" y="104013"/>
                </a:lnTo>
                <a:lnTo>
                  <a:pt x="223590" y="104919"/>
                </a:lnTo>
                <a:lnTo>
                  <a:pt x="234013" y="107648"/>
                </a:lnTo>
                <a:lnTo>
                  <a:pt x="269062" y="140239"/>
                </a:lnTo>
                <a:lnTo>
                  <a:pt x="282181" y="176149"/>
                </a:lnTo>
                <a:lnTo>
                  <a:pt x="290885" y="237267"/>
                </a:lnTo>
                <a:lnTo>
                  <a:pt x="293063" y="281340"/>
                </a:lnTo>
                <a:lnTo>
                  <a:pt x="293789" y="334391"/>
                </a:lnTo>
                <a:lnTo>
                  <a:pt x="292979" y="387826"/>
                </a:lnTo>
                <a:lnTo>
                  <a:pt x="290550" y="432879"/>
                </a:lnTo>
                <a:lnTo>
                  <a:pt x="280835" y="497840"/>
                </a:lnTo>
                <a:lnTo>
                  <a:pt x="261586" y="541166"/>
                </a:lnTo>
                <a:lnTo>
                  <a:pt x="223580" y="563485"/>
                </a:lnTo>
                <a:lnTo>
                  <a:pt x="212521" y="564388"/>
                </a:lnTo>
                <a:lnTo>
                  <a:pt x="383568" y="564388"/>
                </a:lnTo>
                <a:lnTo>
                  <a:pt x="408947" y="494030"/>
                </a:lnTo>
                <a:lnTo>
                  <a:pt x="417863" y="446616"/>
                </a:lnTo>
                <a:lnTo>
                  <a:pt x="423211" y="393403"/>
                </a:lnTo>
                <a:lnTo>
                  <a:pt x="424992" y="334391"/>
                </a:lnTo>
                <a:lnTo>
                  <a:pt x="423223" y="275284"/>
                </a:lnTo>
                <a:lnTo>
                  <a:pt x="417914" y="222047"/>
                </a:lnTo>
                <a:lnTo>
                  <a:pt x="409060" y="174688"/>
                </a:lnTo>
                <a:lnTo>
                  <a:pt x="396659" y="133213"/>
                </a:lnTo>
                <a:lnTo>
                  <a:pt x="383568" y="104013"/>
                </a:lnTo>
                <a:close/>
              </a:path>
              <a:path w="933450" h="668654">
                <a:moveTo>
                  <a:pt x="915470" y="104013"/>
                </a:moveTo>
                <a:lnTo>
                  <a:pt x="722426" y="104013"/>
                </a:lnTo>
                <a:lnTo>
                  <a:pt x="741242" y="105419"/>
                </a:lnTo>
                <a:lnTo>
                  <a:pt x="757891" y="109648"/>
                </a:lnTo>
                <a:lnTo>
                  <a:pt x="794618" y="139092"/>
                </a:lnTo>
                <a:lnTo>
                  <a:pt x="807262" y="191135"/>
                </a:lnTo>
                <a:lnTo>
                  <a:pt x="805643" y="210159"/>
                </a:lnTo>
                <a:lnTo>
                  <a:pt x="792689" y="248588"/>
                </a:lnTo>
                <a:lnTo>
                  <a:pt x="767638" y="285162"/>
                </a:lnTo>
                <a:lnTo>
                  <a:pt x="715632" y="338693"/>
                </a:lnTo>
                <a:lnTo>
                  <a:pt x="677341" y="375031"/>
                </a:lnTo>
                <a:lnTo>
                  <a:pt x="629024" y="421542"/>
                </a:lnTo>
                <a:lnTo>
                  <a:pt x="589410" y="463184"/>
                </a:lnTo>
                <a:lnTo>
                  <a:pt x="558487" y="499993"/>
                </a:lnTo>
                <a:lnTo>
                  <a:pt x="536244" y="532003"/>
                </a:lnTo>
                <a:lnTo>
                  <a:pt x="507701" y="592899"/>
                </a:lnTo>
                <a:lnTo>
                  <a:pt x="493445" y="657225"/>
                </a:lnTo>
                <a:lnTo>
                  <a:pt x="933119" y="657225"/>
                </a:lnTo>
                <a:lnTo>
                  <a:pt x="933119" y="540766"/>
                </a:lnTo>
                <a:lnTo>
                  <a:pt x="684072" y="540766"/>
                </a:lnTo>
                <a:lnTo>
                  <a:pt x="689331" y="532219"/>
                </a:lnTo>
                <a:lnTo>
                  <a:pt x="720367" y="494674"/>
                </a:lnTo>
                <a:lnTo>
                  <a:pt x="757982" y="458531"/>
                </a:lnTo>
                <a:lnTo>
                  <a:pt x="812340" y="407929"/>
                </a:lnTo>
                <a:lnTo>
                  <a:pt x="835186" y="385460"/>
                </a:lnTo>
                <a:lnTo>
                  <a:pt x="867079" y="350012"/>
                </a:lnTo>
                <a:lnTo>
                  <a:pt x="896845" y="307260"/>
                </a:lnTo>
                <a:lnTo>
                  <a:pt x="917371" y="266319"/>
                </a:lnTo>
                <a:lnTo>
                  <a:pt x="929198" y="225329"/>
                </a:lnTo>
                <a:lnTo>
                  <a:pt x="933119" y="182245"/>
                </a:lnTo>
                <a:lnTo>
                  <a:pt x="929666" y="144976"/>
                </a:lnTo>
                <a:lnTo>
                  <a:pt x="919308" y="110886"/>
                </a:lnTo>
                <a:lnTo>
                  <a:pt x="915470" y="104013"/>
                </a:lnTo>
                <a:close/>
              </a:path>
              <a:path w="933450" h="668654">
                <a:moveTo>
                  <a:pt x="725601" y="0"/>
                </a:moveTo>
                <a:lnTo>
                  <a:pt x="683241" y="2829"/>
                </a:lnTo>
                <a:lnTo>
                  <a:pt x="644559" y="11303"/>
                </a:lnTo>
                <a:lnTo>
                  <a:pt x="578281" y="45085"/>
                </a:lnTo>
                <a:lnTo>
                  <a:pt x="531228" y="104822"/>
                </a:lnTo>
                <a:lnTo>
                  <a:pt x="516702" y="145651"/>
                </a:lnTo>
                <a:lnTo>
                  <a:pt x="508177" y="193802"/>
                </a:lnTo>
                <a:lnTo>
                  <a:pt x="633145" y="206248"/>
                </a:lnTo>
                <a:lnTo>
                  <a:pt x="636171" y="180768"/>
                </a:lnTo>
                <a:lnTo>
                  <a:pt x="641638" y="159194"/>
                </a:lnTo>
                <a:lnTo>
                  <a:pt x="672563" y="117353"/>
                </a:lnTo>
                <a:lnTo>
                  <a:pt x="722426" y="104013"/>
                </a:lnTo>
                <a:lnTo>
                  <a:pt x="915470" y="104013"/>
                </a:lnTo>
                <a:lnTo>
                  <a:pt x="902044" y="79964"/>
                </a:lnTo>
                <a:lnTo>
                  <a:pt x="877874" y="52197"/>
                </a:lnTo>
                <a:lnTo>
                  <a:pt x="847563" y="29360"/>
                </a:lnTo>
                <a:lnTo>
                  <a:pt x="812072" y="13049"/>
                </a:lnTo>
                <a:lnTo>
                  <a:pt x="771415" y="3262"/>
                </a:lnTo>
                <a:lnTo>
                  <a:pt x="725601" y="0"/>
                </a:lnTo>
                <a:close/>
              </a:path>
            </a:pathLst>
          </a:custGeom>
          <a:solidFill>
            <a:srgbClr val="FFFFFF">
              <a:alpha val="39999"/>
            </a:srgbClr>
          </a:solidFill>
        </p:spPr>
        <p:txBody>
          <a:bodyPr wrap="square" lIns="0" tIns="0" rIns="0" bIns="0" rtlCol="0"/>
          <a:lstStyle/>
          <a:p>
            <a:endParaRPr/>
          </a:p>
        </p:txBody>
      </p:sp>
      <p:sp>
        <p:nvSpPr>
          <p:cNvPr id="8" name="object 8"/>
          <p:cNvSpPr txBox="1"/>
          <p:nvPr/>
        </p:nvSpPr>
        <p:spPr>
          <a:xfrm>
            <a:off x="78739" y="6517335"/>
            <a:ext cx="110807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F7C"/>
                </a:solidFill>
                <a:latin typeface="Arial"/>
                <a:cs typeface="Arial"/>
              </a:rPr>
              <a:t>https://</a:t>
            </a:r>
            <a:r>
              <a:rPr sz="1800" spc="-5" dirty="0">
                <a:solidFill>
                  <a:srgbClr val="005F7C"/>
                </a:solidFill>
                <a:latin typeface="Arial"/>
                <a:cs typeface="Arial"/>
                <a:hlinkClick r:id="rId2"/>
              </a:rPr>
              <a:t>www.frro.utn.edu.ar/repositorio/catedras/mecanica/5_anio/metalografia/10-Temple_y_Revenido_v2.pdf</a:t>
            </a:r>
            <a:endParaRPr sz="1800">
              <a:latin typeface="Arial"/>
              <a:cs typeface="Arial"/>
            </a:endParaRPr>
          </a:p>
        </p:txBody>
      </p:sp>
      <p:sp>
        <p:nvSpPr>
          <p:cNvPr id="9" name="object 9"/>
          <p:cNvSpPr/>
          <p:nvPr/>
        </p:nvSpPr>
        <p:spPr>
          <a:xfrm>
            <a:off x="9596881" y="1593214"/>
            <a:ext cx="2595117" cy="2033143"/>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596290" y="1977644"/>
            <a:ext cx="8409940" cy="1121410"/>
          </a:xfrm>
          <a:prstGeom prst="rect">
            <a:avLst/>
          </a:prstGeom>
        </p:spPr>
        <p:txBody>
          <a:bodyPr vert="horz" wrap="square" lIns="0" tIns="12700" rIns="0" bIns="0" rtlCol="0">
            <a:spAutoFit/>
          </a:bodyPr>
          <a:lstStyle/>
          <a:p>
            <a:pPr marL="12700" marR="5080" algn="just">
              <a:lnSpc>
                <a:spcPct val="100000"/>
              </a:lnSpc>
              <a:spcBef>
                <a:spcPts val="100"/>
              </a:spcBef>
            </a:pPr>
            <a:r>
              <a:rPr sz="1200" spc="-10" dirty="0">
                <a:solidFill>
                  <a:srgbClr val="FFFFFF"/>
                </a:solidFill>
                <a:latin typeface="Arial"/>
                <a:cs typeface="Arial"/>
              </a:rPr>
              <a:t>La conductividad </a:t>
            </a:r>
            <a:r>
              <a:rPr sz="1200" spc="-5" dirty="0">
                <a:solidFill>
                  <a:srgbClr val="FFFFFF"/>
                </a:solidFill>
                <a:latin typeface="Arial"/>
                <a:cs typeface="Arial"/>
              </a:rPr>
              <a:t>térmica del acero es </a:t>
            </a:r>
            <a:r>
              <a:rPr sz="1200" spc="-10" dirty="0">
                <a:solidFill>
                  <a:srgbClr val="FFFFFF"/>
                </a:solidFill>
                <a:latin typeface="Arial"/>
                <a:cs typeface="Arial"/>
              </a:rPr>
              <a:t>pequeña </a:t>
            </a:r>
            <a:r>
              <a:rPr sz="1200" spc="-5" dirty="0">
                <a:solidFill>
                  <a:srgbClr val="FFFFFF"/>
                </a:solidFill>
                <a:latin typeface="Arial"/>
                <a:cs typeface="Arial"/>
              </a:rPr>
              <a:t>a bajas temperaturas, por lo </a:t>
            </a:r>
            <a:r>
              <a:rPr sz="1200" spc="-10" dirty="0">
                <a:solidFill>
                  <a:srgbClr val="FFFFFF"/>
                </a:solidFill>
                <a:latin typeface="Arial"/>
                <a:cs typeface="Arial"/>
              </a:rPr>
              <a:t>que </a:t>
            </a:r>
            <a:r>
              <a:rPr sz="1200" spc="-5" dirty="0">
                <a:solidFill>
                  <a:srgbClr val="FFFFFF"/>
                </a:solidFill>
                <a:latin typeface="Arial"/>
                <a:cs typeface="Arial"/>
              </a:rPr>
              <a:t>el </a:t>
            </a:r>
            <a:r>
              <a:rPr sz="1200" spc="-10" dirty="0">
                <a:solidFill>
                  <a:srgbClr val="FFFFFF"/>
                </a:solidFill>
                <a:latin typeface="Arial"/>
                <a:cs typeface="Arial"/>
              </a:rPr>
              <a:t>calentamiento </a:t>
            </a:r>
            <a:r>
              <a:rPr sz="1200" spc="-5" dirty="0">
                <a:solidFill>
                  <a:srgbClr val="FFFFFF"/>
                </a:solidFill>
                <a:latin typeface="Arial"/>
                <a:cs typeface="Arial"/>
              </a:rPr>
              <a:t>origina </a:t>
            </a:r>
            <a:r>
              <a:rPr sz="1200" spc="-10" dirty="0">
                <a:solidFill>
                  <a:srgbClr val="FFFFFF"/>
                </a:solidFill>
                <a:latin typeface="Arial"/>
                <a:cs typeface="Arial"/>
              </a:rPr>
              <a:t>tensiones </a:t>
            </a:r>
            <a:r>
              <a:rPr sz="1200" spc="-5" dirty="0">
                <a:solidFill>
                  <a:srgbClr val="FFFFFF"/>
                </a:solidFill>
                <a:latin typeface="Arial"/>
                <a:cs typeface="Arial"/>
              </a:rPr>
              <a:t>térmicas  que </a:t>
            </a:r>
            <a:r>
              <a:rPr sz="1200" spc="-10" dirty="0">
                <a:solidFill>
                  <a:srgbClr val="FFFFFF"/>
                </a:solidFill>
                <a:latin typeface="Arial"/>
                <a:cs typeface="Arial"/>
              </a:rPr>
              <a:t>aumentan </a:t>
            </a:r>
            <a:r>
              <a:rPr sz="1200" spc="-5" dirty="0">
                <a:solidFill>
                  <a:srgbClr val="FFFFFF"/>
                </a:solidFill>
                <a:latin typeface="Arial"/>
                <a:cs typeface="Arial"/>
              </a:rPr>
              <a:t>el </a:t>
            </a:r>
            <a:r>
              <a:rPr sz="1200" spc="-10" dirty="0">
                <a:solidFill>
                  <a:srgbClr val="FFFFFF"/>
                </a:solidFill>
                <a:latin typeface="Arial"/>
                <a:cs typeface="Arial"/>
              </a:rPr>
              <a:t>peligro de </a:t>
            </a:r>
            <a:r>
              <a:rPr sz="1200" spc="-5" dirty="0">
                <a:solidFill>
                  <a:srgbClr val="FFFFFF"/>
                </a:solidFill>
                <a:latin typeface="Arial"/>
                <a:cs typeface="Arial"/>
              </a:rPr>
              <a:t>deformación o agrietamiento </a:t>
            </a:r>
            <a:r>
              <a:rPr sz="1200" spc="-10" dirty="0">
                <a:solidFill>
                  <a:srgbClr val="FFFFFF"/>
                </a:solidFill>
                <a:latin typeface="Arial"/>
                <a:cs typeface="Arial"/>
              </a:rPr>
              <a:t>de las </a:t>
            </a:r>
            <a:r>
              <a:rPr sz="1200" spc="-5" dirty="0">
                <a:solidFill>
                  <a:srgbClr val="FFFFFF"/>
                </a:solidFill>
                <a:latin typeface="Arial"/>
                <a:cs typeface="Arial"/>
              </a:rPr>
              <a:t>piezas. De allí que el precalentamiento </a:t>
            </a:r>
            <a:r>
              <a:rPr sz="1200" spc="-10" dirty="0">
                <a:solidFill>
                  <a:srgbClr val="FFFFFF"/>
                </a:solidFill>
                <a:latin typeface="Arial"/>
                <a:cs typeface="Arial"/>
              </a:rPr>
              <a:t>debe </a:t>
            </a:r>
            <a:r>
              <a:rPr sz="1200" spc="-5" dirty="0">
                <a:solidFill>
                  <a:srgbClr val="FFFFFF"/>
                </a:solidFill>
                <a:latin typeface="Arial"/>
                <a:cs typeface="Arial"/>
              </a:rPr>
              <a:t>realizarse  </a:t>
            </a:r>
            <a:r>
              <a:rPr sz="1200" dirty="0">
                <a:solidFill>
                  <a:srgbClr val="FFFFFF"/>
                </a:solidFill>
                <a:latin typeface="Arial"/>
                <a:cs typeface="Arial"/>
              </a:rPr>
              <a:t>lentamente.</a:t>
            </a:r>
            <a:endParaRPr sz="1200">
              <a:latin typeface="Arial"/>
              <a:cs typeface="Arial"/>
            </a:endParaRPr>
          </a:p>
          <a:p>
            <a:pPr marL="12700" marR="6350" algn="just">
              <a:lnSpc>
                <a:spcPct val="99600"/>
              </a:lnSpc>
              <a:spcBef>
                <a:spcPts val="5"/>
              </a:spcBef>
            </a:pPr>
            <a:r>
              <a:rPr sz="1200" spc="-10" dirty="0">
                <a:solidFill>
                  <a:srgbClr val="FFFFFF"/>
                </a:solidFill>
                <a:latin typeface="Arial"/>
                <a:cs typeface="Arial"/>
              </a:rPr>
              <a:t>Para </a:t>
            </a:r>
            <a:r>
              <a:rPr sz="1200" spc="-5" dirty="0">
                <a:solidFill>
                  <a:srgbClr val="FFFFFF"/>
                </a:solidFill>
                <a:latin typeface="Arial"/>
                <a:cs typeface="Arial"/>
              </a:rPr>
              <a:t>aceros </a:t>
            </a:r>
            <a:r>
              <a:rPr sz="1200" spc="-10" dirty="0">
                <a:solidFill>
                  <a:srgbClr val="FFFFFF"/>
                </a:solidFill>
                <a:latin typeface="Arial"/>
                <a:cs typeface="Arial"/>
              </a:rPr>
              <a:t>de </a:t>
            </a:r>
            <a:r>
              <a:rPr sz="1200" spc="-5" dirty="0">
                <a:solidFill>
                  <a:srgbClr val="FFFFFF"/>
                </a:solidFill>
                <a:latin typeface="Arial"/>
                <a:cs typeface="Arial"/>
              </a:rPr>
              <a:t>construcciones </a:t>
            </a:r>
            <a:r>
              <a:rPr sz="1200" spc="-10" dirty="0">
                <a:solidFill>
                  <a:srgbClr val="FFFFFF"/>
                </a:solidFill>
                <a:latin typeface="Arial"/>
                <a:cs typeface="Arial"/>
              </a:rPr>
              <a:t>mecánicas </a:t>
            </a:r>
            <a:r>
              <a:rPr sz="1200" dirty="0">
                <a:solidFill>
                  <a:srgbClr val="FFFFFF"/>
                </a:solidFill>
                <a:latin typeface="Arial"/>
                <a:cs typeface="Arial"/>
              </a:rPr>
              <a:t>y </a:t>
            </a:r>
            <a:r>
              <a:rPr sz="1200" spc="-5" dirty="0">
                <a:solidFill>
                  <a:srgbClr val="FFFFFF"/>
                </a:solidFill>
                <a:latin typeface="Arial"/>
                <a:cs typeface="Arial"/>
              </a:rPr>
              <a:t>herramientas </a:t>
            </a:r>
            <a:r>
              <a:rPr sz="1200" spc="-10" dirty="0">
                <a:solidFill>
                  <a:srgbClr val="FFFFFF"/>
                </a:solidFill>
                <a:latin typeface="Arial"/>
                <a:cs typeface="Arial"/>
              </a:rPr>
              <a:t>puede ser necesario </a:t>
            </a:r>
            <a:r>
              <a:rPr sz="1200" spc="-5" dirty="0">
                <a:solidFill>
                  <a:srgbClr val="FFFFFF"/>
                </a:solidFill>
                <a:latin typeface="Arial"/>
                <a:cs typeface="Arial"/>
              </a:rPr>
              <a:t>precalentar hasta </a:t>
            </a:r>
            <a:r>
              <a:rPr sz="1200" spc="-10" dirty="0">
                <a:solidFill>
                  <a:srgbClr val="FFFFFF"/>
                </a:solidFill>
                <a:latin typeface="Arial"/>
                <a:cs typeface="Arial"/>
              </a:rPr>
              <a:t>400 </a:t>
            </a:r>
            <a:r>
              <a:rPr sz="1200" spc="-5" dirty="0">
                <a:solidFill>
                  <a:srgbClr val="FFFFFF"/>
                </a:solidFill>
                <a:latin typeface="Arial"/>
                <a:cs typeface="Arial"/>
              </a:rPr>
              <a:t>a </a:t>
            </a:r>
            <a:r>
              <a:rPr sz="1200" spc="-10" dirty="0">
                <a:solidFill>
                  <a:srgbClr val="FFFFFF"/>
                </a:solidFill>
                <a:latin typeface="Arial"/>
                <a:cs typeface="Arial"/>
              </a:rPr>
              <a:t>600º </a:t>
            </a:r>
            <a:r>
              <a:rPr sz="1200" spc="-5" dirty="0">
                <a:solidFill>
                  <a:srgbClr val="FFFFFF"/>
                </a:solidFill>
                <a:latin typeface="Arial"/>
                <a:cs typeface="Arial"/>
              </a:rPr>
              <a:t>C </a:t>
            </a:r>
            <a:r>
              <a:rPr sz="1200" spc="-10" dirty="0">
                <a:solidFill>
                  <a:srgbClr val="FFFFFF"/>
                </a:solidFill>
                <a:latin typeface="Arial"/>
                <a:cs typeface="Arial"/>
              </a:rPr>
              <a:t>cuando </a:t>
            </a:r>
            <a:r>
              <a:rPr sz="1200" spc="-20" dirty="0">
                <a:solidFill>
                  <a:srgbClr val="FFFFFF"/>
                </a:solidFill>
                <a:latin typeface="Arial"/>
                <a:cs typeface="Arial"/>
              </a:rPr>
              <a:t>la  </a:t>
            </a:r>
            <a:r>
              <a:rPr sz="1200" spc="-5" dirty="0">
                <a:solidFill>
                  <a:srgbClr val="FFFFFF"/>
                </a:solidFill>
                <a:latin typeface="Arial"/>
                <a:cs typeface="Arial"/>
              </a:rPr>
              <a:t>temperatura </a:t>
            </a:r>
            <a:r>
              <a:rPr sz="1200" spc="-10" dirty="0">
                <a:solidFill>
                  <a:srgbClr val="FFFFFF"/>
                </a:solidFill>
                <a:latin typeface="Arial"/>
                <a:cs typeface="Arial"/>
              </a:rPr>
              <a:t>de </a:t>
            </a:r>
            <a:r>
              <a:rPr sz="1200" spc="-5" dirty="0">
                <a:solidFill>
                  <a:srgbClr val="FFFFFF"/>
                </a:solidFill>
                <a:latin typeface="Arial"/>
                <a:cs typeface="Arial"/>
              </a:rPr>
              <a:t>tratamiento es inferior a </a:t>
            </a:r>
            <a:r>
              <a:rPr sz="1200" spc="-10" dirty="0">
                <a:solidFill>
                  <a:srgbClr val="FFFFFF"/>
                </a:solidFill>
                <a:latin typeface="Arial"/>
                <a:cs typeface="Arial"/>
              </a:rPr>
              <a:t>900º </a:t>
            </a:r>
            <a:r>
              <a:rPr sz="1200" spc="-5" dirty="0">
                <a:solidFill>
                  <a:srgbClr val="FFFFFF"/>
                </a:solidFill>
                <a:latin typeface="Arial"/>
                <a:cs typeface="Arial"/>
              </a:rPr>
              <a:t>C, </a:t>
            </a:r>
            <a:r>
              <a:rPr sz="1200" dirty="0">
                <a:solidFill>
                  <a:srgbClr val="FFFFFF"/>
                </a:solidFill>
                <a:latin typeface="Arial"/>
                <a:cs typeface="Arial"/>
              </a:rPr>
              <a:t>y </a:t>
            </a:r>
            <a:r>
              <a:rPr sz="1200" spc="-5" dirty="0">
                <a:solidFill>
                  <a:srgbClr val="FFFFFF"/>
                </a:solidFill>
                <a:latin typeface="Arial"/>
                <a:cs typeface="Arial"/>
              </a:rPr>
              <a:t>de 600 a </a:t>
            </a:r>
            <a:r>
              <a:rPr sz="1200" spc="-10" dirty="0">
                <a:solidFill>
                  <a:srgbClr val="FFFFFF"/>
                </a:solidFill>
                <a:latin typeface="Arial"/>
                <a:cs typeface="Arial"/>
              </a:rPr>
              <a:t>700º </a:t>
            </a:r>
            <a:r>
              <a:rPr sz="1200" spc="-5" dirty="0">
                <a:solidFill>
                  <a:srgbClr val="FFFFFF"/>
                </a:solidFill>
                <a:latin typeface="Arial"/>
                <a:cs typeface="Arial"/>
              </a:rPr>
              <a:t>C </a:t>
            </a:r>
            <a:r>
              <a:rPr sz="1200" spc="-10" dirty="0">
                <a:solidFill>
                  <a:srgbClr val="FFFFFF"/>
                </a:solidFill>
                <a:latin typeface="Arial"/>
                <a:cs typeface="Arial"/>
              </a:rPr>
              <a:t>cuando </a:t>
            </a:r>
            <a:r>
              <a:rPr sz="1200" spc="-5" dirty="0">
                <a:solidFill>
                  <a:srgbClr val="FFFFFF"/>
                </a:solidFill>
                <a:latin typeface="Arial"/>
                <a:cs typeface="Arial"/>
              </a:rPr>
              <a:t>es </a:t>
            </a:r>
            <a:r>
              <a:rPr sz="1200" spc="-10" dirty="0">
                <a:solidFill>
                  <a:srgbClr val="FFFFFF"/>
                </a:solidFill>
                <a:latin typeface="Arial"/>
                <a:cs typeface="Arial"/>
              </a:rPr>
              <a:t>superior </a:t>
            </a:r>
            <a:r>
              <a:rPr sz="1200" spc="-5" dirty="0">
                <a:solidFill>
                  <a:srgbClr val="FFFFFF"/>
                </a:solidFill>
                <a:latin typeface="Arial"/>
                <a:cs typeface="Arial"/>
              </a:rPr>
              <a:t>a </a:t>
            </a:r>
            <a:r>
              <a:rPr sz="1200" spc="-10" dirty="0">
                <a:solidFill>
                  <a:srgbClr val="FFFFFF"/>
                </a:solidFill>
                <a:latin typeface="Arial"/>
                <a:cs typeface="Arial"/>
              </a:rPr>
              <a:t>900º </a:t>
            </a:r>
            <a:r>
              <a:rPr sz="1200" spc="-5" dirty="0">
                <a:solidFill>
                  <a:srgbClr val="FFFFFF"/>
                </a:solidFill>
                <a:latin typeface="Arial"/>
                <a:cs typeface="Arial"/>
              </a:rPr>
              <a:t>C. </a:t>
            </a:r>
            <a:r>
              <a:rPr sz="1200" spc="-10" dirty="0">
                <a:solidFill>
                  <a:srgbClr val="FFFFFF"/>
                </a:solidFill>
                <a:latin typeface="Arial"/>
                <a:cs typeface="Arial"/>
              </a:rPr>
              <a:t>En aceros </a:t>
            </a:r>
            <a:r>
              <a:rPr sz="1200" spc="-5" dirty="0">
                <a:solidFill>
                  <a:srgbClr val="FFFFFF"/>
                </a:solidFill>
                <a:latin typeface="Arial"/>
                <a:cs typeface="Arial"/>
              </a:rPr>
              <a:t>rápidos </a:t>
            </a:r>
            <a:r>
              <a:rPr sz="1200" spc="-10" dirty="0">
                <a:solidFill>
                  <a:srgbClr val="FFFFFF"/>
                </a:solidFill>
                <a:latin typeface="Arial"/>
                <a:cs typeface="Arial"/>
              </a:rPr>
              <a:t>con  </a:t>
            </a:r>
            <a:r>
              <a:rPr sz="1200" dirty="0">
                <a:solidFill>
                  <a:srgbClr val="FFFFFF"/>
                </a:solidFill>
                <a:latin typeface="Arial"/>
                <a:cs typeface="Arial"/>
              </a:rPr>
              <a:t>menor</a:t>
            </a:r>
            <a:r>
              <a:rPr sz="1200" spc="-45" dirty="0">
                <a:solidFill>
                  <a:srgbClr val="FFFFFF"/>
                </a:solidFill>
                <a:latin typeface="Arial"/>
                <a:cs typeface="Arial"/>
              </a:rPr>
              <a:t> </a:t>
            </a:r>
            <a:r>
              <a:rPr sz="1200" spc="-5" dirty="0">
                <a:solidFill>
                  <a:srgbClr val="FFFFFF"/>
                </a:solidFill>
                <a:latin typeface="Arial"/>
                <a:cs typeface="Arial"/>
              </a:rPr>
              <a:t>conductividad,</a:t>
            </a:r>
            <a:r>
              <a:rPr sz="1200" spc="-35" dirty="0">
                <a:solidFill>
                  <a:srgbClr val="FFFFFF"/>
                </a:solidFill>
                <a:latin typeface="Arial"/>
                <a:cs typeface="Arial"/>
              </a:rPr>
              <a:t> </a:t>
            </a:r>
            <a:r>
              <a:rPr sz="1200" spc="-5" dirty="0">
                <a:solidFill>
                  <a:srgbClr val="FFFFFF"/>
                </a:solidFill>
                <a:latin typeface="Arial"/>
                <a:cs typeface="Arial"/>
              </a:rPr>
              <a:t>es necesario</a:t>
            </a:r>
            <a:r>
              <a:rPr sz="1200" spc="-20" dirty="0">
                <a:solidFill>
                  <a:srgbClr val="FFFFFF"/>
                </a:solidFill>
                <a:latin typeface="Arial"/>
                <a:cs typeface="Arial"/>
              </a:rPr>
              <a:t> </a:t>
            </a:r>
            <a:r>
              <a:rPr sz="1200" spc="-5" dirty="0">
                <a:solidFill>
                  <a:srgbClr val="FFFFFF"/>
                </a:solidFill>
                <a:latin typeface="Arial"/>
                <a:cs typeface="Arial"/>
              </a:rPr>
              <a:t>precalentar</a:t>
            </a:r>
            <a:r>
              <a:rPr sz="1200" spc="-35" dirty="0">
                <a:solidFill>
                  <a:srgbClr val="FFFFFF"/>
                </a:solidFill>
                <a:latin typeface="Arial"/>
                <a:cs typeface="Arial"/>
              </a:rPr>
              <a:t> </a:t>
            </a:r>
            <a:r>
              <a:rPr sz="1200" spc="-5" dirty="0">
                <a:solidFill>
                  <a:srgbClr val="FFFFFF"/>
                </a:solidFill>
                <a:latin typeface="Arial"/>
                <a:cs typeface="Arial"/>
              </a:rPr>
              <a:t>en</a:t>
            </a:r>
            <a:r>
              <a:rPr sz="1200" spc="-15" dirty="0">
                <a:solidFill>
                  <a:srgbClr val="FFFFFF"/>
                </a:solidFill>
                <a:latin typeface="Arial"/>
                <a:cs typeface="Arial"/>
              </a:rPr>
              <a:t> </a:t>
            </a:r>
            <a:r>
              <a:rPr sz="1200" spc="-5" dirty="0">
                <a:solidFill>
                  <a:srgbClr val="FFFFFF"/>
                </a:solidFill>
                <a:latin typeface="Arial"/>
                <a:cs typeface="Arial"/>
              </a:rPr>
              <a:t>dos </a:t>
            </a:r>
            <a:r>
              <a:rPr sz="1200" dirty="0">
                <a:solidFill>
                  <a:srgbClr val="FFFFFF"/>
                </a:solidFill>
                <a:latin typeface="Arial"/>
                <a:cs typeface="Arial"/>
              </a:rPr>
              <a:t>etapas,</a:t>
            </a:r>
            <a:r>
              <a:rPr sz="1200" spc="-25" dirty="0">
                <a:solidFill>
                  <a:srgbClr val="FFFFFF"/>
                </a:solidFill>
                <a:latin typeface="Arial"/>
                <a:cs typeface="Arial"/>
              </a:rPr>
              <a:t> </a:t>
            </a:r>
            <a:r>
              <a:rPr sz="1200" spc="-5" dirty="0">
                <a:solidFill>
                  <a:srgbClr val="FFFFFF"/>
                </a:solidFill>
                <a:latin typeface="Arial"/>
                <a:cs typeface="Arial"/>
              </a:rPr>
              <a:t>primero</a:t>
            </a:r>
            <a:r>
              <a:rPr sz="1200" spc="-15" dirty="0">
                <a:solidFill>
                  <a:srgbClr val="FFFFFF"/>
                </a:solidFill>
                <a:latin typeface="Arial"/>
                <a:cs typeface="Arial"/>
              </a:rPr>
              <a:t> </a:t>
            </a:r>
            <a:r>
              <a:rPr sz="1200" spc="-5" dirty="0">
                <a:solidFill>
                  <a:srgbClr val="FFFFFF"/>
                </a:solidFill>
                <a:latin typeface="Arial"/>
                <a:cs typeface="Arial"/>
              </a:rPr>
              <a:t>de</a:t>
            </a:r>
            <a:r>
              <a:rPr sz="1200" spc="-20" dirty="0">
                <a:solidFill>
                  <a:srgbClr val="FFFFFF"/>
                </a:solidFill>
                <a:latin typeface="Arial"/>
                <a:cs typeface="Arial"/>
              </a:rPr>
              <a:t> </a:t>
            </a:r>
            <a:r>
              <a:rPr sz="1200" spc="-5" dirty="0">
                <a:solidFill>
                  <a:srgbClr val="FFFFFF"/>
                </a:solidFill>
                <a:latin typeface="Arial"/>
                <a:cs typeface="Arial"/>
              </a:rPr>
              <a:t>300</a:t>
            </a:r>
            <a:r>
              <a:rPr sz="1200" spc="-15" dirty="0">
                <a:solidFill>
                  <a:srgbClr val="FFFFFF"/>
                </a:solidFill>
                <a:latin typeface="Arial"/>
                <a:cs typeface="Arial"/>
              </a:rPr>
              <a:t> </a:t>
            </a:r>
            <a:r>
              <a:rPr sz="1200" spc="-5" dirty="0">
                <a:solidFill>
                  <a:srgbClr val="FFFFFF"/>
                </a:solidFill>
                <a:latin typeface="Arial"/>
                <a:cs typeface="Arial"/>
              </a:rPr>
              <a:t>a</a:t>
            </a:r>
            <a:r>
              <a:rPr sz="1200" dirty="0">
                <a:solidFill>
                  <a:srgbClr val="FFFFFF"/>
                </a:solidFill>
                <a:latin typeface="Arial"/>
                <a:cs typeface="Arial"/>
              </a:rPr>
              <a:t> 500</a:t>
            </a:r>
            <a:r>
              <a:rPr sz="1200" dirty="0">
                <a:solidFill>
                  <a:srgbClr val="FFFFFF"/>
                </a:solidFill>
                <a:latin typeface="Arial Black"/>
                <a:cs typeface="Arial Black"/>
              </a:rPr>
              <a:t>°</a:t>
            </a:r>
            <a:r>
              <a:rPr sz="1200" spc="-85" dirty="0">
                <a:solidFill>
                  <a:srgbClr val="FFFFFF"/>
                </a:solidFill>
                <a:latin typeface="Arial Black"/>
                <a:cs typeface="Arial Black"/>
              </a:rPr>
              <a:t> </a:t>
            </a:r>
            <a:r>
              <a:rPr sz="1200" spc="-5" dirty="0">
                <a:solidFill>
                  <a:srgbClr val="FFFFFF"/>
                </a:solidFill>
                <a:latin typeface="Arial"/>
                <a:cs typeface="Arial"/>
              </a:rPr>
              <a:t>C</a:t>
            </a:r>
            <a:r>
              <a:rPr sz="1200" spc="5" dirty="0">
                <a:solidFill>
                  <a:srgbClr val="FFFFFF"/>
                </a:solidFill>
                <a:latin typeface="Arial"/>
                <a:cs typeface="Arial"/>
              </a:rPr>
              <a:t> </a:t>
            </a:r>
            <a:r>
              <a:rPr sz="1200" dirty="0">
                <a:solidFill>
                  <a:srgbClr val="FFFFFF"/>
                </a:solidFill>
                <a:latin typeface="Arial"/>
                <a:cs typeface="Arial"/>
              </a:rPr>
              <a:t>y</a:t>
            </a:r>
            <a:r>
              <a:rPr sz="1200" spc="5" dirty="0">
                <a:solidFill>
                  <a:srgbClr val="FFFFFF"/>
                </a:solidFill>
                <a:latin typeface="Arial"/>
                <a:cs typeface="Arial"/>
              </a:rPr>
              <a:t> </a:t>
            </a:r>
            <a:r>
              <a:rPr sz="1200" spc="-5" dirty="0">
                <a:solidFill>
                  <a:srgbClr val="FFFFFF"/>
                </a:solidFill>
                <a:latin typeface="Arial"/>
                <a:cs typeface="Arial"/>
              </a:rPr>
              <a:t>luego</a:t>
            </a:r>
            <a:r>
              <a:rPr sz="1200" spc="-20" dirty="0">
                <a:solidFill>
                  <a:srgbClr val="FFFFFF"/>
                </a:solidFill>
                <a:latin typeface="Arial"/>
                <a:cs typeface="Arial"/>
              </a:rPr>
              <a:t> </a:t>
            </a:r>
            <a:r>
              <a:rPr sz="1200" spc="-5" dirty="0">
                <a:solidFill>
                  <a:srgbClr val="FFFFFF"/>
                </a:solidFill>
                <a:latin typeface="Arial"/>
                <a:cs typeface="Arial"/>
              </a:rPr>
              <a:t>a</a:t>
            </a:r>
            <a:r>
              <a:rPr sz="1200" dirty="0">
                <a:solidFill>
                  <a:srgbClr val="FFFFFF"/>
                </a:solidFill>
                <a:latin typeface="Arial"/>
                <a:cs typeface="Arial"/>
              </a:rPr>
              <a:t> </a:t>
            </a:r>
            <a:r>
              <a:rPr sz="1200" spc="-5" dirty="0">
                <a:solidFill>
                  <a:srgbClr val="FFFFFF"/>
                </a:solidFill>
                <a:latin typeface="Arial"/>
                <a:cs typeface="Arial"/>
              </a:rPr>
              <a:t>850</a:t>
            </a:r>
            <a:r>
              <a:rPr sz="1200" spc="-5" dirty="0">
                <a:solidFill>
                  <a:srgbClr val="FFFFFF"/>
                </a:solidFill>
                <a:latin typeface="Arial Black"/>
                <a:cs typeface="Arial Black"/>
              </a:rPr>
              <a:t>°</a:t>
            </a:r>
            <a:r>
              <a:rPr sz="1200" spc="-100" dirty="0">
                <a:solidFill>
                  <a:srgbClr val="FFFFFF"/>
                </a:solidFill>
                <a:latin typeface="Arial Black"/>
                <a:cs typeface="Arial Black"/>
              </a:rPr>
              <a:t> </a:t>
            </a:r>
            <a:r>
              <a:rPr sz="1200" spc="-5" dirty="0">
                <a:solidFill>
                  <a:srgbClr val="FFFFFF"/>
                </a:solidFill>
                <a:latin typeface="Arial"/>
                <a:cs typeface="Arial"/>
              </a:rPr>
              <a:t>C.</a:t>
            </a:r>
            <a:endParaRPr sz="1200">
              <a:latin typeface="Arial"/>
              <a:cs typeface="Arial"/>
            </a:endParaRPr>
          </a:p>
        </p:txBody>
      </p:sp>
      <p:sp>
        <p:nvSpPr>
          <p:cNvPr id="11" name="object 11"/>
          <p:cNvSpPr txBox="1"/>
          <p:nvPr/>
        </p:nvSpPr>
        <p:spPr>
          <a:xfrm>
            <a:off x="636523" y="4794884"/>
            <a:ext cx="10561320" cy="758825"/>
          </a:xfrm>
          <a:prstGeom prst="rect">
            <a:avLst/>
          </a:prstGeom>
        </p:spPr>
        <p:txBody>
          <a:bodyPr vert="horz" wrap="square" lIns="0" tIns="12065" rIns="0" bIns="0" rtlCol="0">
            <a:spAutoFit/>
          </a:bodyPr>
          <a:lstStyle/>
          <a:p>
            <a:pPr marL="12700" marR="5080" algn="just">
              <a:lnSpc>
                <a:spcPct val="100299"/>
              </a:lnSpc>
              <a:spcBef>
                <a:spcPts val="95"/>
              </a:spcBef>
            </a:pPr>
            <a:r>
              <a:rPr sz="1200" spc="-10" dirty="0">
                <a:solidFill>
                  <a:srgbClr val="FFFFFF"/>
                </a:solidFill>
                <a:latin typeface="Arial"/>
                <a:cs typeface="Arial"/>
              </a:rPr>
              <a:t>La </a:t>
            </a:r>
            <a:r>
              <a:rPr sz="1200" spc="-5" dirty="0">
                <a:solidFill>
                  <a:srgbClr val="FFFFFF"/>
                </a:solidFill>
                <a:latin typeface="Arial"/>
                <a:cs typeface="Arial"/>
              </a:rPr>
              <a:t>temperatura </a:t>
            </a:r>
            <a:r>
              <a:rPr sz="1200" spc="-10" dirty="0">
                <a:solidFill>
                  <a:srgbClr val="FFFFFF"/>
                </a:solidFill>
                <a:latin typeface="Arial"/>
                <a:cs typeface="Arial"/>
              </a:rPr>
              <a:t>de </a:t>
            </a:r>
            <a:r>
              <a:rPr sz="1200" spc="-5" dirty="0">
                <a:solidFill>
                  <a:srgbClr val="FFFFFF"/>
                </a:solidFill>
                <a:latin typeface="Arial"/>
                <a:cs typeface="Arial"/>
              </a:rPr>
              <a:t>calentamiento </a:t>
            </a:r>
            <a:r>
              <a:rPr sz="1200" spc="-10" dirty="0">
                <a:solidFill>
                  <a:srgbClr val="FFFFFF"/>
                </a:solidFill>
                <a:latin typeface="Arial"/>
                <a:cs typeface="Arial"/>
              </a:rPr>
              <a:t>depende </a:t>
            </a:r>
            <a:r>
              <a:rPr sz="1200" spc="-5" dirty="0">
                <a:solidFill>
                  <a:srgbClr val="FFFFFF"/>
                </a:solidFill>
                <a:latin typeface="Arial"/>
                <a:cs typeface="Arial"/>
              </a:rPr>
              <a:t>del material </a:t>
            </a:r>
            <a:r>
              <a:rPr sz="1200" dirty="0">
                <a:solidFill>
                  <a:srgbClr val="FFFFFF"/>
                </a:solidFill>
                <a:latin typeface="Arial"/>
                <a:cs typeface="Arial"/>
              </a:rPr>
              <a:t>y </a:t>
            </a:r>
            <a:r>
              <a:rPr sz="1200" spc="-5" dirty="0">
                <a:solidFill>
                  <a:srgbClr val="FFFFFF"/>
                </a:solidFill>
                <a:latin typeface="Arial"/>
                <a:cs typeface="Arial"/>
              </a:rPr>
              <a:t>el </a:t>
            </a:r>
            <a:r>
              <a:rPr sz="1200" spc="-10" dirty="0">
                <a:solidFill>
                  <a:srgbClr val="FFFFFF"/>
                </a:solidFill>
                <a:latin typeface="Arial"/>
                <a:cs typeface="Arial"/>
              </a:rPr>
              <a:t>medio de </a:t>
            </a:r>
            <a:r>
              <a:rPr sz="1200" spc="-5" dirty="0">
                <a:solidFill>
                  <a:srgbClr val="FFFFFF"/>
                </a:solidFill>
                <a:latin typeface="Arial"/>
                <a:cs typeface="Arial"/>
              </a:rPr>
              <a:t>temple; </a:t>
            </a:r>
            <a:r>
              <a:rPr sz="1200" spc="-10" dirty="0">
                <a:solidFill>
                  <a:srgbClr val="FFFFFF"/>
                </a:solidFill>
                <a:latin typeface="Arial"/>
                <a:cs typeface="Arial"/>
              </a:rPr>
              <a:t>generalmente se </a:t>
            </a:r>
            <a:r>
              <a:rPr sz="1200" spc="-5" dirty="0">
                <a:solidFill>
                  <a:srgbClr val="FFFFFF"/>
                </a:solidFill>
                <a:latin typeface="Arial"/>
                <a:cs typeface="Arial"/>
              </a:rPr>
              <a:t>utiliza 20 a 30</a:t>
            </a:r>
            <a:r>
              <a:rPr sz="1200" spc="-5" dirty="0">
                <a:solidFill>
                  <a:srgbClr val="FFFFFF"/>
                </a:solidFill>
                <a:latin typeface="Arial Black"/>
                <a:cs typeface="Arial Black"/>
              </a:rPr>
              <a:t>° </a:t>
            </a:r>
            <a:r>
              <a:rPr sz="1200" spc="-5" dirty="0">
                <a:solidFill>
                  <a:srgbClr val="FFFFFF"/>
                </a:solidFill>
                <a:latin typeface="Arial"/>
                <a:cs typeface="Arial"/>
              </a:rPr>
              <a:t>C más </a:t>
            </a:r>
            <a:r>
              <a:rPr sz="1200" spc="-10" dirty="0">
                <a:solidFill>
                  <a:srgbClr val="FFFFFF"/>
                </a:solidFill>
                <a:latin typeface="Arial"/>
                <a:cs typeface="Arial"/>
              </a:rPr>
              <a:t>elevada cuando </a:t>
            </a:r>
            <a:r>
              <a:rPr sz="1200" spc="-5" dirty="0">
                <a:solidFill>
                  <a:srgbClr val="FFFFFF"/>
                </a:solidFill>
                <a:latin typeface="Arial"/>
                <a:cs typeface="Arial"/>
              </a:rPr>
              <a:t>se templa </a:t>
            </a:r>
            <a:r>
              <a:rPr sz="1200" spc="-10" dirty="0">
                <a:solidFill>
                  <a:srgbClr val="FFFFFF"/>
                </a:solidFill>
                <a:latin typeface="Arial"/>
                <a:cs typeface="Arial"/>
              </a:rPr>
              <a:t>en </a:t>
            </a:r>
            <a:r>
              <a:rPr sz="1200" spc="-5" dirty="0">
                <a:solidFill>
                  <a:srgbClr val="FFFFFF"/>
                </a:solidFill>
                <a:latin typeface="Arial"/>
                <a:cs typeface="Arial"/>
              </a:rPr>
              <a:t>aceite  que en agua. El tiempo </a:t>
            </a:r>
            <a:r>
              <a:rPr sz="1200" spc="-10" dirty="0">
                <a:solidFill>
                  <a:srgbClr val="FFFFFF"/>
                </a:solidFill>
                <a:latin typeface="Arial"/>
                <a:cs typeface="Arial"/>
              </a:rPr>
              <a:t>de </a:t>
            </a:r>
            <a:r>
              <a:rPr sz="1200" spc="-5" dirty="0">
                <a:solidFill>
                  <a:srgbClr val="FFFFFF"/>
                </a:solidFill>
                <a:latin typeface="Arial"/>
                <a:cs typeface="Arial"/>
              </a:rPr>
              <a:t>calentamiento </a:t>
            </a:r>
            <a:r>
              <a:rPr sz="1200" spc="-10" dirty="0">
                <a:solidFill>
                  <a:srgbClr val="FFFFFF"/>
                </a:solidFill>
                <a:latin typeface="Arial"/>
                <a:cs typeface="Arial"/>
              </a:rPr>
              <a:t>para </a:t>
            </a:r>
            <a:r>
              <a:rPr sz="1200" spc="-5" dirty="0">
                <a:solidFill>
                  <a:srgbClr val="FFFFFF"/>
                </a:solidFill>
                <a:latin typeface="Arial"/>
                <a:cs typeface="Arial"/>
              </a:rPr>
              <a:t>la </a:t>
            </a:r>
            <a:r>
              <a:rPr sz="1200" spc="-10" dirty="0">
                <a:solidFill>
                  <a:srgbClr val="FFFFFF"/>
                </a:solidFill>
                <a:latin typeface="Arial"/>
                <a:cs typeface="Arial"/>
              </a:rPr>
              <a:t>disolución de </a:t>
            </a:r>
            <a:r>
              <a:rPr sz="1200" spc="-5" dirty="0">
                <a:solidFill>
                  <a:srgbClr val="FFFFFF"/>
                </a:solidFill>
                <a:latin typeface="Arial"/>
                <a:cs typeface="Arial"/>
              </a:rPr>
              <a:t>los constituyentes </a:t>
            </a:r>
            <a:r>
              <a:rPr sz="1200" dirty="0">
                <a:solidFill>
                  <a:srgbClr val="FFFFFF"/>
                </a:solidFill>
                <a:latin typeface="Arial"/>
                <a:cs typeface="Arial"/>
              </a:rPr>
              <a:t>y </a:t>
            </a:r>
            <a:r>
              <a:rPr sz="1200" spc="-5" dirty="0">
                <a:solidFill>
                  <a:srgbClr val="FFFFFF"/>
                </a:solidFill>
                <a:latin typeface="Arial"/>
                <a:cs typeface="Arial"/>
              </a:rPr>
              <a:t>austenizar completamente, </a:t>
            </a:r>
            <a:r>
              <a:rPr sz="1200" spc="-10" dirty="0">
                <a:solidFill>
                  <a:srgbClr val="FFFFFF"/>
                </a:solidFill>
                <a:latin typeface="Arial"/>
                <a:cs typeface="Arial"/>
              </a:rPr>
              <a:t>depende </a:t>
            </a:r>
            <a:r>
              <a:rPr sz="1200" spc="-5" dirty="0">
                <a:solidFill>
                  <a:srgbClr val="FFFFFF"/>
                </a:solidFill>
                <a:latin typeface="Arial"/>
                <a:cs typeface="Arial"/>
              </a:rPr>
              <a:t>del tamaño </a:t>
            </a:r>
            <a:r>
              <a:rPr sz="1200" dirty="0">
                <a:solidFill>
                  <a:srgbClr val="FFFFFF"/>
                </a:solidFill>
                <a:latin typeface="Arial"/>
                <a:cs typeface="Arial"/>
              </a:rPr>
              <a:t>y forma </a:t>
            </a:r>
            <a:r>
              <a:rPr sz="1200" spc="-5" dirty="0">
                <a:solidFill>
                  <a:srgbClr val="FFFFFF"/>
                </a:solidFill>
                <a:latin typeface="Arial"/>
                <a:cs typeface="Arial"/>
              </a:rPr>
              <a:t>de </a:t>
            </a:r>
            <a:r>
              <a:rPr sz="1200" spc="-10" dirty="0">
                <a:solidFill>
                  <a:srgbClr val="FFFFFF"/>
                </a:solidFill>
                <a:latin typeface="Arial"/>
                <a:cs typeface="Arial"/>
              </a:rPr>
              <a:t>la pieza </a:t>
            </a:r>
            <a:r>
              <a:rPr sz="1200" dirty="0">
                <a:solidFill>
                  <a:srgbClr val="FFFFFF"/>
                </a:solidFill>
                <a:latin typeface="Arial"/>
                <a:cs typeface="Arial"/>
              </a:rPr>
              <a:t>y </a:t>
            </a:r>
            <a:r>
              <a:rPr sz="1200" spc="-15" dirty="0">
                <a:solidFill>
                  <a:srgbClr val="FFFFFF"/>
                </a:solidFill>
                <a:latin typeface="Arial"/>
                <a:cs typeface="Arial"/>
              </a:rPr>
              <a:t>de  </a:t>
            </a:r>
            <a:r>
              <a:rPr sz="1200" spc="-5" dirty="0">
                <a:solidFill>
                  <a:srgbClr val="FFFFFF"/>
                </a:solidFill>
                <a:latin typeface="Arial"/>
                <a:cs typeface="Arial"/>
              </a:rPr>
              <a:t>la estructura </a:t>
            </a:r>
            <a:r>
              <a:rPr sz="1200" spc="-10" dirty="0">
                <a:solidFill>
                  <a:srgbClr val="FFFFFF"/>
                </a:solidFill>
                <a:latin typeface="Arial"/>
                <a:cs typeface="Arial"/>
              </a:rPr>
              <a:t>previa. La condición </a:t>
            </a:r>
            <a:r>
              <a:rPr sz="1200" spc="-5" dirty="0">
                <a:solidFill>
                  <a:srgbClr val="FFFFFF"/>
                </a:solidFill>
                <a:latin typeface="Arial"/>
                <a:cs typeface="Arial"/>
              </a:rPr>
              <a:t>previa </a:t>
            </a:r>
            <a:r>
              <a:rPr sz="1200" spc="-10" dirty="0">
                <a:solidFill>
                  <a:srgbClr val="FFFFFF"/>
                </a:solidFill>
                <a:latin typeface="Arial"/>
                <a:cs typeface="Arial"/>
              </a:rPr>
              <a:t>que </a:t>
            </a:r>
            <a:r>
              <a:rPr sz="1200" spc="-5" dirty="0">
                <a:solidFill>
                  <a:srgbClr val="FFFFFF"/>
                </a:solidFill>
                <a:latin typeface="Arial"/>
                <a:cs typeface="Arial"/>
              </a:rPr>
              <a:t>transforma </a:t>
            </a:r>
            <a:r>
              <a:rPr sz="1200" dirty="0">
                <a:solidFill>
                  <a:srgbClr val="FFFFFF"/>
                </a:solidFill>
                <a:latin typeface="Arial"/>
                <a:cs typeface="Arial"/>
              </a:rPr>
              <a:t>más </a:t>
            </a:r>
            <a:r>
              <a:rPr sz="1200" spc="-10" dirty="0">
                <a:solidFill>
                  <a:srgbClr val="FFFFFF"/>
                </a:solidFill>
                <a:latin typeface="Arial"/>
                <a:cs typeface="Arial"/>
              </a:rPr>
              <a:t>rápidamente en </a:t>
            </a:r>
            <a:r>
              <a:rPr sz="1200" spc="-5" dirty="0">
                <a:solidFill>
                  <a:srgbClr val="FFFFFF"/>
                </a:solidFill>
                <a:latin typeface="Arial"/>
                <a:cs typeface="Arial"/>
              </a:rPr>
              <a:t>austenita, es el temple </a:t>
            </a:r>
            <a:r>
              <a:rPr sz="1200" dirty="0">
                <a:solidFill>
                  <a:srgbClr val="FFFFFF"/>
                </a:solidFill>
                <a:latin typeface="Arial"/>
                <a:cs typeface="Arial"/>
              </a:rPr>
              <a:t>y </a:t>
            </a:r>
            <a:r>
              <a:rPr sz="1200" spc="-5" dirty="0">
                <a:solidFill>
                  <a:srgbClr val="FFFFFF"/>
                </a:solidFill>
                <a:latin typeface="Arial"/>
                <a:cs typeface="Arial"/>
              </a:rPr>
              <a:t>revenido, seguido del perlítico de normalización, las  </a:t>
            </a:r>
            <a:r>
              <a:rPr sz="1200" dirty="0">
                <a:solidFill>
                  <a:srgbClr val="FFFFFF"/>
                </a:solidFill>
                <a:latin typeface="Arial"/>
                <a:cs typeface="Arial"/>
              </a:rPr>
              <a:t>estructuras laminares </a:t>
            </a:r>
            <a:r>
              <a:rPr sz="1200" spc="-5" dirty="0">
                <a:solidFill>
                  <a:srgbClr val="FFFFFF"/>
                </a:solidFill>
                <a:latin typeface="Arial"/>
                <a:cs typeface="Arial"/>
              </a:rPr>
              <a:t>vastas </a:t>
            </a:r>
            <a:r>
              <a:rPr sz="1200" dirty="0">
                <a:solidFill>
                  <a:srgbClr val="FFFFFF"/>
                </a:solidFill>
                <a:latin typeface="Arial"/>
                <a:cs typeface="Arial"/>
              </a:rPr>
              <a:t>y </a:t>
            </a:r>
            <a:r>
              <a:rPr sz="1200" spc="-5" dirty="0">
                <a:solidFill>
                  <a:srgbClr val="FFFFFF"/>
                </a:solidFill>
                <a:latin typeface="Arial"/>
                <a:cs typeface="Arial"/>
              </a:rPr>
              <a:t>por último la </a:t>
            </a:r>
            <a:r>
              <a:rPr sz="1200" dirty="0">
                <a:solidFill>
                  <a:srgbClr val="FFFFFF"/>
                </a:solidFill>
                <a:latin typeface="Arial"/>
                <a:cs typeface="Arial"/>
              </a:rPr>
              <a:t>cementita</a:t>
            </a:r>
            <a:r>
              <a:rPr sz="1200" spc="-120" dirty="0">
                <a:solidFill>
                  <a:srgbClr val="FFFFFF"/>
                </a:solidFill>
                <a:latin typeface="Arial"/>
                <a:cs typeface="Arial"/>
              </a:rPr>
              <a:t> </a:t>
            </a:r>
            <a:r>
              <a:rPr sz="1200" spc="-10" dirty="0">
                <a:solidFill>
                  <a:srgbClr val="FFFFFF"/>
                </a:solidFill>
                <a:latin typeface="Arial"/>
                <a:cs typeface="Arial"/>
              </a:rPr>
              <a:t>globular.</a:t>
            </a:r>
            <a:endParaRPr sz="1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C000"/>
          </a:solidFill>
        </p:spPr>
        <p:txBody>
          <a:bodyPr wrap="square" lIns="0" tIns="0" rIns="0" bIns="0" rtlCol="0"/>
          <a:lstStyle/>
          <a:p>
            <a:endParaRPr/>
          </a:p>
        </p:txBody>
      </p:sp>
      <p:sp>
        <p:nvSpPr>
          <p:cNvPr id="3" name="object 3"/>
          <p:cNvSpPr txBox="1"/>
          <p:nvPr/>
        </p:nvSpPr>
        <p:spPr>
          <a:xfrm>
            <a:off x="1944116" y="2945129"/>
            <a:ext cx="57531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a:cs typeface="Arial"/>
              </a:rPr>
              <a:t>Mantenimiento a la temperatura de</a:t>
            </a:r>
            <a:r>
              <a:rPr sz="2400" spc="50" dirty="0">
                <a:solidFill>
                  <a:srgbClr val="FFFFFF"/>
                </a:solidFill>
                <a:latin typeface="Arial"/>
                <a:cs typeface="Arial"/>
              </a:rPr>
              <a:t> </a:t>
            </a:r>
            <a:r>
              <a:rPr sz="2400" dirty="0">
                <a:solidFill>
                  <a:srgbClr val="FFFFFF"/>
                </a:solidFill>
                <a:latin typeface="Arial"/>
                <a:cs typeface="Arial"/>
              </a:rPr>
              <a:t>temple</a:t>
            </a:r>
            <a:endParaRPr sz="2400">
              <a:latin typeface="Arial"/>
              <a:cs typeface="Arial"/>
            </a:endParaRPr>
          </a:p>
        </p:txBody>
      </p:sp>
      <p:sp>
        <p:nvSpPr>
          <p:cNvPr id="4" name="object 4"/>
          <p:cNvSpPr/>
          <p:nvPr/>
        </p:nvSpPr>
        <p:spPr>
          <a:xfrm>
            <a:off x="633082" y="2741929"/>
            <a:ext cx="940435" cy="668655"/>
          </a:xfrm>
          <a:custGeom>
            <a:avLst/>
            <a:gdLst/>
            <a:ahLst/>
            <a:cxnLst/>
            <a:rect l="l" t="t" r="r" b="b"/>
            <a:pathLst>
              <a:path w="940435" h="668654">
                <a:moveTo>
                  <a:pt x="212521" y="0"/>
                </a:moveTo>
                <a:lnTo>
                  <a:pt x="167594" y="4189"/>
                </a:lnTo>
                <a:lnTo>
                  <a:pt x="127912" y="16748"/>
                </a:lnTo>
                <a:lnTo>
                  <a:pt x="93476" y="37665"/>
                </a:lnTo>
                <a:lnTo>
                  <a:pt x="64287" y="66929"/>
                </a:lnTo>
                <a:lnTo>
                  <a:pt x="28570" y="132639"/>
                </a:lnTo>
                <a:lnTo>
                  <a:pt x="16070" y="174117"/>
                </a:lnTo>
                <a:lnTo>
                  <a:pt x="7142" y="221351"/>
                </a:lnTo>
                <a:lnTo>
                  <a:pt x="1785" y="274350"/>
                </a:lnTo>
                <a:lnTo>
                  <a:pt x="0" y="333121"/>
                </a:lnTo>
                <a:lnTo>
                  <a:pt x="2339" y="403880"/>
                </a:lnTo>
                <a:lnTo>
                  <a:pt x="9357" y="465434"/>
                </a:lnTo>
                <a:lnTo>
                  <a:pt x="21054" y="517784"/>
                </a:lnTo>
                <a:lnTo>
                  <a:pt x="37429" y="560928"/>
                </a:lnTo>
                <a:lnTo>
                  <a:pt x="58483" y="594868"/>
                </a:lnTo>
                <a:lnTo>
                  <a:pt x="90042" y="627038"/>
                </a:lnTo>
                <a:lnTo>
                  <a:pt x="126234" y="650017"/>
                </a:lnTo>
                <a:lnTo>
                  <a:pt x="167061" y="663805"/>
                </a:lnTo>
                <a:lnTo>
                  <a:pt x="212521" y="668401"/>
                </a:lnTo>
                <a:lnTo>
                  <a:pt x="257448" y="664210"/>
                </a:lnTo>
                <a:lnTo>
                  <a:pt x="297130" y="651637"/>
                </a:lnTo>
                <a:lnTo>
                  <a:pt x="331567" y="630682"/>
                </a:lnTo>
                <a:lnTo>
                  <a:pt x="360756" y="601345"/>
                </a:lnTo>
                <a:lnTo>
                  <a:pt x="383543" y="564388"/>
                </a:lnTo>
                <a:lnTo>
                  <a:pt x="212521" y="564388"/>
                </a:lnTo>
                <a:lnTo>
                  <a:pt x="201443" y="563481"/>
                </a:lnTo>
                <a:lnTo>
                  <a:pt x="163674" y="541103"/>
                </a:lnTo>
                <a:lnTo>
                  <a:pt x="142875" y="492633"/>
                </a:lnTo>
                <a:lnTo>
                  <a:pt x="134165" y="431561"/>
                </a:lnTo>
                <a:lnTo>
                  <a:pt x="131991" y="387494"/>
                </a:lnTo>
                <a:lnTo>
                  <a:pt x="131267" y="334391"/>
                </a:lnTo>
                <a:lnTo>
                  <a:pt x="132074" y="280931"/>
                </a:lnTo>
                <a:lnTo>
                  <a:pt x="134499" y="235807"/>
                </a:lnTo>
                <a:lnTo>
                  <a:pt x="144208" y="170561"/>
                </a:lnTo>
                <a:lnTo>
                  <a:pt x="163464" y="127180"/>
                </a:lnTo>
                <a:lnTo>
                  <a:pt x="201444" y="104917"/>
                </a:lnTo>
                <a:lnTo>
                  <a:pt x="212521" y="104012"/>
                </a:lnTo>
                <a:lnTo>
                  <a:pt x="383604" y="104012"/>
                </a:lnTo>
                <a:lnTo>
                  <a:pt x="380711" y="97556"/>
                </a:lnTo>
                <a:lnTo>
                  <a:pt x="361200" y="67818"/>
                </a:lnTo>
                <a:lnTo>
                  <a:pt x="331818" y="38147"/>
                </a:lnTo>
                <a:lnTo>
                  <a:pt x="297243" y="16954"/>
                </a:lnTo>
                <a:lnTo>
                  <a:pt x="257477" y="4238"/>
                </a:lnTo>
                <a:lnTo>
                  <a:pt x="212521" y="0"/>
                </a:lnTo>
                <a:close/>
              </a:path>
              <a:path w="940435" h="668654">
                <a:moveTo>
                  <a:pt x="383604" y="104012"/>
                </a:moveTo>
                <a:lnTo>
                  <a:pt x="212521" y="104012"/>
                </a:lnTo>
                <a:lnTo>
                  <a:pt x="223584" y="104917"/>
                </a:lnTo>
                <a:lnTo>
                  <a:pt x="234008" y="107632"/>
                </a:lnTo>
                <a:lnTo>
                  <a:pt x="269055" y="140176"/>
                </a:lnTo>
                <a:lnTo>
                  <a:pt x="282168" y="176149"/>
                </a:lnTo>
                <a:lnTo>
                  <a:pt x="290877" y="237220"/>
                </a:lnTo>
                <a:lnTo>
                  <a:pt x="293052" y="281287"/>
                </a:lnTo>
                <a:lnTo>
                  <a:pt x="293776" y="334391"/>
                </a:lnTo>
                <a:lnTo>
                  <a:pt x="292968" y="387826"/>
                </a:lnTo>
                <a:lnTo>
                  <a:pt x="290544" y="432879"/>
                </a:lnTo>
                <a:lnTo>
                  <a:pt x="280835" y="497840"/>
                </a:lnTo>
                <a:lnTo>
                  <a:pt x="261579" y="541113"/>
                </a:lnTo>
                <a:lnTo>
                  <a:pt x="223550" y="563485"/>
                </a:lnTo>
                <a:lnTo>
                  <a:pt x="212521" y="564388"/>
                </a:lnTo>
                <a:lnTo>
                  <a:pt x="383543" y="564388"/>
                </a:lnTo>
                <a:lnTo>
                  <a:pt x="408973" y="494014"/>
                </a:lnTo>
                <a:lnTo>
                  <a:pt x="417901" y="446611"/>
                </a:lnTo>
                <a:lnTo>
                  <a:pt x="423258" y="393403"/>
                </a:lnTo>
                <a:lnTo>
                  <a:pt x="425043" y="334391"/>
                </a:lnTo>
                <a:lnTo>
                  <a:pt x="423270" y="275283"/>
                </a:lnTo>
                <a:lnTo>
                  <a:pt x="417951" y="222043"/>
                </a:lnTo>
                <a:lnTo>
                  <a:pt x="409086" y="174672"/>
                </a:lnTo>
                <a:lnTo>
                  <a:pt x="396672" y="133175"/>
                </a:lnTo>
                <a:lnTo>
                  <a:pt x="383604" y="104012"/>
                </a:lnTo>
                <a:close/>
              </a:path>
              <a:path w="940435" h="668654">
                <a:moveTo>
                  <a:pt x="626440" y="468757"/>
                </a:moveTo>
                <a:lnTo>
                  <a:pt x="504990" y="483489"/>
                </a:lnTo>
                <a:lnTo>
                  <a:pt x="512747" y="522851"/>
                </a:lnTo>
                <a:lnTo>
                  <a:pt x="526646" y="558260"/>
                </a:lnTo>
                <a:lnTo>
                  <a:pt x="572858" y="617220"/>
                </a:lnTo>
                <a:lnTo>
                  <a:pt x="603993" y="639629"/>
                </a:lnTo>
                <a:lnTo>
                  <a:pt x="638924" y="655621"/>
                </a:lnTo>
                <a:lnTo>
                  <a:pt x="677664" y="665208"/>
                </a:lnTo>
                <a:lnTo>
                  <a:pt x="720229" y="668401"/>
                </a:lnTo>
                <a:lnTo>
                  <a:pt x="765165" y="664594"/>
                </a:lnTo>
                <a:lnTo>
                  <a:pt x="806256" y="653192"/>
                </a:lnTo>
                <a:lnTo>
                  <a:pt x="843512" y="634218"/>
                </a:lnTo>
                <a:lnTo>
                  <a:pt x="876947" y="607695"/>
                </a:lnTo>
                <a:lnTo>
                  <a:pt x="904451" y="575716"/>
                </a:lnTo>
                <a:lnTo>
                  <a:pt x="910781" y="564388"/>
                </a:lnTo>
                <a:lnTo>
                  <a:pt x="719340" y="564388"/>
                </a:lnTo>
                <a:lnTo>
                  <a:pt x="701911" y="562842"/>
                </a:lnTo>
                <a:lnTo>
                  <a:pt x="657745" y="539750"/>
                </a:lnTo>
                <a:lnTo>
                  <a:pt x="630567" y="490618"/>
                </a:lnTo>
                <a:lnTo>
                  <a:pt x="626440" y="468757"/>
                </a:lnTo>
                <a:close/>
              </a:path>
              <a:path w="940435" h="668654">
                <a:moveTo>
                  <a:pt x="899719" y="352679"/>
                </a:moveTo>
                <a:lnTo>
                  <a:pt x="723785" y="352679"/>
                </a:lnTo>
                <a:lnTo>
                  <a:pt x="741383" y="354415"/>
                </a:lnTo>
                <a:lnTo>
                  <a:pt x="757599" y="359616"/>
                </a:lnTo>
                <a:lnTo>
                  <a:pt x="796983" y="395468"/>
                </a:lnTo>
                <a:lnTo>
                  <a:pt x="809695" y="432960"/>
                </a:lnTo>
                <a:lnTo>
                  <a:pt x="811288" y="455422"/>
                </a:lnTo>
                <a:lnTo>
                  <a:pt x="809623" y="479113"/>
                </a:lnTo>
                <a:lnTo>
                  <a:pt x="796340" y="518876"/>
                </a:lnTo>
                <a:lnTo>
                  <a:pt x="770668" y="547778"/>
                </a:lnTo>
                <a:lnTo>
                  <a:pt x="719340" y="564388"/>
                </a:lnTo>
                <a:lnTo>
                  <a:pt x="910781" y="564388"/>
                </a:lnTo>
                <a:lnTo>
                  <a:pt x="924096" y="540559"/>
                </a:lnTo>
                <a:lnTo>
                  <a:pt x="935883" y="502235"/>
                </a:lnTo>
                <a:lnTo>
                  <a:pt x="939812" y="460756"/>
                </a:lnTo>
                <a:lnTo>
                  <a:pt x="937715" y="432133"/>
                </a:lnTo>
                <a:lnTo>
                  <a:pt x="931414" y="405701"/>
                </a:lnTo>
                <a:lnTo>
                  <a:pt x="920899" y="381460"/>
                </a:lnTo>
                <a:lnTo>
                  <a:pt x="906157" y="359410"/>
                </a:lnTo>
                <a:lnTo>
                  <a:pt x="899719" y="352679"/>
                </a:lnTo>
                <a:close/>
              </a:path>
              <a:path w="940435" h="668654">
                <a:moveTo>
                  <a:pt x="895008" y="103124"/>
                </a:moveTo>
                <a:lnTo>
                  <a:pt x="712609" y="103124"/>
                </a:lnTo>
                <a:lnTo>
                  <a:pt x="728087" y="104360"/>
                </a:lnTo>
                <a:lnTo>
                  <a:pt x="741946" y="108061"/>
                </a:lnTo>
                <a:lnTo>
                  <a:pt x="773401" y="133455"/>
                </a:lnTo>
                <a:lnTo>
                  <a:pt x="784491" y="175514"/>
                </a:lnTo>
                <a:lnTo>
                  <a:pt x="782822" y="193917"/>
                </a:lnTo>
                <a:lnTo>
                  <a:pt x="757694" y="237744"/>
                </a:lnTo>
                <a:lnTo>
                  <a:pt x="703955" y="258960"/>
                </a:lnTo>
                <a:lnTo>
                  <a:pt x="679970" y="259842"/>
                </a:lnTo>
                <a:lnTo>
                  <a:pt x="666127" y="362077"/>
                </a:lnTo>
                <a:lnTo>
                  <a:pt x="682298" y="357983"/>
                </a:lnTo>
                <a:lnTo>
                  <a:pt x="697290" y="355044"/>
                </a:lnTo>
                <a:lnTo>
                  <a:pt x="711115" y="353272"/>
                </a:lnTo>
                <a:lnTo>
                  <a:pt x="723785" y="352679"/>
                </a:lnTo>
                <a:lnTo>
                  <a:pt x="899719" y="352679"/>
                </a:lnTo>
                <a:lnTo>
                  <a:pt x="887893" y="340314"/>
                </a:lnTo>
                <a:lnTo>
                  <a:pt x="866819" y="324945"/>
                </a:lnTo>
                <a:lnTo>
                  <a:pt x="842935" y="313314"/>
                </a:lnTo>
                <a:lnTo>
                  <a:pt x="816241" y="305435"/>
                </a:lnTo>
                <a:lnTo>
                  <a:pt x="857413" y="277550"/>
                </a:lnTo>
                <a:lnTo>
                  <a:pt x="886821" y="245332"/>
                </a:lnTo>
                <a:lnTo>
                  <a:pt x="904467" y="208780"/>
                </a:lnTo>
                <a:lnTo>
                  <a:pt x="910348" y="167894"/>
                </a:lnTo>
                <a:lnTo>
                  <a:pt x="907487" y="138295"/>
                </a:lnTo>
                <a:lnTo>
                  <a:pt x="898886" y="110267"/>
                </a:lnTo>
                <a:lnTo>
                  <a:pt x="895008" y="103124"/>
                </a:lnTo>
                <a:close/>
              </a:path>
              <a:path w="940435" h="668654">
                <a:moveTo>
                  <a:pt x="716165" y="0"/>
                </a:moveTo>
                <a:lnTo>
                  <a:pt x="664778" y="5064"/>
                </a:lnTo>
                <a:lnTo>
                  <a:pt x="618629" y="20320"/>
                </a:lnTo>
                <a:lnTo>
                  <a:pt x="579889" y="44434"/>
                </a:lnTo>
                <a:lnTo>
                  <a:pt x="550760" y="76073"/>
                </a:lnTo>
                <a:lnTo>
                  <a:pt x="529491" y="117602"/>
                </a:lnTo>
                <a:lnTo>
                  <a:pt x="514375" y="170942"/>
                </a:lnTo>
                <a:lnTo>
                  <a:pt x="630008" y="190627"/>
                </a:lnTo>
                <a:lnTo>
                  <a:pt x="633581" y="170481"/>
                </a:lnTo>
                <a:lnTo>
                  <a:pt x="639391" y="152908"/>
                </a:lnTo>
                <a:lnTo>
                  <a:pt x="669675" y="115714"/>
                </a:lnTo>
                <a:lnTo>
                  <a:pt x="712609" y="103124"/>
                </a:lnTo>
                <a:lnTo>
                  <a:pt x="895008" y="103124"/>
                </a:lnTo>
                <a:lnTo>
                  <a:pt x="884524" y="83812"/>
                </a:lnTo>
                <a:lnTo>
                  <a:pt x="864374" y="58928"/>
                </a:lnTo>
                <a:lnTo>
                  <a:pt x="834180" y="33164"/>
                </a:lnTo>
                <a:lnTo>
                  <a:pt x="799414" y="14747"/>
                </a:lnTo>
                <a:lnTo>
                  <a:pt x="760075" y="3688"/>
                </a:lnTo>
                <a:lnTo>
                  <a:pt x="716165" y="0"/>
                </a:lnTo>
                <a:close/>
              </a:path>
            </a:pathLst>
          </a:custGeom>
          <a:solidFill>
            <a:srgbClr val="FFFFFF">
              <a:alpha val="39999"/>
            </a:srgbClr>
          </a:solidFill>
        </p:spPr>
        <p:txBody>
          <a:bodyPr wrap="square" lIns="0" tIns="0" rIns="0" bIns="0" rtlCol="0"/>
          <a:lstStyle/>
          <a:p>
            <a:endParaRPr/>
          </a:p>
        </p:txBody>
      </p:sp>
      <p:sp>
        <p:nvSpPr>
          <p:cNvPr id="5" name="object 5"/>
          <p:cNvSpPr txBox="1"/>
          <p:nvPr/>
        </p:nvSpPr>
        <p:spPr>
          <a:xfrm>
            <a:off x="731621" y="3707638"/>
            <a:ext cx="8646160" cy="57467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solidFill>
                  <a:srgbClr val="FFFFFF"/>
                </a:solidFill>
                <a:latin typeface="Arial"/>
                <a:cs typeface="Arial"/>
              </a:rPr>
              <a:t>El tiempo </a:t>
            </a:r>
            <a:r>
              <a:rPr sz="1200" spc="-10" dirty="0">
                <a:solidFill>
                  <a:srgbClr val="FFFFFF"/>
                </a:solidFill>
                <a:latin typeface="Arial"/>
                <a:cs typeface="Arial"/>
              </a:rPr>
              <a:t>de permanencia </a:t>
            </a:r>
            <a:r>
              <a:rPr sz="1200" spc="-5" dirty="0">
                <a:solidFill>
                  <a:srgbClr val="FFFFFF"/>
                </a:solidFill>
                <a:latin typeface="Arial"/>
                <a:cs typeface="Arial"/>
              </a:rPr>
              <a:t>a temperatura es aquel </a:t>
            </a:r>
            <a:r>
              <a:rPr sz="1200" spc="-15" dirty="0">
                <a:solidFill>
                  <a:srgbClr val="FFFFFF"/>
                </a:solidFill>
                <a:latin typeface="Arial"/>
                <a:cs typeface="Arial"/>
              </a:rPr>
              <a:t>que </a:t>
            </a:r>
            <a:r>
              <a:rPr sz="1200" spc="-5" dirty="0">
                <a:solidFill>
                  <a:srgbClr val="FFFFFF"/>
                </a:solidFill>
                <a:latin typeface="Arial"/>
                <a:cs typeface="Arial"/>
              </a:rPr>
              <a:t>transcurre entre el momento </a:t>
            </a:r>
            <a:r>
              <a:rPr sz="1200" spc="-10" dirty="0">
                <a:solidFill>
                  <a:srgbClr val="FFFFFF"/>
                </a:solidFill>
                <a:latin typeface="Arial"/>
                <a:cs typeface="Arial"/>
              </a:rPr>
              <a:t>en </a:t>
            </a:r>
            <a:r>
              <a:rPr sz="1200" spc="-15" dirty="0">
                <a:solidFill>
                  <a:srgbClr val="FFFFFF"/>
                </a:solidFill>
                <a:latin typeface="Arial"/>
                <a:cs typeface="Arial"/>
              </a:rPr>
              <a:t>que </a:t>
            </a:r>
            <a:r>
              <a:rPr sz="1200" spc="-10" dirty="0">
                <a:solidFill>
                  <a:srgbClr val="FFFFFF"/>
                </a:solidFill>
                <a:latin typeface="Arial"/>
                <a:cs typeface="Arial"/>
              </a:rPr>
              <a:t>la </a:t>
            </a:r>
            <a:r>
              <a:rPr sz="1200" spc="-5" dirty="0">
                <a:solidFill>
                  <a:srgbClr val="FFFFFF"/>
                </a:solidFill>
                <a:latin typeface="Arial"/>
                <a:cs typeface="Arial"/>
              </a:rPr>
              <a:t>temperatura es uniforme </a:t>
            </a:r>
            <a:r>
              <a:rPr sz="1200" spc="-10" dirty="0">
                <a:solidFill>
                  <a:srgbClr val="FFFFFF"/>
                </a:solidFill>
                <a:latin typeface="Arial"/>
                <a:cs typeface="Arial"/>
              </a:rPr>
              <a:t>en </a:t>
            </a:r>
            <a:r>
              <a:rPr sz="1200" spc="-5" dirty="0">
                <a:solidFill>
                  <a:srgbClr val="FFFFFF"/>
                </a:solidFill>
                <a:latin typeface="Arial"/>
                <a:cs typeface="Arial"/>
              </a:rPr>
              <a:t>toda  la pieza </a:t>
            </a:r>
            <a:r>
              <a:rPr sz="1200" dirty="0">
                <a:solidFill>
                  <a:srgbClr val="FFFFFF"/>
                </a:solidFill>
                <a:latin typeface="Arial"/>
                <a:cs typeface="Arial"/>
              </a:rPr>
              <a:t>y </a:t>
            </a:r>
            <a:r>
              <a:rPr sz="1200" spc="-5" dirty="0">
                <a:solidFill>
                  <a:srgbClr val="FFFFFF"/>
                </a:solidFill>
                <a:latin typeface="Arial"/>
                <a:cs typeface="Arial"/>
              </a:rPr>
              <a:t>la homogenización de </a:t>
            </a:r>
            <a:r>
              <a:rPr sz="1200" spc="-10" dirty="0">
                <a:solidFill>
                  <a:srgbClr val="FFFFFF"/>
                </a:solidFill>
                <a:latin typeface="Arial"/>
                <a:cs typeface="Arial"/>
              </a:rPr>
              <a:t>la </a:t>
            </a:r>
            <a:r>
              <a:rPr sz="1200" spc="-5" dirty="0">
                <a:solidFill>
                  <a:srgbClr val="FFFFFF"/>
                </a:solidFill>
                <a:latin typeface="Arial"/>
                <a:cs typeface="Arial"/>
              </a:rPr>
              <a:t>austenita. </a:t>
            </a:r>
            <a:r>
              <a:rPr sz="1200" dirty="0">
                <a:solidFill>
                  <a:srgbClr val="FFFFFF"/>
                </a:solidFill>
                <a:latin typeface="Arial"/>
                <a:cs typeface="Arial"/>
              </a:rPr>
              <a:t>Se </a:t>
            </a:r>
            <a:r>
              <a:rPr sz="1200" spc="-5" dirty="0">
                <a:solidFill>
                  <a:srgbClr val="FFFFFF"/>
                </a:solidFill>
                <a:latin typeface="Arial"/>
                <a:cs typeface="Arial"/>
              </a:rPr>
              <a:t>podría determinar metalográficamente, pero en la práctica, se utilizan fórmulas  empíricas </a:t>
            </a:r>
            <a:r>
              <a:rPr sz="1200" dirty="0">
                <a:solidFill>
                  <a:srgbClr val="FFFFFF"/>
                </a:solidFill>
                <a:latin typeface="Arial"/>
                <a:cs typeface="Arial"/>
              </a:rPr>
              <a:t>y tablas </a:t>
            </a:r>
            <a:r>
              <a:rPr sz="1200" spc="-5" dirty="0">
                <a:solidFill>
                  <a:srgbClr val="FFFFFF"/>
                </a:solidFill>
                <a:latin typeface="Arial"/>
                <a:cs typeface="Arial"/>
              </a:rPr>
              <a:t>o </a:t>
            </a:r>
            <a:r>
              <a:rPr sz="1200" dirty="0">
                <a:solidFill>
                  <a:srgbClr val="FFFFFF"/>
                </a:solidFill>
                <a:latin typeface="Arial"/>
                <a:cs typeface="Arial"/>
              </a:rPr>
              <a:t>gráficos, </a:t>
            </a:r>
            <a:r>
              <a:rPr sz="1200" spc="-5" dirty="0">
                <a:solidFill>
                  <a:srgbClr val="FFFFFF"/>
                </a:solidFill>
                <a:latin typeface="Arial"/>
                <a:cs typeface="Arial"/>
              </a:rPr>
              <a:t>de </a:t>
            </a:r>
            <a:r>
              <a:rPr sz="1200" dirty="0">
                <a:solidFill>
                  <a:srgbClr val="FFFFFF"/>
                </a:solidFill>
                <a:latin typeface="Arial"/>
                <a:cs typeface="Arial"/>
              </a:rPr>
              <a:t>suficiente</a:t>
            </a:r>
            <a:r>
              <a:rPr sz="1200" spc="-110" dirty="0">
                <a:solidFill>
                  <a:srgbClr val="FFFFFF"/>
                </a:solidFill>
                <a:latin typeface="Arial"/>
                <a:cs typeface="Arial"/>
              </a:rPr>
              <a:t> </a:t>
            </a:r>
            <a:r>
              <a:rPr sz="1200" spc="-5" dirty="0">
                <a:solidFill>
                  <a:srgbClr val="FFFFFF"/>
                </a:solidFill>
                <a:latin typeface="Arial"/>
                <a:cs typeface="Arial"/>
              </a:rPr>
              <a:t>seguridad</a:t>
            </a:r>
            <a:endParaRPr sz="1200">
              <a:latin typeface="Arial"/>
              <a:cs typeface="Arial"/>
            </a:endParaRPr>
          </a:p>
        </p:txBody>
      </p:sp>
      <p:sp>
        <p:nvSpPr>
          <p:cNvPr id="6" name="object 6"/>
          <p:cNvSpPr txBox="1"/>
          <p:nvPr/>
        </p:nvSpPr>
        <p:spPr>
          <a:xfrm>
            <a:off x="682548" y="598678"/>
            <a:ext cx="8872220" cy="130619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El </a:t>
            </a:r>
            <a:r>
              <a:rPr sz="1200" dirty="0">
                <a:solidFill>
                  <a:srgbClr val="FFFFFF"/>
                </a:solidFill>
                <a:latin typeface="Arial"/>
                <a:cs typeface="Arial"/>
              </a:rPr>
              <a:t>tiempo </a:t>
            </a:r>
            <a:r>
              <a:rPr sz="1200" spc="-5" dirty="0">
                <a:solidFill>
                  <a:srgbClr val="FFFFFF"/>
                </a:solidFill>
                <a:latin typeface="Arial"/>
                <a:cs typeface="Arial"/>
              </a:rPr>
              <a:t>necesario para un </a:t>
            </a:r>
            <a:r>
              <a:rPr sz="1200" dirty="0">
                <a:solidFill>
                  <a:srgbClr val="FFFFFF"/>
                </a:solidFill>
                <a:latin typeface="Arial"/>
                <a:cs typeface="Arial"/>
              </a:rPr>
              <a:t>tratamiento comprende tres</a:t>
            </a:r>
            <a:r>
              <a:rPr sz="1200" spc="-165" dirty="0">
                <a:solidFill>
                  <a:srgbClr val="FFFFFF"/>
                </a:solidFill>
                <a:latin typeface="Arial"/>
                <a:cs typeface="Arial"/>
              </a:rPr>
              <a:t> </a:t>
            </a:r>
            <a:r>
              <a:rPr sz="1200" dirty="0">
                <a:solidFill>
                  <a:srgbClr val="FFFFFF"/>
                </a:solidFill>
                <a:latin typeface="Arial"/>
                <a:cs typeface="Arial"/>
              </a:rPr>
              <a:t>etapas:</a:t>
            </a:r>
            <a:endParaRPr sz="1200">
              <a:latin typeface="Arial"/>
              <a:cs typeface="Arial"/>
            </a:endParaRPr>
          </a:p>
          <a:p>
            <a:pPr>
              <a:lnSpc>
                <a:spcPct val="100000"/>
              </a:lnSpc>
            </a:pPr>
            <a:endParaRPr sz="1250">
              <a:latin typeface="Arial"/>
              <a:cs typeface="Arial"/>
            </a:endParaRPr>
          </a:p>
          <a:p>
            <a:pPr marL="241300" indent="-228600">
              <a:lnSpc>
                <a:spcPct val="100000"/>
              </a:lnSpc>
              <a:buAutoNum type="arabicPeriod"/>
              <a:tabLst>
                <a:tab pos="241300" algn="l"/>
              </a:tabLst>
            </a:pPr>
            <a:r>
              <a:rPr sz="1200" spc="-10" dirty="0">
                <a:solidFill>
                  <a:srgbClr val="FFFFFF"/>
                </a:solidFill>
                <a:latin typeface="Arial"/>
                <a:cs typeface="Arial"/>
              </a:rPr>
              <a:t>Tiempo </a:t>
            </a:r>
            <a:r>
              <a:rPr sz="1200" spc="-5" dirty="0">
                <a:solidFill>
                  <a:srgbClr val="FFFFFF"/>
                </a:solidFill>
                <a:latin typeface="Arial"/>
                <a:cs typeface="Arial"/>
              </a:rPr>
              <a:t>para que la superficie de la pieza </a:t>
            </a:r>
            <a:r>
              <a:rPr sz="1200" dirty="0">
                <a:solidFill>
                  <a:srgbClr val="FFFFFF"/>
                </a:solidFill>
                <a:latin typeface="Arial"/>
                <a:cs typeface="Arial"/>
              </a:rPr>
              <a:t>alcance </a:t>
            </a:r>
            <a:r>
              <a:rPr sz="1200" spc="-5" dirty="0">
                <a:solidFill>
                  <a:srgbClr val="FFFFFF"/>
                </a:solidFill>
                <a:latin typeface="Arial"/>
                <a:cs typeface="Arial"/>
              </a:rPr>
              <a:t>la </a:t>
            </a:r>
            <a:r>
              <a:rPr sz="1200" dirty="0">
                <a:solidFill>
                  <a:srgbClr val="FFFFFF"/>
                </a:solidFill>
                <a:latin typeface="Arial"/>
                <a:cs typeface="Arial"/>
              </a:rPr>
              <a:t>temperatura </a:t>
            </a:r>
            <a:r>
              <a:rPr sz="1200" spc="-5" dirty="0">
                <a:solidFill>
                  <a:srgbClr val="FFFFFF"/>
                </a:solidFill>
                <a:latin typeface="Arial"/>
                <a:cs typeface="Arial"/>
              </a:rPr>
              <a:t>del</a:t>
            </a:r>
            <a:r>
              <a:rPr sz="1200" spc="-185" dirty="0">
                <a:solidFill>
                  <a:srgbClr val="FFFFFF"/>
                </a:solidFill>
                <a:latin typeface="Arial"/>
                <a:cs typeface="Arial"/>
              </a:rPr>
              <a:t> </a:t>
            </a:r>
            <a:r>
              <a:rPr sz="1200" dirty="0">
                <a:solidFill>
                  <a:srgbClr val="FFFFFF"/>
                </a:solidFill>
                <a:latin typeface="Arial"/>
                <a:cs typeface="Arial"/>
              </a:rPr>
              <a:t>horno.</a:t>
            </a:r>
            <a:endParaRPr sz="1200">
              <a:latin typeface="Arial"/>
              <a:cs typeface="Arial"/>
            </a:endParaRPr>
          </a:p>
          <a:p>
            <a:pPr>
              <a:lnSpc>
                <a:spcPct val="100000"/>
              </a:lnSpc>
              <a:spcBef>
                <a:spcPts val="5"/>
              </a:spcBef>
              <a:buClr>
                <a:srgbClr val="FFFFFF"/>
              </a:buClr>
              <a:buFont typeface="Arial"/>
              <a:buAutoNum type="arabicPeriod"/>
            </a:pPr>
            <a:endParaRPr sz="1250">
              <a:latin typeface="Arial"/>
              <a:cs typeface="Arial"/>
            </a:endParaRPr>
          </a:p>
          <a:p>
            <a:pPr marL="279400" indent="-266700">
              <a:lnSpc>
                <a:spcPct val="100000"/>
              </a:lnSpc>
              <a:buAutoNum type="arabicPeriod"/>
              <a:tabLst>
                <a:tab pos="278765" algn="l"/>
                <a:tab pos="279400" algn="l"/>
              </a:tabLst>
            </a:pPr>
            <a:r>
              <a:rPr sz="1200" spc="-10" dirty="0">
                <a:solidFill>
                  <a:srgbClr val="FFFFFF"/>
                </a:solidFill>
                <a:latin typeface="Arial"/>
                <a:cs typeface="Arial"/>
              </a:rPr>
              <a:t>Tiempo </a:t>
            </a:r>
            <a:r>
              <a:rPr sz="1200" spc="-5" dirty="0">
                <a:solidFill>
                  <a:srgbClr val="FFFFFF"/>
                </a:solidFill>
                <a:latin typeface="Arial"/>
                <a:cs typeface="Arial"/>
              </a:rPr>
              <a:t>para que la </a:t>
            </a:r>
            <a:r>
              <a:rPr sz="1200" dirty="0">
                <a:solidFill>
                  <a:srgbClr val="FFFFFF"/>
                </a:solidFill>
                <a:latin typeface="Arial"/>
                <a:cs typeface="Arial"/>
              </a:rPr>
              <a:t>temperatura </a:t>
            </a:r>
            <a:r>
              <a:rPr sz="1200" spc="-10" dirty="0">
                <a:solidFill>
                  <a:srgbClr val="FFFFFF"/>
                </a:solidFill>
                <a:latin typeface="Arial"/>
                <a:cs typeface="Arial"/>
              </a:rPr>
              <a:t>vaya </a:t>
            </a:r>
            <a:r>
              <a:rPr sz="1200" spc="-5" dirty="0">
                <a:solidFill>
                  <a:srgbClr val="FFFFFF"/>
                </a:solidFill>
                <a:latin typeface="Arial"/>
                <a:cs typeface="Arial"/>
              </a:rPr>
              <a:t>progresando hacia el interior de la pieza </a:t>
            </a:r>
            <a:r>
              <a:rPr sz="1200" dirty="0">
                <a:solidFill>
                  <a:srgbClr val="FFFFFF"/>
                </a:solidFill>
                <a:latin typeface="Arial"/>
                <a:cs typeface="Arial"/>
              </a:rPr>
              <a:t>y alcance </a:t>
            </a:r>
            <a:r>
              <a:rPr sz="1200" spc="-5" dirty="0">
                <a:solidFill>
                  <a:srgbClr val="FFFFFF"/>
                </a:solidFill>
                <a:latin typeface="Arial"/>
                <a:cs typeface="Arial"/>
              </a:rPr>
              <a:t>en su centro la </a:t>
            </a:r>
            <a:r>
              <a:rPr sz="1200" dirty="0">
                <a:solidFill>
                  <a:srgbClr val="FFFFFF"/>
                </a:solidFill>
                <a:latin typeface="Arial"/>
                <a:cs typeface="Arial"/>
              </a:rPr>
              <a:t>temperatura </a:t>
            </a:r>
            <a:r>
              <a:rPr sz="1200" spc="-5" dirty="0">
                <a:solidFill>
                  <a:srgbClr val="FFFFFF"/>
                </a:solidFill>
                <a:latin typeface="Arial"/>
                <a:cs typeface="Arial"/>
              </a:rPr>
              <a:t>del</a:t>
            </a:r>
            <a:r>
              <a:rPr sz="1200" spc="-45" dirty="0">
                <a:solidFill>
                  <a:srgbClr val="FFFFFF"/>
                </a:solidFill>
                <a:latin typeface="Arial"/>
                <a:cs typeface="Arial"/>
              </a:rPr>
              <a:t> </a:t>
            </a:r>
            <a:r>
              <a:rPr sz="1200" dirty="0">
                <a:solidFill>
                  <a:srgbClr val="FFFFFF"/>
                </a:solidFill>
                <a:latin typeface="Arial"/>
                <a:cs typeface="Arial"/>
              </a:rPr>
              <a:t>horno.</a:t>
            </a:r>
            <a:endParaRPr sz="1200">
              <a:latin typeface="Arial"/>
              <a:cs typeface="Arial"/>
            </a:endParaRPr>
          </a:p>
          <a:p>
            <a:pPr>
              <a:lnSpc>
                <a:spcPct val="100000"/>
              </a:lnSpc>
              <a:spcBef>
                <a:spcPts val="5"/>
              </a:spcBef>
              <a:buClr>
                <a:srgbClr val="FFFFFF"/>
              </a:buClr>
              <a:buFont typeface="Arial"/>
              <a:buAutoNum type="arabicPeriod"/>
            </a:pPr>
            <a:endParaRPr sz="1250">
              <a:latin typeface="Arial"/>
              <a:cs typeface="Arial"/>
            </a:endParaRPr>
          </a:p>
          <a:p>
            <a:pPr marL="241300" indent="-228600">
              <a:lnSpc>
                <a:spcPct val="100000"/>
              </a:lnSpc>
              <a:buAutoNum type="arabicPeriod"/>
              <a:tabLst>
                <a:tab pos="241300" algn="l"/>
              </a:tabLst>
            </a:pPr>
            <a:r>
              <a:rPr sz="1200" spc="-10" dirty="0">
                <a:solidFill>
                  <a:srgbClr val="FFFFFF"/>
                </a:solidFill>
                <a:latin typeface="Arial"/>
                <a:cs typeface="Arial"/>
              </a:rPr>
              <a:t>Tiempo </a:t>
            </a:r>
            <a:r>
              <a:rPr sz="1200" spc="-5" dirty="0">
                <a:solidFill>
                  <a:srgbClr val="FFFFFF"/>
                </a:solidFill>
                <a:latin typeface="Arial"/>
                <a:cs typeface="Arial"/>
              </a:rPr>
              <a:t>verdadero de mantenimiento para preparar la </a:t>
            </a:r>
            <a:r>
              <a:rPr sz="1200" dirty="0">
                <a:solidFill>
                  <a:srgbClr val="FFFFFF"/>
                </a:solidFill>
                <a:latin typeface="Arial"/>
                <a:cs typeface="Arial"/>
              </a:rPr>
              <a:t>estructura </a:t>
            </a:r>
            <a:r>
              <a:rPr sz="1200" spc="-5" dirty="0">
                <a:solidFill>
                  <a:srgbClr val="FFFFFF"/>
                </a:solidFill>
                <a:latin typeface="Arial"/>
                <a:cs typeface="Arial"/>
              </a:rPr>
              <a:t>adecuada para el</a:t>
            </a:r>
            <a:r>
              <a:rPr sz="1200" spc="-190" dirty="0">
                <a:solidFill>
                  <a:srgbClr val="FFFFFF"/>
                </a:solidFill>
                <a:latin typeface="Arial"/>
                <a:cs typeface="Arial"/>
              </a:rPr>
              <a:t> </a:t>
            </a:r>
            <a:r>
              <a:rPr sz="1200" dirty="0">
                <a:solidFill>
                  <a:srgbClr val="FFFFFF"/>
                </a:solidFill>
                <a:latin typeface="Arial"/>
                <a:cs typeface="Arial"/>
              </a:rPr>
              <a:t>temple.</a:t>
            </a:r>
            <a:endParaRPr sz="1200">
              <a:latin typeface="Arial"/>
              <a:cs typeface="Arial"/>
            </a:endParaRPr>
          </a:p>
        </p:txBody>
      </p:sp>
      <p:sp>
        <p:nvSpPr>
          <p:cNvPr id="7" name="object 7"/>
          <p:cNvSpPr/>
          <p:nvPr/>
        </p:nvSpPr>
        <p:spPr>
          <a:xfrm>
            <a:off x="4943347" y="4282389"/>
            <a:ext cx="2190750" cy="239445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35961" y="494207"/>
            <a:ext cx="5920740" cy="360045"/>
          </a:xfrm>
          <a:custGeom>
            <a:avLst/>
            <a:gdLst/>
            <a:ahLst/>
            <a:cxnLst/>
            <a:rect l="l" t="t" r="r" b="b"/>
            <a:pathLst>
              <a:path w="5920740" h="360044">
                <a:moveTo>
                  <a:pt x="5920613" y="0"/>
                </a:moveTo>
                <a:lnTo>
                  <a:pt x="0" y="0"/>
                </a:lnTo>
                <a:lnTo>
                  <a:pt x="0" y="359994"/>
                </a:lnTo>
                <a:lnTo>
                  <a:pt x="5920613" y="359994"/>
                </a:lnTo>
                <a:lnTo>
                  <a:pt x="5920613" y="0"/>
                </a:lnTo>
                <a:close/>
              </a:path>
            </a:pathLst>
          </a:custGeom>
          <a:solidFill>
            <a:srgbClr val="585656"/>
          </a:solidFill>
        </p:spPr>
        <p:txBody>
          <a:bodyPr wrap="square" lIns="0" tIns="0" rIns="0" bIns="0" rtlCol="0"/>
          <a:lstStyle/>
          <a:p>
            <a:endParaRPr/>
          </a:p>
        </p:txBody>
      </p:sp>
      <p:sp>
        <p:nvSpPr>
          <p:cNvPr id="3" name="object 3"/>
          <p:cNvSpPr/>
          <p:nvPr/>
        </p:nvSpPr>
        <p:spPr>
          <a:xfrm>
            <a:off x="2015998" y="1176782"/>
            <a:ext cx="144018" cy="14401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29510" y="1725190"/>
            <a:ext cx="650875" cy="3443604"/>
          </a:xfrm>
          <a:prstGeom prst="rect">
            <a:avLst/>
          </a:prstGeom>
        </p:spPr>
        <p:txBody>
          <a:bodyPr vert="vert270" wrap="square" lIns="0" tIns="0" rIns="0" bIns="0" rtlCol="0">
            <a:spAutoFit/>
          </a:bodyPr>
          <a:lstStyle/>
          <a:p>
            <a:pPr marL="12700">
              <a:lnSpc>
                <a:spcPts val="4965"/>
              </a:lnSpc>
            </a:pPr>
            <a:r>
              <a:rPr sz="4400" b="1" dirty="0">
                <a:solidFill>
                  <a:srgbClr val="FFFFFF"/>
                </a:solidFill>
                <a:latin typeface="Arial"/>
                <a:cs typeface="Arial"/>
              </a:rPr>
              <a:t>Enfriamiento</a:t>
            </a:r>
            <a:endParaRPr sz="4400">
              <a:latin typeface="Arial"/>
              <a:cs typeface="Arial"/>
            </a:endParaRPr>
          </a:p>
        </p:txBody>
      </p:sp>
      <p:sp>
        <p:nvSpPr>
          <p:cNvPr id="5" name="object 5"/>
          <p:cNvSpPr txBox="1"/>
          <p:nvPr/>
        </p:nvSpPr>
        <p:spPr>
          <a:xfrm>
            <a:off x="2379726" y="1083055"/>
            <a:ext cx="5562600" cy="93980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Arial"/>
                <a:cs typeface="Arial"/>
              </a:rPr>
              <a:t>Los procesos que ocurren durante el enfriamiento se </a:t>
            </a:r>
            <a:r>
              <a:rPr sz="1200" dirty="0">
                <a:latin typeface="Arial"/>
                <a:cs typeface="Arial"/>
              </a:rPr>
              <a:t>representan </a:t>
            </a:r>
            <a:r>
              <a:rPr sz="1200" spc="-5" dirty="0">
                <a:latin typeface="Arial"/>
                <a:cs typeface="Arial"/>
              </a:rPr>
              <a:t>adecuadamente  mediante las curvas características de </a:t>
            </a:r>
            <a:r>
              <a:rPr sz="1200" dirty="0">
                <a:latin typeface="Arial"/>
                <a:cs typeface="Arial"/>
              </a:rPr>
              <a:t>temple, </a:t>
            </a:r>
            <a:r>
              <a:rPr sz="1200" spc="-5" dirty="0">
                <a:latin typeface="Arial"/>
                <a:cs typeface="Arial"/>
              </a:rPr>
              <a:t>que grafican la variación de  </a:t>
            </a:r>
            <a:r>
              <a:rPr sz="1200" dirty="0">
                <a:latin typeface="Arial"/>
                <a:cs typeface="Arial"/>
              </a:rPr>
              <a:t>temperatura de </a:t>
            </a:r>
            <a:r>
              <a:rPr sz="1200" spc="-5" dirty="0">
                <a:latin typeface="Arial"/>
                <a:cs typeface="Arial"/>
              </a:rPr>
              <a:t>las piezas en </a:t>
            </a:r>
            <a:r>
              <a:rPr sz="1200" dirty="0">
                <a:latin typeface="Arial"/>
                <a:cs typeface="Arial"/>
              </a:rPr>
              <a:t>función </a:t>
            </a:r>
            <a:r>
              <a:rPr sz="1200" spc="-5" dirty="0">
                <a:latin typeface="Arial"/>
                <a:cs typeface="Arial"/>
              </a:rPr>
              <a:t>del </a:t>
            </a:r>
            <a:r>
              <a:rPr sz="1200" dirty="0">
                <a:latin typeface="Arial"/>
                <a:cs typeface="Arial"/>
              </a:rPr>
              <a:t>tiempo. </a:t>
            </a:r>
            <a:r>
              <a:rPr sz="1200" spc="-5" dirty="0">
                <a:latin typeface="Arial"/>
                <a:cs typeface="Arial"/>
              </a:rPr>
              <a:t>Muestra dos curvas típicas: la  de la izquierda reproduce la caída de </a:t>
            </a:r>
            <a:r>
              <a:rPr sz="1200" dirty="0">
                <a:latin typeface="Arial"/>
                <a:cs typeface="Arial"/>
              </a:rPr>
              <a:t>temperatura </a:t>
            </a:r>
            <a:r>
              <a:rPr sz="1200" spc="-5" dirty="0">
                <a:latin typeface="Arial"/>
                <a:cs typeface="Arial"/>
              </a:rPr>
              <a:t>en la superficie </a:t>
            </a:r>
            <a:r>
              <a:rPr sz="1200" dirty="0">
                <a:latin typeface="Arial"/>
                <a:cs typeface="Arial"/>
              </a:rPr>
              <a:t>y </a:t>
            </a:r>
            <a:r>
              <a:rPr sz="1200" spc="-5" dirty="0">
                <a:latin typeface="Arial"/>
                <a:cs typeface="Arial"/>
              </a:rPr>
              <a:t>la de la  derecha, corresponde al</a:t>
            </a:r>
            <a:r>
              <a:rPr sz="1200" spc="-95" dirty="0">
                <a:latin typeface="Arial"/>
                <a:cs typeface="Arial"/>
              </a:rPr>
              <a:t> </a:t>
            </a:r>
            <a:r>
              <a:rPr sz="1200" spc="-5" dirty="0">
                <a:latin typeface="Arial"/>
                <a:cs typeface="Arial"/>
              </a:rPr>
              <a:t>núcleo</a:t>
            </a:r>
            <a:endParaRPr sz="1200">
              <a:latin typeface="Arial"/>
              <a:cs typeface="Arial"/>
            </a:endParaRPr>
          </a:p>
        </p:txBody>
      </p:sp>
      <p:sp>
        <p:nvSpPr>
          <p:cNvPr id="6" name="object 6"/>
          <p:cNvSpPr txBox="1"/>
          <p:nvPr/>
        </p:nvSpPr>
        <p:spPr>
          <a:xfrm>
            <a:off x="2454401" y="3142234"/>
            <a:ext cx="5550535" cy="574675"/>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Arial"/>
                <a:cs typeface="Arial"/>
              </a:rPr>
              <a:t>Se producen </a:t>
            </a:r>
            <a:r>
              <a:rPr sz="1200" dirty="0">
                <a:latin typeface="Arial"/>
                <a:cs typeface="Arial"/>
              </a:rPr>
              <a:t>tres fases, </a:t>
            </a:r>
            <a:r>
              <a:rPr sz="1200" spc="-5" dirty="0">
                <a:latin typeface="Arial"/>
                <a:cs typeface="Arial"/>
              </a:rPr>
              <a:t>la de recubrimiento de </a:t>
            </a:r>
            <a:r>
              <a:rPr sz="1200" spc="-15" dirty="0">
                <a:latin typeface="Arial"/>
                <a:cs typeface="Arial"/>
              </a:rPr>
              <a:t>vapor, </a:t>
            </a:r>
            <a:r>
              <a:rPr sz="1200" spc="-5" dirty="0">
                <a:latin typeface="Arial"/>
                <a:cs typeface="Arial"/>
              </a:rPr>
              <a:t>la de ebullición </a:t>
            </a:r>
            <a:r>
              <a:rPr sz="1200" dirty="0">
                <a:latin typeface="Arial"/>
                <a:cs typeface="Arial"/>
              </a:rPr>
              <a:t>y </a:t>
            </a:r>
            <a:r>
              <a:rPr sz="1200" spc="-5" dirty="0">
                <a:latin typeface="Arial"/>
                <a:cs typeface="Arial"/>
              </a:rPr>
              <a:t>la de  convección </a:t>
            </a:r>
            <a:r>
              <a:rPr sz="1200" dirty="0">
                <a:latin typeface="Arial"/>
                <a:cs typeface="Arial"/>
              </a:rPr>
              <a:t>y </a:t>
            </a:r>
            <a:r>
              <a:rPr sz="1200" spc="-5" dirty="0">
                <a:latin typeface="Arial"/>
                <a:cs typeface="Arial"/>
              </a:rPr>
              <a:t>conducción, si la </a:t>
            </a:r>
            <a:r>
              <a:rPr sz="1200" dirty="0">
                <a:latin typeface="Arial"/>
                <a:cs typeface="Arial"/>
              </a:rPr>
              <a:t>temperatura </a:t>
            </a:r>
            <a:r>
              <a:rPr sz="1200" spc="-5" dirty="0">
                <a:latin typeface="Arial"/>
                <a:cs typeface="Arial"/>
              </a:rPr>
              <a:t>de ebullición del </a:t>
            </a:r>
            <a:r>
              <a:rPr sz="1200" dirty="0">
                <a:latin typeface="Arial"/>
                <a:cs typeface="Arial"/>
              </a:rPr>
              <a:t>medio </a:t>
            </a:r>
            <a:r>
              <a:rPr sz="1200" spc="-5" dirty="0">
                <a:latin typeface="Arial"/>
                <a:cs typeface="Arial"/>
              </a:rPr>
              <a:t>de </a:t>
            </a:r>
            <a:r>
              <a:rPr sz="1200" dirty="0">
                <a:latin typeface="Arial"/>
                <a:cs typeface="Arial"/>
              </a:rPr>
              <a:t>temple</a:t>
            </a:r>
            <a:r>
              <a:rPr sz="1200" spc="-165" dirty="0">
                <a:latin typeface="Arial"/>
                <a:cs typeface="Arial"/>
              </a:rPr>
              <a:t> </a:t>
            </a:r>
            <a:r>
              <a:rPr sz="1200" dirty="0">
                <a:latin typeface="Arial"/>
                <a:cs typeface="Arial"/>
              </a:rPr>
              <a:t>está  por debajo de la temperatura de temple de la</a:t>
            </a:r>
            <a:r>
              <a:rPr sz="1200" spc="-215" dirty="0">
                <a:latin typeface="Arial"/>
                <a:cs typeface="Arial"/>
              </a:rPr>
              <a:t> </a:t>
            </a:r>
            <a:r>
              <a:rPr sz="1200" spc="-5" dirty="0">
                <a:latin typeface="Arial"/>
                <a:cs typeface="Arial"/>
              </a:rPr>
              <a:t>pieza,</a:t>
            </a:r>
            <a:endParaRPr sz="1200">
              <a:latin typeface="Arial"/>
              <a:cs typeface="Arial"/>
            </a:endParaRPr>
          </a:p>
        </p:txBody>
      </p:sp>
      <p:sp>
        <p:nvSpPr>
          <p:cNvPr id="7" name="object 7"/>
          <p:cNvSpPr/>
          <p:nvPr/>
        </p:nvSpPr>
        <p:spPr>
          <a:xfrm>
            <a:off x="9198349" y="790732"/>
            <a:ext cx="2266067" cy="192944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029702" y="3909834"/>
            <a:ext cx="3391077" cy="216357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5998" y="1176782"/>
            <a:ext cx="144018" cy="14401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29510" y="1725190"/>
            <a:ext cx="650875" cy="3443604"/>
          </a:xfrm>
          <a:prstGeom prst="rect">
            <a:avLst/>
          </a:prstGeom>
        </p:spPr>
        <p:txBody>
          <a:bodyPr vert="vert270" wrap="square" lIns="0" tIns="0" rIns="0" bIns="0" rtlCol="0">
            <a:spAutoFit/>
          </a:bodyPr>
          <a:lstStyle/>
          <a:p>
            <a:pPr marL="12700">
              <a:lnSpc>
                <a:spcPts val="4965"/>
              </a:lnSpc>
            </a:pPr>
            <a:r>
              <a:rPr sz="4400" b="1" dirty="0">
                <a:solidFill>
                  <a:srgbClr val="FFFFFF"/>
                </a:solidFill>
                <a:latin typeface="Arial"/>
                <a:cs typeface="Arial"/>
              </a:rPr>
              <a:t>Enfriamiento</a:t>
            </a:r>
            <a:endParaRPr sz="4400">
              <a:latin typeface="Arial"/>
              <a:cs typeface="Arial"/>
            </a:endParaRPr>
          </a:p>
        </p:txBody>
      </p:sp>
      <p:sp>
        <p:nvSpPr>
          <p:cNvPr id="4" name="object 4"/>
          <p:cNvSpPr txBox="1"/>
          <p:nvPr/>
        </p:nvSpPr>
        <p:spPr>
          <a:xfrm>
            <a:off x="2379726" y="1083055"/>
            <a:ext cx="9070340" cy="939800"/>
          </a:xfrm>
          <a:prstGeom prst="rect">
            <a:avLst/>
          </a:prstGeom>
        </p:spPr>
        <p:txBody>
          <a:bodyPr vert="horz" wrap="square" lIns="0" tIns="12700" rIns="0" bIns="0" rtlCol="0">
            <a:spAutoFit/>
          </a:bodyPr>
          <a:lstStyle/>
          <a:p>
            <a:pPr marL="12700" marR="5080">
              <a:lnSpc>
                <a:spcPct val="100000"/>
              </a:lnSpc>
              <a:spcBef>
                <a:spcPts val="100"/>
              </a:spcBef>
            </a:pPr>
            <a:r>
              <a:rPr sz="1200" b="1" dirty="0">
                <a:latin typeface="Arial"/>
                <a:cs typeface="Arial"/>
              </a:rPr>
              <a:t>Fase </a:t>
            </a:r>
            <a:r>
              <a:rPr sz="1200" b="1" spc="-5" dirty="0">
                <a:latin typeface="Arial"/>
                <a:cs typeface="Arial"/>
              </a:rPr>
              <a:t>de recubrimiento de vapor</a:t>
            </a:r>
            <a:r>
              <a:rPr sz="1200" spc="-5" dirty="0">
                <a:latin typeface="Arial"/>
                <a:cs typeface="Arial"/>
              </a:rPr>
              <a:t>: es la primera </a:t>
            </a:r>
            <a:r>
              <a:rPr sz="1200" dirty="0">
                <a:latin typeface="Arial"/>
                <a:cs typeface="Arial"/>
              </a:rPr>
              <a:t>parte; </a:t>
            </a:r>
            <a:r>
              <a:rPr sz="1200" spc="-5" dirty="0">
                <a:latin typeface="Arial"/>
                <a:cs typeface="Arial"/>
              </a:rPr>
              <a:t>la pieza queda rodeada por líquido vaporizado. El enfriamiento se produce por  conducción o </a:t>
            </a:r>
            <a:r>
              <a:rPr sz="1200" dirty="0">
                <a:latin typeface="Arial"/>
                <a:cs typeface="Arial"/>
              </a:rPr>
              <a:t>radiación </a:t>
            </a:r>
            <a:r>
              <a:rPr sz="1200" spc="-5" dirty="0">
                <a:latin typeface="Arial"/>
                <a:cs typeface="Arial"/>
              </a:rPr>
              <a:t>a través </a:t>
            </a:r>
            <a:r>
              <a:rPr sz="1200" dirty="0">
                <a:latin typeface="Arial"/>
                <a:cs typeface="Arial"/>
              </a:rPr>
              <a:t>de esta </a:t>
            </a:r>
            <a:r>
              <a:rPr sz="1200" spc="-5" dirty="0">
                <a:latin typeface="Arial"/>
                <a:cs typeface="Arial"/>
              </a:rPr>
              <a:t>capa </a:t>
            </a:r>
            <a:r>
              <a:rPr sz="1200" dirty="0">
                <a:latin typeface="Arial"/>
                <a:cs typeface="Arial"/>
              </a:rPr>
              <a:t>y </a:t>
            </a:r>
            <a:r>
              <a:rPr sz="1200" spc="-5" dirty="0">
                <a:latin typeface="Arial"/>
                <a:cs typeface="Arial"/>
              </a:rPr>
              <a:t>resulta relativamente </a:t>
            </a:r>
            <a:r>
              <a:rPr sz="1200" dirty="0">
                <a:latin typeface="Arial"/>
                <a:cs typeface="Arial"/>
              </a:rPr>
              <a:t>lento </a:t>
            </a:r>
            <a:r>
              <a:rPr sz="1200" spc="-10" dirty="0">
                <a:latin typeface="Arial"/>
                <a:cs typeface="Arial"/>
              </a:rPr>
              <a:t>ya </a:t>
            </a:r>
            <a:r>
              <a:rPr sz="1200" spc="-5" dirty="0">
                <a:latin typeface="Arial"/>
                <a:cs typeface="Arial"/>
              </a:rPr>
              <a:t>que los vapores conducen </a:t>
            </a:r>
            <a:r>
              <a:rPr sz="1200" dirty="0">
                <a:latin typeface="Arial"/>
                <a:cs typeface="Arial"/>
              </a:rPr>
              <a:t>mal </a:t>
            </a:r>
            <a:r>
              <a:rPr sz="1200" spc="-5" dirty="0">
                <a:latin typeface="Arial"/>
                <a:cs typeface="Arial"/>
              </a:rPr>
              <a:t>el </a:t>
            </a:r>
            <a:r>
              <a:rPr sz="1200" spc="-15" dirty="0">
                <a:latin typeface="Arial"/>
                <a:cs typeface="Arial"/>
              </a:rPr>
              <a:t>calor, </a:t>
            </a:r>
            <a:r>
              <a:rPr sz="1200" spc="-5" dirty="0">
                <a:latin typeface="Arial"/>
                <a:cs typeface="Arial"/>
              </a:rPr>
              <a:t>con el </a:t>
            </a:r>
            <a:r>
              <a:rPr sz="1200" spc="5" dirty="0">
                <a:latin typeface="Arial"/>
                <a:cs typeface="Arial"/>
              </a:rPr>
              <a:t>riesgo </a:t>
            </a:r>
            <a:r>
              <a:rPr sz="1200" spc="-5" dirty="0">
                <a:latin typeface="Arial"/>
                <a:cs typeface="Arial"/>
              </a:rPr>
              <a:t>de  que</a:t>
            </a:r>
            <a:r>
              <a:rPr sz="1200" spc="-15" dirty="0">
                <a:latin typeface="Arial"/>
                <a:cs typeface="Arial"/>
              </a:rPr>
              <a:t> </a:t>
            </a:r>
            <a:r>
              <a:rPr sz="1200" spc="-5" dirty="0">
                <a:latin typeface="Arial"/>
                <a:cs typeface="Arial"/>
              </a:rPr>
              <a:t>queden</a:t>
            </a:r>
            <a:r>
              <a:rPr sz="1200" spc="-40" dirty="0">
                <a:latin typeface="Arial"/>
                <a:cs typeface="Arial"/>
              </a:rPr>
              <a:t> </a:t>
            </a:r>
            <a:r>
              <a:rPr sz="1200" dirty="0">
                <a:latin typeface="Arial"/>
                <a:cs typeface="Arial"/>
              </a:rPr>
              <a:t>puntos</a:t>
            </a:r>
            <a:r>
              <a:rPr sz="1200" spc="-25" dirty="0">
                <a:latin typeface="Arial"/>
                <a:cs typeface="Arial"/>
              </a:rPr>
              <a:t> </a:t>
            </a:r>
            <a:r>
              <a:rPr sz="1200" dirty="0">
                <a:latin typeface="Arial"/>
                <a:cs typeface="Arial"/>
              </a:rPr>
              <a:t>blandos</a:t>
            </a:r>
            <a:r>
              <a:rPr sz="1200" spc="-45" dirty="0">
                <a:latin typeface="Arial"/>
                <a:cs typeface="Arial"/>
              </a:rPr>
              <a:t> </a:t>
            </a:r>
            <a:r>
              <a:rPr sz="1200" spc="-5" dirty="0">
                <a:latin typeface="Arial"/>
                <a:cs typeface="Arial"/>
              </a:rPr>
              <a:t>al </a:t>
            </a:r>
            <a:r>
              <a:rPr sz="1200" dirty="0">
                <a:latin typeface="Arial"/>
                <a:cs typeface="Arial"/>
              </a:rPr>
              <a:t>templar</a:t>
            </a:r>
            <a:r>
              <a:rPr sz="1200" spc="-20" dirty="0">
                <a:latin typeface="Arial"/>
                <a:cs typeface="Arial"/>
              </a:rPr>
              <a:t> </a:t>
            </a:r>
            <a:r>
              <a:rPr sz="1200" spc="-5" dirty="0">
                <a:latin typeface="Arial"/>
                <a:cs typeface="Arial"/>
              </a:rPr>
              <a:t>las</a:t>
            </a:r>
            <a:r>
              <a:rPr sz="1200" dirty="0">
                <a:latin typeface="Arial"/>
                <a:cs typeface="Arial"/>
              </a:rPr>
              <a:t> </a:t>
            </a:r>
            <a:r>
              <a:rPr sz="1200" spc="-5" dirty="0">
                <a:latin typeface="Arial"/>
                <a:cs typeface="Arial"/>
              </a:rPr>
              <a:t>piezas. </a:t>
            </a:r>
            <a:r>
              <a:rPr sz="1200" dirty="0">
                <a:latin typeface="Arial"/>
                <a:cs typeface="Arial"/>
              </a:rPr>
              <a:t>Cuanto</a:t>
            </a:r>
            <a:r>
              <a:rPr sz="1200" spc="-20" dirty="0">
                <a:latin typeface="Arial"/>
                <a:cs typeface="Arial"/>
              </a:rPr>
              <a:t> </a:t>
            </a:r>
            <a:r>
              <a:rPr sz="1200" spc="-5" dirty="0">
                <a:latin typeface="Arial"/>
                <a:cs typeface="Arial"/>
              </a:rPr>
              <a:t>mayor</a:t>
            </a:r>
            <a:r>
              <a:rPr sz="1200" spc="-10" dirty="0">
                <a:latin typeface="Arial"/>
                <a:cs typeface="Arial"/>
              </a:rPr>
              <a:t> </a:t>
            </a:r>
            <a:r>
              <a:rPr sz="1200" spc="-5" dirty="0">
                <a:latin typeface="Arial"/>
                <a:cs typeface="Arial"/>
              </a:rPr>
              <a:t>es</a:t>
            </a:r>
            <a:r>
              <a:rPr sz="1200" dirty="0">
                <a:latin typeface="Arial"/>
                <a:cs typeface="Arial"/>
              </a:rPr>
              <a:t> </a:t>
            </a:r>
            <a:r>
              <a:rPr sz="1200" spc="-5" dirty="0">
                <a:latin typeface="Arial"/>
                <a:cs typeface="Arial"/>
              </a:rPr>
              <a:t>la</a:t>
            </a:r>
            <a:r>
              <a:rPr sz="1200" spc="5" dirty="0">
                <a:latin typeface="Arial"/>
                <a:cs typeface="Arial"/>
              </a:rPr>
              <a:t> </a:t>
            </a:r>
            <a:r>
              <a:rPr sz="1200" dirty="0">
                <a:latin typeface="Arial"/>
                <a:cs typeface="Arial"/>
              </a:rPr>
              <a:t>temperatura</a:t>
            </a:r>
            <a:r>
              <a:rPr sz="1200" spc="-50" dirty="0">
                <a:latin typeface="Arial"/>
                <a:cs typeface="Arial"/>
              </a:rPr>
              <a:t> </a:t>
            </a:r>
            <a:r>
              <a:rPr sz="1200" spc="-5" dirty="0">
                <a:latin typeface="Arial"/>
                <a:cs typeface="Arial"/>
              </a:rPr>
              <a:t>del</a:t>
            </a:r>
            <a:r>
              <a:rPr sz="1200" spc="-10" dirty="0">
                <a:latin typeface="Arial"/>
                <a:cs typeface="Arial"/>
              </a:rPr>
              <a:t> </a:t>
            </a:r>
            <a:r>
              <a:rPr sz="1200" spc="-5" dirty="0">
                <a:latin typeface="Arial"/>
                <a:cs typeface="Arial"/>
              </a:rPr>
              <a:t>líquido</a:t>
            </a:r>
            <a:r>
              <a:rPr sz="1200" spc="-10" dirty="0">
                <a:latin typeface="Arial"/>
                <a:cs typeface="Arial"/>
              </a:rPr>
              <a:t> </a:t>
            </a:r>
            <a:r>
              <a:rPr sz="1200" spc="-5" dirty="0">
                <a:latin typeface="Arial"/>
                <a:cs typeface="Arial"/>
              </a:rPr>
              <a:t>de </a:t>
            </a:r>
            <a:r>
              <a:rPr sz="1200" dirty="0">
                <a:latin typeface="Arial"/>
                <a:cs typeface="Arial"/>
              </a:rPr>
              <a:t>temple,</a:t>
            </a:r>
            <a:r>
              <a:rPr sz="1200" spc="-25" dirty="0">
                <a:latin typeface="Arial"/>
                <a:cs typeface="Arial"/>
              </a:rPr>
              <a:t> </a:t>
            </a:r>
            <a:r>
              <a:rPr sz="1200" spc="-5" dirty="0">
                <a:latin typeface="Arial"/>
                <a:cs typeface="Arial"/>
              </a:rPr>
              <a:t>mayor es</a:t>
            </a:r>
            <a:r>
              <a:rPr sz="1200" spc="10" dirty="0">
                <a:latin typeface="Arial"/>
                <a:cs typeface="Arial"/>
              </a:rPr>
              <a:t> </a:t>
            </a:r>
            <a:r>
              <a:rPr sz="1200" spc="-5" dirty="0">
                <a:latin typeface="Arial"/>
                <a:cs typeface="Arial"/>
              </a:rPr>
              <a:t>la duración</a:t>
            </a:r>
            <a:r>
              <a:rPr sz="1200" spc="-40" dirty="0">
                <a:latin typeface="Arial"/>
                <a:cs typeface="Arial"/>
              </a:rPr>
              <a:t> </a:t>
            </a:r>
            <a:r>
              <a:rPr sz="1200" spc="35" dirty="0">
                <a:latin typeface="Arial"/>
                <a:cs typeface="Arial"/>
              </a:rPr>
              <a:t>de</a:t>
            </a:r>
            <a:r>
              <a:rPr sz="1200" dirty="0">
                <a:latin typeface="Arial"/>
                <a:cs typeface="Arial"/>
              </a:rPr>
              <a:t> esta  fase </a:t>
            </a:r>
            <a:r>
              <a:rPr sz="1200" spc="-15" dirty="0">
                <a:latin typeface="Arial"/>
                <a:cs typeface="Arial"/>
              </a:rPr>
              <a:t>vapor. </a:t>
            </a:r>
            <a:r>
              <a:rPr sz="1200" spc="-5" dirty="0">
                <a:latin typeface="Arial"/>
                <a:cs typeface="Arial"/>
              </a:rPr>
              <a:t>En agua pura es </a:t>
            </a:r>
            <a:r>
              <a:rPr sz="1200" dirty="0">
                <a:latin typeface="Arial"/>
                <a:cs typeface="Arial"/>
              </a:rPr>
              <a:t>más </a:t>
            </a:r>
            <a:r>
              <a:rPr sz="1200" spc="-5" dirty="0">
                <a:latin typeface="Arial"/>
                <a:cs typeface="Arial"/>
              </a:rPr>
              <a:t>larga que en las soluciones de sales debido a que en </a:t>
            </a:r>
            <a:r>
              <a:rPr sz="1200" dirty="0">
                <a:latin typeface="Arial"/>
                <a:cs typeface="Arial"/>
              </a:rPr>
              <a:t>éstas </a:t>
            </a:r>
            <a:r>
              <a:rPr sz="1200" spc="-5" dirty="0">
                <a:latin typeface="Arial"/>
                <a:cs typeface="Arial"/>
              </a:rPr>
              <a:t>hay </a:t>
            </a:r>
            <a:r>
              <a:rPr sz="1200" dirty="0">
                <a:latin typeface="Arial"/>
                <a:cs typeface="Arial"/>
              </a:rPr>
              <a:t>menos </a:t>
            </a:r>
            <a:r>
              <a:rPr sz="1200" spc="-5" dirty="0">
                <a:latin typeface="Arial"/>
                <a:cs typeface="Arial"/>
              </a:rPr>
              <a:t>gases </a:t>
            </a:r>
            <a:r>
              <a:rPr sz="1200" dirty="0">
                <a:latin typeface="Arial"/>
                <a:cs typeface="Arial"/>
              </a:rPr>
              <a:t>disueltos, y </a:t>
            </a:r>
            <a:r>
              <a:rPr sz="1200" spc="-5" dirty="0">
                <a:latin typeface="Arial"/>
                <a:cs typeface="Arial"/>
              </a:rPr>
              <a:t>la  vaporización </a:t>
            </a:r>
            <a:r>
              <a:rPr sz="1200" dirty="0">
                <a:latin typeface="Arial"/>
                <a:cs typeface="Arial"/>
              </a:rPr>
              <a:t>local </a:t>
            </a:r>
            <a:r>
              <a:rPr sz="1200" spc="-5" dirty="0">
                <a:latin typeface="Arial"/>
                <a:cs typeface="Arial"/>
              </a:rPr>
              <a:t>produce cristales de la sal que ejercen </a:t>
            </a:r>
            <a:r>
              <a:rPr sz="1200" dirty="0">
                <a:latin typeface="Arial"/>
                <a:cs typeface="Arial"/>
              </a:rPr>
              <a:t>efectos mecánicos </a:t>
            </a:r>
            <a:r>
              <a:rPr sz="1200" spc="-5" dirty="0">
                <a:latin typeface="Arial"/>
                <a:cs typeface="Arial"/>
              </a:rPr>
              <a:t>sobre la adherencia del vapor </a:t>
            </a:r>
            <a:r>
              <a:rPr sz="1200" dirty="0">
                <a:latin typeface="Arial"/>
                <a:cs typeface="Arial"/>
              </a:rPr>
              <a:t>y </a:t>
            </a:r>
            <a:r>
              <a:rPr sz="1200" spc="-5" dirty="0">
                <a:latin typeface="Arial"/>
                <a:cs typeface="Arial"/>
              </a:rPr>
              <a:t>la hacen </a:t>
            </a:r>
            <a:r>
              <a:rPr sz="1200" dirty="0">
                <a:latin typeface="Arial"/>
                <a:cs typeface="Arial"/>
              </a:rPr>
              <a:t>más</a:t>
            </a:r>
            <a:r>
              <a:rPr sz="1200" spc="-195" dirty="0">
                <a:latin typeface="Arial"/>
                <a:cs typeface="Arial"/>
              </a:rPr>
              <a:t> </a:t>
            </a:r>
            <a:r>
              <a:rPr sz="1200" spc="5" dirty="0">
                <a:latin typeface="Arial"/>
                <a:cs typeface="Arial"/>
              </a:rPr>
              <a:t>breve.</a:t>
            </a:r>
            <a:endParaRPr sz="1200">
              <a:latin typeface="Arial"/>
              <a:cs typeface="Arial"/>
            </a:endParaRPr>
          </a:p>
        </p:txBody>
      </p:sp>
      <p:sp>
        <p:nvSpPr>
          <p:cNvPr id="5" name="object 5"/>
          <p:cNvSpPr txBox="1"/>
          <p:nvPr/>
        </p:nvSpPr>
        <p:spPr>
          <a:xfrm>
            <a:off x="2379726" y="2912109"/>
            <a:ext cx="9230995" cy="940435"/>
          </a:xfrm>
          <a:prstGeom prst="rect">
            <a:avLst/>
          </a:prstGeom>
        </p:spPr>
        <p:txBody>
          <a:bodyPr vert="horz" wrap="square" lIns="0" tIns="12700" rIns="0" bIns="0" rtlCol="0">
            <a:spAutoFit/>
          </a:bodyPr>
          <a:lstStyle/>
          <a:p>
            <a:pPr marL="12700" marR="5080">
              <a:lnSpc>
                <a:spcPct val="100000"/>
              </a:lnSpc>
              <a:spcBef>
                <a:spcPts val="100"/>
              </a:spcBef>
            </a:pPr>
            <a:r>
              <a:rPr sz="1200" b="1" dirty="0">
                <a:latin typeface="Arial"/>
                <a:cs typeface="Arial"/>
              </a:rPr>
              <a:t>Fase </a:t>
            </a:r>
            <a:r>
              <a:rPr sz="1200" b="1" spc="-5" dirty="0">
                <a:latin typeface="Arial"/>
                <a:cs typeface="Arial"/>
              </a:rPr>
              <a:t>de </a:t>
            </a:r>
            <a:r>
              <a:rPr sz="1200" b="1" dirty="0">
                <a:latin typeface="Arial"/>
                <a:cs typeface="Arial"/>
              </a:rPr>
              <a:t>ebullición</a:t>
            </a:r>
            <a:r>
              <a:rPr sz="1200" dirty="0">
                <a:latin typeface="Arial"/>
                <a:cs typeface="Arial"/>
              </a:rPr>
              <a:t>: </a:t>
            </a:r>
            <a:r>
              <a:rPr sz="1200" spc="-5" dirty="0">
                <a:latin typeface="Arial"/>
                <a:cs typeface="Arial"/>
              </a:rPr>
              <a:t>cuando la </a:t>
            </a:r>
            <a:r>
              <a:rPr sz="1200" dirty="0">
                <a:latin typeface="Arial"/>
                <a:cs typeface="Arial"/>
              </a:rPr>
              <a:t>temperatura </a:t>
            </a:r>
            <a:r>
              <a:rPr sz="1200" spc="-5" dirty="0">
                <a:latin typeface="Arial"/>
                <a:cs typeface="Arial"/>
              </a:rPr>
              <a:t>de la pieza </a:t>
            </a:r>
            <a:r>
              <a:rPr sz="1200" dirty="0">
                <a:latin typeface="Arial"/>
                <a:cs typeface="Arial"/>
              </a:rPr>
              <a:t>desciende </a:t>
            </a:r>
            <a:r>
              <a:rPr sz="1200" spc="-5" dirty="0">
                <a:latin typeface="Arial"/>
                <a:cs typeface="Arial"/>
              </a:rPr>
              <a:t>lo </a:t>
            </a:r>
            <a:r>
              <a:rPr sz="1200" dirty="0">
                <a:latin typeface="Arial"/>
                <a:cs typeface="Arial"/>
              </a:rPr>
              <a:t>suficiente, </a:t>
            </a:r>
            <a:r>
              <a:rPr sz="1200" spc="-5" dirty="0">
                <a:latin typeface="Arial"/>
                <a:cs typeface="Arial"/>
              </a:rPr>
              <a:t>el líquido entra en </a:t>
            </a:r>
            <a:r>
              <a:rPr sz="1200" spc="-10" dirty="0">
                <a:latin typeface="Arial"/>
                <a:cs typeface="Arial"/>
              </a:rPr>
              <a:t>viva </a:t>
            </a:r>
            <a:r>
              <a:rPr sz="1200" spc="-5" dirty="0">
                <a:latin typeface="Arial"/>
                <a:cs typeface="Arial"/>
              </a:rPr>
              <a:t>ebullición alcanzando la  superficie de la pieza. Las burbujas son arrastradas por la convección hasta ser </a:t>
            </a:r>
            <a:r>
              <a:rPr sz="1200" dirty="0">
                <a:latin typeface="Arial"/>
                <a:cs typeface="Arial"/>
              </a:rPr>
              <a:t>re-absorbidas </a:t>
            </a:r>
            <a:r>
              <a:rPr sz="1200" spc="-5" dirty="0">
                <a:latin typeface="Arial"/>
                <a:cs typeface="Arial"/>
              </a:rPr>
              <a:t>por el líquido circundante. </a:t>
            </a:r>
            <a:r>
              <a:rPr sz="1200" dirty="0">
                <a:latin typeface="Arial"/>
                <a:cs typeface="Arial"/>
              </a:rPr>
              <a:t>Esta fase  </a:t>
            </a:r>
            <a:r>
              <a:rPr sz="1200" spc="-5" dirty="0">
                <a:latin typeface="Arial"/>
                <a:cs typeface="Arial"/>
              </a:rPr>
              <a:t>extrae el calor con elevada velocidad; es la de máxima </a:t>
            </a:r>
            <a:r>
              <a:rPr sz="1200" dirty="0">
                <a:latin typeface="Arial"/>
                <a:cs typeface="Arial"/>
              </a:rPr>
              <a:t>importancia </a:t>
            </a:r>
            <a:r>
              <a:rPr sz="1200" spc="-5" dirty="0">
                <a:latin typeface="Arial"/>
                <a:cs typeface="Arial"/>
              </a:rPr>
              <a:t>en el </a:t>
            </a:r>
            <a:r>
              <a:rPr sz="1200" dirty="0">
                <a:latin typeface="Arial"/>
                <a:cs typeface="Arial"/>
              </a:rPr>
              <a:t>temple y </a:t>
            </a:r>
            <a:r>
              <a:rPr sz="1200" spc="-5" dirty="0">
                <a:latin typeface="Arial"/>
                <a:cs typeface="Arial"/>
              </a:rPr>
              <a:t>debe ser lo </a:t>
            </a:r>
            <a:r>
              <a:rPr sz="1200" dirty="0">
                <a:latin typeface="Arial"/>
                <a:cs typeface="Arial"/>
              </a:rPr>
              <a:t>suficiente </a:t>
            </a:r>
            <a:r>
              <a:rPr sz="1200" spc="-5" dirty="0">
                <a:latin typeface="Arial"/>
                <a:cs typeface="Arial"/>
              </a:rPr>
              <a:t>para producir el </a:t>
            </a:r>
            <a:r>
              <a:rPr sz="1200" dirty="0">
                <a:latin typeface="Arial"/>
                <a:cs typeface="Arial"/>
              </a:rPr>
              <a:t>endurecimiento.  </a:t>
            </a:r>
            <a:r>
              <a:rPr sz="1200" spc="-5" dirty="0">
                <a:latin typeface="Arial"/>
                <a:cs typeface="Arial"/>
              </a:rPr>
              <a:t>Durante ella no hay peligro de agrietamientos porque se </a:t>
            </a:r>
            <a:r>
              <a:rPr sz="1200" dirty="0">
                <a:latin typeface="Arial"/>
                <a:cs typeface="Arial"/>
              </a:rPr>
              <a:t>mantiene </a:t>
            </a:r>
            <a:r>
              <a:rPr sz="1200" spc="-5" dirty="0">
                <a:latin typeface="Arial"/>
                <a:cs typeface="Arial"/>
              </a:rPr>
              <a:t>la </a:t>
            </a:r>
            <a:r>
              <a:rPr sz="1200" dirty="0">
                <a:latin typeface="Arial"/>
                <a:cs typeface="Arial"/>
              </a:rPr>
              <a:t>estructura </a:t>
            </a:r>
            <a:r>
              <a:rPr sz="1200" spc="-5" dirty="0">
                <a:latin typeface="Arial"/>
                <a:cs typeface="Arial"/>
              </a:rPr>
              <a:t>austenítica, al </a:t>
            </a:r>
            <a:r>
              <a:rPr sz="1200" dirty="0">
                <a:latin typeface="Arial"/>
                <a:cs typeface="Arial"/>
              </a:rPr>
              <a:t>menos </a:t>
            </a:r>
            <a:r>
              <a:rPr sz="1200" spc="-5" dirty="0">
                <a:latin typeface="Arial"/>
                <a:cs typeface="Arial"/>
              </a:rPr>
              <a:t>parcialmente, hasta la </a:t>
            </a:r>
            <a:r>
              <a:rPr sz="1200" spc="5" dirty="0">
                <a:latin typeface="Arial"/>
                <a:cs typeface="Arial"/>
              </a:rPr>
              <a:t>temperatura  </a:t>
            </a:r>
            <a:r>
              <a:rPr sz="1200" dirty="0">
                <a:latin typeface="Arial"/>
                <a:cs typeface="Arial"/>
              </a:rPr>
              <a:t>más</a:t>
            </a:r>
            <a:r>
              <a:rPr sz="1200" spc="-25" dirty="0">
                <a:latin typeface="Arial"/>
                <a:cs typeface="Arial"/>
              </a:rPr>
              <a:t> </a:t>
            </a:r>
            <a:r>
              <a:rPr sz="1200" spc="-5" dirty="0">
                <a:latin typeface="Arial"/>
                <a:cs typeface="Arial"/>
              </a:rPr>
              <a:t>baja.</a:t>
            </a:r>
            <a:r>
              <a:rPr sz="1200" spc="-25" dirty="0">
                <a:latin typeface="Arial"/>
                <a:cs typeface="Arial"/>
              </a:rPr>
              <a:t> </a:t>
            </a:r>
            <a:r>
              <a:rPr sz="1200" spc="-5" dirty="0">
                <a:latin typeface="Arial"/>
                <a:cs typeface="Arial"/>
              </a:rPr>
              <a:t>La pendiente </a:t>
            </a:r>
            <a:r>
              <a:rPr sz="1200" dirty="0">
                <a:latin typeface="Arial"/>
                <a:cs typeface="Arial"/>
              </a:rPr>
              <a:t>es</a:t>
            </a:r>
            <a:r>
              <a:rPr sz="1200" spc="-45" dirty="0">
                <a:latin typeface="Arial"/>
                <a:cs typeface="Arial"/>
              </a:rPr>
              <a:t> </a:t>
            </a:r>
            <a:r>
              <a:rPr sz="1200" spc="-5" dirty="0">
                <a:latin typeface="Arial"/>
                <a:cs typeface="Arial"/>
              </a:rPr>
              <a:t>mayor</a:t>
            </a:r>
            <a:r>
              <a:rPr sz="1200" spc="-10" dirty="0">
                <a:latin typeface="Arial"/>
                <a:cs typeface="Arial"/>
              </a:rPr>
              <a:t> </a:t>
            </a:r>
            <a:r>
              <a:rPr sz="1200" spc="-5" dirty="0">
                <a:latin typeface="Arial"/>
                <a:cs typeface="Arial"/>
              </a:rPr>
              <a:t>en el</a:t>
            </a:r>
            <a:r>
              <a:rPr sz="1200" spc="-15" dirty="0">
                <a:latin typeface="Arial"/>
                <a:cs typeface="Arial"/>
              </a:rPr>
              <a:t> </a:t>
            </a:r>
            <a:r>
              <a:rPr sz="1200" dirty="0">
                <a:latin typeface="Arial"/>
                <a:cs typeface="Arial"/>
              </a:rPr>
              <a:t>temple</a:t>
            </a:r>
            <a:r>
              <a:rPr sz="1200" spc="-30" dirty="0">
                <a:latin typeface="Arial"/>
                <a:cs typeface="Arial"/>
              </a:rPr>
              <a:t> </a:t>
            </a:r>
            <a:r>
              <a:rPr sz="1200" spc="-5" dirty="0">
                <a:latin typeface="Arial"/>
                <a:cs typeface="Arial"/>
              </a:rPr>
              <a:t>en</a:t>
            </a:r>
            <a:r>
              <a:rPr sz="1200" spc="-15" dirty="0">
                <a:latin typeface="Arial"/>
                <a:cs typeface="Arial"/>
              </a:rPr>
              <a:t> </a:t>
            </a:r>
            <a:r>
              <a:rPr sz="1200" spc="-5" dirty="0">
                <a:latin typeface="Arial"/>
                <a:cs typeface="Arial"/>
              </a:rPr>
              <a:t>agua</a:t>
            </a:r>
            <a:r>
              <a:rPr sz="1200" spc="-15" dirty="0">
                <a:latin typeface="Arial"/>
                <a:cs typeface="Arial"/>
              </a:rPr>
              <a:t> </a:t>
            </a:r>
            <a:r>
              <a:rPr sz="1200" spc="-5" dirty="0">
                <a:latin typeface="Arial"/>
                <a:cs typeface="Arial"/>
              </a:rPr>
              <a:t>que</a:t>
            </a:r>
            <a:r>
              <a:rPr sz="1200" spc="-10" dirty="0">
                <a:latin typeface="Arial"/>
                <a:cs typeface="Arial"/>
              </a:rPr>
              <a:t> </a:t>
            </a:r>
            <a:r>
              <a:rPr sz="1200" spc="-5" dirty="0">
                <a:latin typeface="Arial"/>
                <a:cs typeface="Arial"/>
              </a:rPr>
              <a:t>en aceite</a:t>
            </a:r>
            <a:r>
              <a:rPr sz="1200" spc="-25" dirty="0">
                <a:latin typeface="Arial"/>
                <a:cs typeface="Arial"/>
              </a:rPr>
              <a:t> </a:t>
            </a:r>
            <a:r>
              <a:rPr sz="1200" dirty="0">
                <a:latin typeface="Arial"/>
                <a:cs typeface="Arial"/>
              </a:rPr>
              <a:t>y</a:t>
            </a:r>
            <a:r>
              <a:rPr sz="1200" spc="15" dirty="0">
                <a:latin typeface="Arial"/>
                <a:cs typeface="Arial"/>
              </a:rPr>
              <a:t> </a:t>
            </a:r>
            <a:r>
              <a:rPr sz="1200" spc="-5" dirty="0">
                <a:latin typeface="Arial"/>
                <a:cs typeface="Arial"/>
              </a:rPr>
              <a:t>por</a:t>
            </a:r>
            <a:r>
              <a:rPr sz="1200" spc="-25" dirty="0">
                <a:latin typeface="Arial"/>
                <a:cs typeface="Arial"/>
              </a:rPr>
              <a:t> </a:t>
            </a:r>
            <a:r>
              <a:rPr sz="1200" spc="-5" dirty="0">
                <a:latin typeface="Arial"/>
                <a:cs typeface="Arial"/>
              </a:rPr>
              <a:t>lo</a:t>
            </a:r>
            <a:r>
              <a:rPr sz="1200" spc="5" dirty="0">
                <a:latin typeface="Arial"/>
                <a:cs typeface="Arial"/>
              </a:rPr>
              <a:t> </a:t>
            </a:r>
            <a:r>
              <a:rPr sz="1200" dirty="0">
                <a:latin typeface="Arial"/>
                <a:cs typeface="Arial"/>
              </a:rPr>
              <a:t>tanto,</a:t>
            </a:r>
            <a:r>
              <a:rPr sz="1200" spc="-15" dirty="0">
                <a:latin typeface="Arial"/>
                <a:cs typeface="Arial"/>
              </a:rPr>
              <a:t> </a:t>
            </a:r>
            <a:r>
              <a:rPr sz="1200" dirty="0">
                <a:latin typeface="Arial"/>
                <a:cs typeface="Arial"/>
              </a:rPr>
              <a:t>menor</a:t>
            </a:r>
            <a:r>
              <a:rPr sz="1200" spc="-40" dirty="0">
                <a:latin typeface="Arial"/>
                <a:cs typeface="Arial"/>
              </a:rPr>
              <a:t> </a:t>
            </a:r>
            <a:r>
              <a:rPr sz="1200" spc="-5" dirty="0">
                <a:latin typeface="Arial"/>
                <a:cs typeface="Arial"/>
              </a:rPr>
              <a:t>el</a:t>
            </a:r>
            <a:r>
              <a:rPr sz="1200" spc="-10" dirty="0">
                <a:latin typeface="Arial"/>
                <a:cs typeface="Arial"/>
              </a:rPr>
              <a:t> </a:t>
            </a:r>
            <a:r>
              <a:rPr sz="1200" dirty="0">
                <a:latin typeface="Arial"/>
                <a:cs typeface="Arial"/>
              </a:rPr>
              <a:t>tiempo</a:t>
            </a:r>
            <a:r>
              <a:rPr sz="1200" spc="-15" dirty="0">
                <a:latin typeface="Arial"/>
                <a:cs typeface="Arial"/>
              </a:rPr>
              <a:t> </a:t>
            </a:r>
            <a:r>
              <a:rPr sz="1200" spc="-5" dirty="0">
                <a:latin typeface="Arial"/>
                <a:cs typeface="Arial"/>
              </a:rPr>
              <a:t>de</a:t>
            </a:r>
            <a:r>
              <a:rPr sz="1200" spc="-15" dirty="0">
                <a:latin typeface="Arial"/>
                <a:cs typeface="Arial"/>
              </a:rPr>
              <a:t> </a:t>
            </a:r>
            <a:r>
              <a:rPr sz="1200" spc="-5" dirty="0">
                <a:latin typeface="Arial"/>
                <a:cs typeface="Arial"/>
              </a:rPr>
              <a:t>enfriamiento.</a:t>
            </a:r>
            <a:endParaRPr sz="1200">
              <a:latin typeface="Arial"/>
              <a:cs typeface="Arial"/>
            </a:endParaRPr>
          </a:p>
        </p:txBody>
      </p:sp>
      <p:sp>
        <p:nvSpPr>
          <p:cNvPr id="6" name="object 6"/>
          <p:cNvSpPr txBox="1"/>
          <p:nvPr/>
        </p:nvSpPr>
        <p:spPr>
          <a:xfrm>
            <a:off x="2379726" y="4741545"/>
            <a:ext cx="9172575" cy="756920"/>
          </a:xfrm>
          <a:prstGeom prst="rect">
            <a:avLst/>
          </a:prstGeom>
        </p:spPr>
        <p:txBody>
          <a:bodyPr vert="horz" wrap="square" lIns="0" tIns="12700" rIns="0" bIns="0" rtlCol="0">
            <a:spAutoFit/>
          </a:bodyPr>
          <a:lstStyle/>
          <a:p>
            <a:pPr marL="12700" marR="5080">
              <a:lnSpc>
                <a:spcPct val="100000"/>
              </a:lnSpc>
              <a:spcBef>
                <a:spcPts val="100"/>
              </a:spcBef>
            </a:pPr>
            <a:r>
              <a:rPr sz="1200" b="1" dirty="0">
                <a:latin typeface="Arial"/>
                <a:cs typeface="Arial"/>
              </a:rPr>
              <a:t>Fase </a:t>
            </a:r>
            <a:r>
              <a:rPr sz="1200" b="1" spc="-5" dirty="0">
                <a:latin typeface="Arial"/>
                <a:cs typeface="Arial"/>
              </a:rPr>
              <a:t>de convección y </a:t>
            </a:r>
            <a:r>
              <a:rPr sz="1200" b="1" dirty="0">
                <a:latin typeface="Arial"/>
                <a:cs typeface="Arial"/>
              </a:rPr>
              <a:t>conducción</a:t>
            </a:r>
            <a:r>
              <a:rPr sz="1200" dirty="0">
                <a:latin typeface="Arial"/>
                <a:cs typeface="Arial"/>
              </a:rPr>
              <a:t>: </a:t>
            </a:r>
            <a:r>
              <a:rPr sz="1200" spc="-5" dirty="0">
                <a:latin typeface="Arial"/>
                <a:cs typeface="Arial"/>
              </a:rPr>
              <a:t>cuando la pieza se </a:t>
            </a:r>
            <a:r>
              <a:rPr sz="1200" dirty="0">
                <a:latin typeface="Arial"/>
                <a:cs typeface="Arial"/>
              </a:rPr>
              <a:t>enfría, </a:t>
            </a:r>
            <a:r>
              <a:rPr sz="1200" spc="-5" dirty="0">
                <a:latin typeface="Arial"/>
                <a:cs typeface="Arial"/>
              </a:rPr>
              <a:t>aproximadamente a la </a:t>
            </a:r>
            <a:r>
              <a:rPr sz="1200" dirty="0">
                <a:latin typeface="Arial"/>
                <a:cs typeface="Arial"/>
              </a:rPr>
              <a:t>temperatura </a:t>
            </a:r>
            <a:r>
              <a:rPr sz="1200" spc="-5" dirty="0">
                <a:latin typeface="Arial"/>
                <a:cs typeface="Arial"/>
              </a:rPr>
              <a:t>de ebullición del líquido, empieza la  </a:t>
            </a:r>
            <a:r>
              <a:rPr sz="1200" dirty="0">
                <a:latin typeface="Arial"/>
                <a:cs typeface="Arial"/>
              </a:rPr>
              <a:t>fase </a:t>
            </a:r>
            <a:r>
              <a:rPr sz="1200" spc="-5" dirty="0">
                <a:latin typeface="Arial"/>
                <a:cs typeface="Arial"/>
              </a:rPr>
              <a:t>de convección </a:t>
            </a:r>
            <a:r>
              <a:rPr sz="1200" dirty="0">
                <a:latin typeface="Arial"/>
                <a:cs typeface="Arial"/>
              </a:rPr>
              <a:t>y conducción, </a:t>
            </a:r>
            <a:r>
              <a:rPr sz="1200" spc="-5" dirty="0">
                <a:latin typeface="Arial"/>
                <a:cs typeface="Arial"/>
              </a:rPr>
              <a:t>que continúa el enfriamiento, pero </a:t>
            </a:r>
            <a:r>
              <a:rPr sz="1200" dirty="0">
                <a:latin typeface="Arial"/>
                <a:cs typeface="Arial"/>
              </a:rPr>
              <a:t>mucho más lentamente </a:t>
            </a:r>
            <a:r>
              <a:rPr sz="1200" spc="-5" dirty="0">
                <a:latin typeface="Arial"/>
                <a:cs typeface="Arial"/>
              </a:rPr>
              <a:t>que en la </a:t>
            </a:r>
            <a:r>
              <a:rPr sz="1200" dirty="0">
                <a:latin typeface="Arial"/>
                <a:cs typeface="Arial"/>
              </a:rPr>
              <a:t>fase </a:t>
            </a:r>
            <a:r>
              <a:rPr sz="1200" spc="-5" dirty="0">
                <a:latin typeface="Arial"/>
                <a:cs typeface="Arial"/>
              </a:rPr>
              <a:t>de ebullición. El </a:t>
            </a:r>
            <a:r>
              <a:rPr sz="1200" spc="15" dirty="0">
                <a:latin typeface="Arial"/>
                <a:cs typeface="Arial"/>
              </a:rPr>
              <a:t>agua</a:t>
            </a:r>
            <a:r>
              <a:rPr sz="1200" spc="-229" dirty="0">
                <a:latin typeface="Arial"/>
                <a:cs typeface="Arial"/>
              </a:rPr>
              <a:t> </a:t>
            </a:r>
            <a:r>
              <a:rPr sz="1200" dirty="0">
                <a:latin typeface="Arial"/>
                <a:cs typeface="Arial"/>
              </a:rPr>
              <a:t>enfría  más </a:t>
            </a:r>
            <a:r>
              <a:rPr sz="1200" spc="-5" dirty="0">
                <a:latin typeface="Arial"/>
                <a:cs typeface="Arial"/>
              </a:rPr>
              <a:t>rápidamente que el </a:t>
            </a:r>
            <a:r>
              <a:rPr sz="1200" dirty="0">
                <a:latin typeface="Arial"/>
                <a:cs typeface="Arial"/>
              </a:rPr>
              <a:t>aceite, </a:t>
            </a:r>
            <a:r>
              <a:rPr sz="1200" spc="-5" dirty="0">
                <a:latin typeface="Arial"/>
                <a:cs typeface="Arial"/>
              </a:rPr>
              <a:t>pero aquí </a:t>
            </a:r>
            <a:r>
              <a:rPr sz="1200" dirty="0">
                <a:latin typeface="Arial"/>
                <a:cs typeface="Arial"/>
              </a:rPr>
              <a:t>es </a:t>
            </a:r>
            <a:r>
              <a:rPr sz="1200" spc="-5" dirty="0">
                <a:latin typeface="Arial"/>
                <a:cs typeface="Arial"/>
              </a:rPr>
              <a:t>una desventaja, pues el enfriamiento </a:t>
            </a:r>
            <a:r>
              <a:rPr sz="1200" dirty="0">
                <a:latin typeface="Arial"/>
                <a:cs typeface="Arial"/>
              </a:rPr>
              <a:t>demasiado </a:t>
            </a:r>
            <a:r>
              <a:rPr sz="1200" spc="-5" dirty="0">
                <a:latin typeface="Arial"/>
                <a:cs typeface="Arial"/>
              </a:rPr>
              <a:t>rápido puede provocar </a:t>
            </a:r>
            <a:r>
              <a:rPr sz="1200" dirty="0">
                <a:latin typeface="Arial"/>
                <a:cs typeface="Arial"/>
              </a:rPr>
              <a:t>fisuras y  </a:t>
            </a:r>
            <a:r>
              <a:rPr sz="1200" spc="-5" dirty="0">
                <a:latin typeface="Arial"/>
                <a:cs typeface="Arial"/>
              </a:rPr>
              <a:t>distorsión.</a:t>
            </a:r>
            <a:endParaRPr sz="1200">
              <a:latin typeface="Arial"/>
              <a:cs typeface="Arial"/>
            </a:endParaRPr>
          </a:p>
        </p:txBody>
      </p:sp>
      <p:sp>
        <p:nvSpPr>
          <p:cNvPr id="7" name="object 7"/>
          <p:cNvSpPr txBox="1"/>
          <p:nvPr/>
        </p:nvSpPr>
        <p:spPr>
          <a:xfrm>
            <a:off x="2235961" y="494207"/>
            <a:ext cx="5920740" cy="360045"/>
          </a:xfrm>
          <a:prstGeom prst="rect">
            <a:avLst/>
          </a:prstGeom>
          <a:solidFill>
            <a:srgbClr val="585656"/>
          </a:solidFill>
        </p:spPr>
        <p:txBody>
          <a:bodyPr vert="horz" wrap="square" lIns="0" tIns="49530" rIns="0" bIns="0" rtlCol="0">
            <a:spAutoFit/>
          </a:bodyPr>
          <a:lstStyle/>
          <a:p>
            <a:pPr marL="379095">
              <a:lnSpc>
                <a:spcPct val="100000"/>
              </a:lnSpc>
              <a:spcBef>
                <a:spcPts val="390"/>
              </a:spcBef>
            </a:pPr>
            <a:r>
              <a:rPr sz="1400" b="1" dirty="0">
                <a:solidFill>
                  <a:srgbClr val="FFFFFF"/>
                </a:solidFill>
                <a:latin typeface="Arial"/>
                <a:cs typeface="Arial"/>
              </a:rPr>
              <a:t>Se</a:t>
            </a:r>
            <a:r>
              <a:rPr sz="1400" b="1" spc="-25" dirty="0">
                <a:solidFill>
                  <a:srgbClr val="FFFFFF"/>
                </a:solidFill>
                <a:latin typeface="Arial"/>
                <a:cs typeface="Arial"/>
              </a:rPr>
              <a:t> </a:t>
            </a:r>
            <a:r>
              <a:rPr sz="1400" b="1" spc="-5" dirty="0">
                <a:solidFill>
                  <a:srgbClr val="FFFFFF"/>
                </a:solidFill>
                <a:latin typeface="Arial"/>
                <a:cs typeface="Arial"/>
              </a:rPr>
              <a:t>dividen:</a:t>
            </a:r>
            <a:endParaRPr sz="1400">
              <a:latin typeface="Arial"/>
              <a:cs typeface="Arial"/>
            </a:endParaRPr>
          </a:p>
        </p:txBody>
      </p:sp>
      <p:sp>
        <p:nvSpPr>
          <p:cNvPr id="8" name="object 8"/>
          <p:cNvSpPr/>
          <p:nvPr/>
        </p:nvSpPr>
        <p:spPr>
          <a:xfrm>
            <a:off x="2064892" y="2985516"/>
            <a:ext cx="143890" cy="1438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047620" y="4762500"/>
            <a:ext cx="144018" cy="14401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17497" y="1202689"/>
            <a:ext cx="144017" cy="14401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353817" y="915670"/>
            <a:ext cx="9418320" cy="4773930"/>
          </a:xfrm>
          <a:prstGeom prst="rect">
            <a:avLst/>
          </a:prstGeom>
        </p:spPr>
        <p:txBody>
          <a:bodyPr vert="horz" wrap="square" lIns="0" tIns="13335" rIns="0" bIns="0" rtlCol="0">
            <a:spAutoFit/>
          </a:bodyPr>
          <a:lstStyle/>
          <a:p>
            <a:pPr marL="180340">
              <a:lnSpc>
                <a:spcPct val="100000"/>
              </a:lnSpc>
              <a:spcBef>
                <a:spcPts val="105"/>
              </a:spcBef>
            </a:pPr>
            <a:r>
              <a:rPr sz="1400" b="1" spc="-5" dirty="0">
                <a:solidFill>
                  <a:srgbClr val="005F7C"/>
                </a:solidFill>
                <a:latin typeface="Arial"/>
                <a:cs typeface="Arial"/>
              </a:rPr>
              <a:t>Aceites</a:t>
            </a:r>
            <a:endParaRPr sz="1400">
              <a:latin typeface="Arial"/>
              <a:cs typeface="Arial"/>
            </a:endParaRPr>
          </a:p>
          <a:p>
            <a:pPr marL="12700" marR="87630" algn="just">
              <a:lnSpc>
                <a:spcPct val="100000"/>
              </a:lnSpc>
              <a:spcBef>
                <a:spcPts val="1055"/>
              </a:spcBef>
            </a:pPr>
            <a:r>
              <a:rPr sz="1200" spc="-5" dirty="0">
                <a:latin typeface="Arial"/>
                <a:cs typeface="Arial"/>
              </a:rPr>
              <a:t>Se </a:t>
            </a:r>
            <a:r>
              <a:rPr sz="1200" spc="-10" dirty="0">
                <a:latin typeface="Arial"/>
                <a:cs typeface="Arial"/>
              </a:rPr>
              <a:t>emplean </a:t>
            </a:r>
            <a:r>
              <a:rPr sz="1200" spc="-5" dirty="0">
                <a:latin typeface="Arial"/>
                <a:cs typeface="Arial"/>
              </a:rPr>
              <a:t>casi </a:t>
            </a:r>
            <a:r>
              <a:rPr sz="1200" spc="-10" dirty="0">
                <a:latin typeface="Arial"/>
                <a:cs typeface="Arial"/>
              </a:rPr>
              <a:t>exclusivamente los aceites </a:t>
            </a:r>
            <a:r>
              <a:rPr sz="1200" spc="-5" dirty="0">
                <a:latin typeface="Arial"/>
                <a:cs typeface="Arial"/>
              </a:rPr>
              <a:t>minerales; el </a:t>
            </a:r>
            <a:r>
              <a:rPr sz="1200" spc="-10" dirty="0">
                <a:latin typeface="Arial"/>
                <a:cs typeface="Arial"/>
              </a:rPr>
              <a:t>calor </a:t>
            </a:r>
            <a:r>
              <a:rPr sz="1200" spc="-5" dirty="0">
                <a:latin typeface="Arial"/>
                <a:cs typeface="Arial"/>
              </a:rPr>
              <a:t>específico, punto </a:t>
            </a:r>
            <a:r>
              <a:rPr sz="1200" spc="-10" dirty="0">
                <a:latin typeface="Arial"/>
                <a:cs typeface="Arial"/>
              </a:rPr>
              <a:t>de </a:t>
            </a:r>
            <a:r>
              <a:rPr sz="1200" spc="-5" dirty="0">
                <a:latin typeface="Arial"/>
                <a:cs typeface="Arial"/>
              </a:rPr>
              <a:t>ebullición, calor </a:t>
            </a:r>
            <a:r>
              <a:rPr sz="1200" spc="-10" dirty="0">
                <a:latin typeface="Arial"/>
                <a:cs typeface="Arial"/>
              </a:rPr>
              <a:t>de evaporación, conductividad  </a:t>
            </a:r>
            <a:r>
              <a:rPr sz="1200" spc="-5" dirty="0">
                <a:latin typeface="Arial"/>
                <a:cs typeface="Arial"/>
              </a:rPr>
              <a:t>térmica </a:t>
            </a:r>
            <a:r>
              <a:rPr sz="1200" dirty="0">
                <a:latin typeface="Arial"/>
                <a:cs typeface="Arial"/>
              </a:rPr>
              <a:t>y </a:t>
            </a:r>
            <a:r>
              <a:rPr sz="1200" spc="-5" dirty="0">
                <a:latin typeface="Arial"/>
                <a:cs typeface="Arial"/>
              </a:rPr>
              <a:t>viscosidad, </a:t>
            </a:r>
            <a:r>
              <a:rPr sz="1200" spc="-10" dirty="0">
                <a:latin typeface="Arial"/>
                <a:cs typeface="Arial"/>
              </a:rPr>
              <a:t>juegan un </a:t>
            </a:r>
            <a:r>
              <a:rPr sz="1200" spc="-5" dirty="0">
                <a:latin typeface="Arial"/>
                <a:cs typeface="Arial"/>
              </a:rPr>
              <a:t>papel importante. </a:t>
            </a:r>
            <a:r>
              <a:rPr sz="1200" spc="-10" dirty="0">
                <a:latin typeface="Arial"/>
                <a:cs typeface="Arial"/>
              </a:rPr>
              <a:t>Un aumento en </a:t>
            </a:r>
            <a:r>
              <a:rPr sz="1200" spc="-5" dirty="0">
                <a:latin typeface="Arial"/>
                <a:cs typeface="Arial"/>
              </a:rPr>
              <a:t>la viscosidad </a:t>
            </a:r>
            <a:r>
              <a:rPr sz="1200" spc="-10" dirty="0">
                <a:latin typeface="Arial"/>
                <a:cs typeface="Arial"/>
              </a:rPr>
              <a:t>suele </a:t>
            </a:r>
            <a:r>
              <a:rPr sz="1200" spc="-5" dirty="0">
                <a:latin typeface="Arial"/>
                <a:cs typeface="Arial"/>
              </a:rPr>
              <a:t>ir </a:t>
            </a:r>
            <a:r>
              <a:rPr sz="1200" spc="-10" dirty="0">
                <a:latin typeface="Arial"/>
                <a:cs typeface="Arial"/>
              </a:rPr>
              <a:t>acompañado de </a:t>
            </a:r>
            <a:r>
              <a:rPr sz="1200" spc="-5" dirty="0">
                <a:latin typeface="Arial"/>
                <a:cs typeface="Arial"/>
              </a:rPr>
              <a:t>una elevación del punto </a:t>
            </a:r>
            <a:r>
              <a:rPr sz="1200" spc="-15" dirty="0">
                <a:latin typeface="Arial"/>
                <a:cs typeface="Arial"/>
              </a:rPr>
              <a:t>de  </a:t>
            </a:r>
            <a:r>
              <a:rPr sz="1200" spc="-5" dirty="0">
                <a:latin typeface="Arial"/>
                <a:cs typeface="Arial"/>
              </a:rPr>
              <a:t>ebullición </a:t>
            </a:r>
            <a:r>
              <a:rPr sz="1200" dirty="0">
                <a:latin typeface="Arial"/>
                <a:cs typeface="Arial"/>
              </a:rPr>
              <a:t>y </a:t>
            </a:r>
            <a:r>
              <a:rPr sz="1200" spc="-5" dirty="0">
                <a:latin typeface="Arial"/>
                <a:cs typeface="Arial"/>
              </a:rPr>
              <a:t>disminuye el tiempo </a:t>
            </a:r>
            <a:r>
              <a:rPr sz="1200" spc="-10" dirty="0">
                <a:latin typeface="Arial"/>
                <a:cs typeface="Arial"/>
              </a:rPr>
              <a:t>de la </a:t>
            </a:r>
            <a:r>
              <a:rPr sz="1200" spc="-5" dirty="0">
                <a:latin typeface="Arial"/>
                <a:cs typeface="Arial"/>
              </a:rPr>
              <a:t>fase </a:t>
            </a:r>
            <a:r>
              <a:rPr sz="1200" spc="-15" dirty="0">
                <a:latin typeface="Arial"/>
                <a:cs typeface="Arial"/>
              </a:rPr>
              <a:t>vapor, </a:t>
            </a:r>
            <a:r>
              <a:rPr sz="1200" spc="-5" dirty="0">
                <a:latin typeface="Arial"/>
                <a:cs typeface="Arial"/>
              </a:rPr>
              <a:t>pero </a:t>
            </a:r>
            <a:r>
              <a:rPr sz="1200" spc="-10" dirty="0">
                <a:latin typeface="Arial"/>
                <a:cs typeface="Arial"/>
              </a:rPr>
              <a:t>suaviza </a:t>
            </a:r>
            <a:r>
              <a:rPr sz="1200" spc="-5" dirty="0">
                <a:latin typeface="Arial"/>
                <a:cs typeface="Arial"/>
              </a:rPr>
              <a:t>las condiciones </a:t>
            </a:r>
            <a:r>
              <a:rPr sz="1200" spc="-10" dirty="0">
                <a:latin typeface="Arial"/>
                <a:cs typeface="Arial"/>
              </a:rPr>
              <a:t>de la </a:t>
            </a:r>
            <a:r>
              <a:rPr sz="1200" spc="-5" dirty="0">
                <a:latin typeface="Arial"/>
                <a:cs typeface="Arial"/>
              </a:rPr>
              <a:t>fase </a:t>
            </a:r>
            <a:r>
              <a:rPr sz="1200" spc="-10" dirty="0">
                <a:latin typeface="Arial"/>
                <a:cs typeface="Arial"/>
              </a:rPr>
              <a:t>de </a:t>
            </a:r>
            <a:r>
              <a:rPr sz="1200" spc="-5" dirty="0">
                <a:latin typeface="Arial"/>
                <a:cs typeface="Arial"/>
              </a:rPr>
              <a:t>convección. Si </a:t>
            </a:r>
            <a:r>
              <a:rPr sz="1200" spc="-10" dirty="0">
                <a:latin typeface="Arial"/>
                <a:cs typeface="Arial"/>
              </a:rPr>
              <a:t>la </a:t>
            </a:r>
            <a:r>
              <a:rPr sz="1200" spc="-5" dirty="0">
                <a:latin typeface="Arial"/>
                <a:cs typeface="Arial"/>
              </a:rPr>
              <a:t>viscosidad es excesiva,  disminuirá la </a:t>
            </a:r>
            <a:r>
              <a:rPr sz="1200" dirty="0">
                <a:latin typeface="Arial"/>
                <a:cs typeface="Arial"/>
              </a:rPr>
              <a:t>turbulencia </a:t>
            </a:r>
            <a:r>
              <a:rPr sz="1200" spc="-5" dirty="0">
                <a:latin typeface="Arial"/>
                <a:cs typeface="Arial"/>
              </a:rPr>
              <a:t>que contribuye a la extracción de calor en la </a:t>
            </a:r>
            <a:r>
              <a:rPr sz="1200" dirty="0">
                <a:latin typeface="Arial"/>
                <a:cs typeface="Arial"/>
              </a:rPr>
              <a:t>fase </a:t>
            </a:r>
            <a:r>
              <a:rPr sz="1200" spc="-5" dirty="0">
                <a:latin typeface="Arial"/>
                <a:cs typeface="Arial"/>
              </a:rPr>
              <a:t>de ebullición </a:t>
            </a:r>
            <a:r>
              <a:rPr sz="1200" dirty="0">
                <a:latin typeface="Arial"/>
                <a:cs typeface="Arial"/>
              </a:rPr>
              <a:t>y </a:t>
            </a:r>
            <a:r>
              <a:rPr sz="1200" spc="-5" dirty="0">
                <a:latin typeface="Arial"/>
                <a:cs typeface="Arial"/>
              </a:rPr>
              <a:t>empeorarán las condiciones de</a:t>
            </a:r>
            <a:r>
              <a:rPr sz="1200" spc="-120" dirty="0">
                <a:latin typeface="Arial"/>
                <a:cs typeface="Arial"/>
              </a:rPr>
              <a:t> </a:t>
            </a:r>
            <a:r>
              <a:rPr sz="1200" dirty="0">
                <a:latin typeface="Arial"/>
                <a:cs typeface="Arial"/>
              </a:rPr>
              <a:t>temple.</a:t>
            </a:r>
            <a:endParaRPr sz="1200">
              <a:latin typeface="Arial"/>
              <a:cs typeface="Arial"/>
            </a:endParaRPr>
          </a:p>
          <a:p>
            <a:pPr>
              <a:lnSpc>
                <a:spcPct val="100000"/>
              </a:lnSpc>
              <a:spcBef>
                <a:spcPts val="30"/>
              </a:spcBef>
            </a:pPr>
            <a:endParaRPr sz="1900">
              <a:latin typeface="Arial"/>
              <a:cs typeface="Arial"/>
            </a:endParaRPr>
          </a:p>
          <a:p>
            <a:pPr marL="168910">
              <a:lnSpc>
                <a:spcPct val="100000"/>
              </a:lnSpc>
            </a:pPr>
            <a:r>
              <a:rPr sz="1400" b="1" spc="-15" dirty="0">
                <a:solidFill>
                  <a:srgbClr val="005F7C"/>
                </a:solidFill>
                <a:latin typeface="Arial"/>
                <a:cs typeface="Arial"/>
              </a:rPr>
              <a:t>Aguas </a:t>
            </a:r>
            <a:r>
              <a:rPr sz="1400" b="1" dirty="0">
                <a:solidFill>
                  <a:srgbClr val="005F7C"/>
                </a:solidFill>
                <a:latin typeface="Arial"/>
                <a:cs typeface="Arial"/>
              </a:rPr>
              <a:t>y </a:t>
            </a:r>
            <a:r>
              <a:rPr sz="1400" b="1" spc="-5" dirty="0">
                <a:solidFill>
                  <a:srgbClr val="005F7C"/>
                </a:solidFill>
                <a:latin typeface="Arial"/>
                <a:cs typeface="Arial"/>
              </a:rPr>
              <a:t>Soluciones</a:t>
            </a:r>
            <a:r>
              <a:rPr sz="1400" b="1" spc="-45" dirty="0">
                <a:solidFill>
                  <a:srgbClr val="005F7C"/>
                </a:solidFill>
                <a:latin typeface="Arial"/>
                <a:cs typeface="Arial"/>
              </a:rPr>
              <a:t> </a:t>
            </a:r>
            <a:r>
              <a:rPr sz="1400" b="1" spc="-5" dirty="0">
                <a:solidFill>
                  <a:srgbClr val="005F7C"/>
                </a:solidFill>
                <a:latin typeface="Arial"/>
                <a:cs typeface="Arial"/>
              </a:rPr>
              <a:t>acuosas</a:t>
            </a:r>
            <a:endParaRPr sz="1400">
              <a:latin typeface="Arial"/>
              <a:cs typeface="Arial"/>
            </a:endParaRPr>
          </a:p>
          <a:p>
            <a:pPr marL="95250" marR="5080" algn="just">
              <a:lnSpc>
                <a:spcPct val="100000"/>
              </a:lnSpc>
              <a:spcBef>
                <a:spcPts val="855"/>
              </a:spcBef>
            </a:pPr>
            <a:r>
              <a:rPr sz="1200" spc="-10" dirty="0">
                <a:latin typeface="Arial"/>
                <a:cs typeface="Arial"/>
              </a:rPr>
              <a:t>Cuando </a:t>
            </a:r>
            <a:r>
              <a:rPr sz="1200" spc="-5" dirty="0">
                <a:latin typeface="Arial"/>
                <a:cs typeface="Arial"/>
              </a:rPr>
              <a:t>se templa </a:t>
            </a:r>
            <a:r>
              <a:rPr sz="1200" spc="-10" dirty="0">
                <a:latin typeface="Arial"/>
                <a:cs typeface="Arial"/>
              </a:rPr>
              <a:t>en agua </a:t>
            </a:r>
            <a:r>
              <a:rPr sz="1200" spc="-5" dirty="0">
                <a:latin typeface="Arial"/>
                <a:cs typeface="Arial"/>
              </a:rPr>
              <a:t>pura, </a:t>
            </a:r>
            <a:r>
              <a:rPr sz="1200" spc="-10" dirty="0">
                <a:latin typeface="Arial"/>
                <a:cs typeface="Arial"/>
              </a:rPr>
              <a:t>entrando agua nueva </a:t>
            </a:r>
            <a:r>
              <a:rPr sz="1200" spc="-5" dirty="0">
                <a:latin typeface="Arial"/>
                <a:cs typeface="Arial"/>
              </a:rPr>
              <a:t>por el </a:t>
            </a:r>
            <a:r>
              <a:rPr sz="1200" spc="-10" dirty="0">
                <a:latin typeface="Arial"/>
                <a:cs typeface="Arial"/>
              </a:rPr>
              <a:t>fondo </a:t>
            </a:r>
            <a:r>
              <a:rPr sz="1200" spc="-5" dirty="0">
                <a:latin typeface="Arial"/>
                <a:cs typeface="Arial"/>
              </a:rPr>
              <a:t>del depósito </a:t>
            </a:r>
            <a:r>
              <a:rPr sz="1200" dirty="0">
                <a:latin typeface="Arial"/>
                <a:cs typeface="Arial"/>
              </a:rPr>
              <a:t>y </a:t>
            </a:r>
            <a:r>
              <a:rPr sz="1200" spc="-5" dirty="0">
                <a:latin typeface="Arial"/>
                <a:cs typeface="Arial"/>
              </a:rPr>
              <a:t>saliendo </a:t>
            </a:r>
            <a:r>
              <a:rPr sz="1200" spc="-10" dirty="0">
                <a:latin typeface="Arial"/>
                <a:cs typeface="Arial"/>
              </a:rPr>
              <a:t>la calentada </a:t>
            </a:r>
            <a:r>
              <a:rPr sz="1200" spc="-5" dirty="0">
                <a:latin typeface="Arial"/>
                <a:cs typeface="Arial"/>
              </a:rPr>
              <a:t>por un </a:t>
            </a:r>
            <a:r>
              <a:rPr sz="1200" spc="-10" dirty="0">
                <a:latin typeface="Arial"/>
                <a:cs typeface="Arial"/>
              </a:rPr>
              <a:t>desagüe de la </a:t>
            </a:r>
            <a:r>
              <a:rPr sz="1200" spc="-5" dirty="0">
                <a:latin typeface="Arial"/>
                <a:cs typeface="Arial"/>
              </a:rPr>
              <a:t>parte  </a:t>
            </a:r>
            <a:r>
              <a:rPr sz="1200" spc="-15" dirty="0">
                <a:latin typeface="Arial"/>
                <a:cs typeface="Arial"/>
              </a:rPr>
              <a:t>superior, </a:t>
            </a:r>
            <a:r>
              <a:rPr sz="1200" spc="-10" dirty="0">
                <a:latin typeface="Arial"/>
                <a:cs typeface="Arial"/>
              </a:rPr>
              <a:t>son </a:t>
            </a:r>
            <a:r>
              <a:rPr sz="1200" spc="-5" dirty="0">
                <a:latin typeface="Arial"/>
                <a:cs typeface="Arial"/>
              </a:rPr>
              <a:t>frecuentes </a:t>
            </a:r>
            <a:r>
              <a:rPr sz="1200" spc="-10" dirty="0">
                <a:latin typeface="Arial"/>
                <a:cs typeface="Arial"/>
              </a:rPr>
              <a:t>los </a:t>
            </a:r>
            <a:r>
              <a:rPr sz="1200" spc="-5" dirty="0">
                <a:latin typeface="Arial"/>
                <a:cs typeface="Arial"/>
              </a:rPr>
              <a:t>defectos </a:t>
            </a:r>
            <a:r>
              <a:rPr sz="1200" spc="-10" dirty="0">
                <a:latin typeface="Arial"/>
                <a:cs typeface="Arial"/>
              </a:rPr>
              <a:t>de </a:t>
            </a:r>
            <a:r>
              <a:rPr sz="1200" spc="-5" dirty="0">
                <a:latin typeface="Arial"/>
                <a:cs typeface="Arial"/>
              </a:rPr>
              <a:t>aparición </a:t>
            </a:r>
            <a:r>
              <a:rPr sz="1200" spc="-10" dirty="0">
                <a:latin typeface="Arial"/>
                <a:cs typeface="Arial"/>
              </a:rPr>
              <a:t>de </a:t>
            </a:r>
            <a:r>
              <a:rPr sz="1200" spc="-5" dirty="0">
                <a:latin typeface="Arial"/>
                <a:cs typeface="Arial"/>
              </a:rPr>
              <a:t>puntos blandos, </a:t>
            </a:r>
            <a:r>
              <a:rPr sz="1200" spc="-10" dirty="0">
                <a:latin typeface="Arial"/>
                <a:cs typeface="Arial"/>
              </a:rPr>
              <a:t>especialmente </a:t>
            </a:r>
            <a:r>
              <a:rPr sz="1200" spc="-5" dirty="0">
                <a:latin typeface="Arial"/>
                <a:cs typeface="Arial"/>
              </a:rPr>
              <a:t>en aceros sensibles a </a:t>
            </a:r>
            <a:r>
              <a:rPr sz="1200" spc="-10" dirty="0">
                <a:latin typeface="Arial"/>
                <a:cs typeface="Arial"/>
              </a:rPr>
              <a:t>ello. </a:t>
            </a:r>
            <a:r>
              <a:rPr sz="1200" dirty="0">
                <a:latin typeface="Arial"/>
                <a:cs typeface="Arial"/>
              </a:rPr>
              <a:t>Este </a:t>
            </a:r>
            <a:r>
              <a:rPr sz="1200" spc="-5" dirty="0">
                <a:latin typeface="Arial"/>
                <a:cs typeface="Arial"/>
              </a:rPr>
              <a:t>contratiempo </a:t>
            </a:r>
            <a:r>
              <a:rPr sz="1200" spc="-15" dirty="0">
                <a:latin typeface="Arial"/>
                <a:cs typeface="Arial"/>
              </a:rPr>
              <a:t>debe  </a:t>
            </a:r>
            <a:r>
              <a:rPr sz="1200" spc="-5" dirty="0">
                <a:latin typeface="Arial"/>
                <a:cs typeface="Arial"/>
              </a:rPr>
              <a:t>atribuirse, </a:t>
            </a:r>
            <a:r>
              <a:rPr sz="1200" spc="-10" dirty="0">
                <a:latin typeface="Arial"/>
                <a:cs typeface="Arial"/>
              </a:rPr>
              <a:t>en </a:t>
            </a:r>
            <a:r>
              <a:rPr sz="1200" spc="-5" dirty="0">
                <a:latin typeface="Arial"/>
                <a:cs typeface="Arial"/>
              </a:rPr>
              <a:t>primer </a:t>
            </a:r>
            <a:r>
              <a:rPr sz="1200" spc="-20" dirty="0">
                <a:latin typeface="Arial"/>
                <a:cs typeface="Arial"/>
              </a:rPr>
              <a:t>lugar, </a:t>
            </a:r>
            <a:r>
              <a:rPr sz="1200" spc="-5" dirty="0">
                <a:latin typeface="Arial"/>
                <a:cs typeface="Arial"/>
              </a:rPr>
              <a:t>a </a:t>
            </a:r>
            <a:r>
              <a:rPr sz="1200" spc="-10" dirty="0">
                <a:latin typeface="Arial"/>
                <a:cs typeface="Arial"/>
              </a:rPr>
              <a:t>los gases </a:t>
            </a:r>
            <a:r>
              <a:rPr sz="1200" spc="-5" dirty="0">
                <a:latin typeface="Arial"/>
                <a:cs typeface="Arial"/>
              </a:rPr>
              <a:t>disueltos </a:t>
            </a:r>
            <a:r>
              <a:rPr sz="1200" spc="-10" dirty="0">
                <a:latin typeface="Arial"/>
                <a:cs typeface="Arial"/>
              </a:rPr>
              <a:t>en </a:t>
            </a:r>
            <a:r>
              <a:rPr sz="1200" spc="-5" dirty="0">
                <a:latin typeface="Arial"/>
                <a:cs typeface="Arial"/>
              </a:rPr>
              <a:t>el </a:t>
            </a:r>
            <a:r>
              <a:rPr sz="1200" spc="-10" dirty="0">
                <a:latin typeface="Arial"/>
                <a:cs typeface="Arial"/>
              </a:rPr>
              <a:t>agua </a:t>
            </a:r>
            <a:r>
              <a:rPr sz="1200" spc="-5" dirty="0">
                <a:latin typeface="Arial"/>
                <a:cs typeface="Arial"/>
              </a:rPr>
              <a:t>nueva, como el </a:t>
            </a:r>
            <a:r>
              <a:rPr sz="1200" spc="-10" dirty="0">
                <a:latin typeface="Arial"/>
                <a:cs typeface="Arial"/>
              </a:rPr>
              <a:t>anhídrido carbónico, </a:t>
            </a:r>
            <a:r>
              <a:rPr sz="1200" spc="-5" dirty="0">
                <a:latin typeface="Arial"/>
                <a:cs typeface="Arial"/>
              </a:rPr>
              <a:t>el </a:t>
            </a:r>
            <a:r>
              <a:rPr sz="1200" spc="-10" dirty="0">
                <a:latin typeface="Arial"/>
                <a:cs typeface="Arial"/>
              </a:rPr>
              <a:t>oxígeno </a:t>
            </a:r>
            <a:r>
              <a:rPr sz="1200" dirty="0">
                <a:latin typeface="Arial"/>
                <a:cs typeface="Arial"/>
              </a:rPr>
              <a:t>y </a:t>
            </a:r>
            <a:r>
              <a:rPr sz="1200" spc="-5" dirty="0">
                <a:latin typeface="Arial"/>
                <a:cs typeface="Arial"/>
              </a:rPr>
              <a:t>el hidrógeno, </a:t>
            </a:r>
            <a:r>
              <a:rPr sz="1200" dirty="0">
                <a:latin typeface="Arial"/>
                <a:cs typeface="Arial"/>
              </a:rPr>
              <a:t>y </a:t>
            </a:r>
            <a:r>
              <a:rPr sz="1200" spc="-5" dirty="0">
                <a:latin typeface="Arial"/>
                <a:cs typeface="Arial"/>
              </a:rPr>
              <a:t>en </a:t>
            </a:r>
            <a:r>
              <a:rPr sz="1200" spc="-10" dirty="0">
                <a:latin typeface="Arial"/>
                <a:cs typeface="Arial"/>
              </a:rPr>
              <a:t>segundo  </a:t>
            </a:r>
            <a:r>
              <a:rPr sz="1200" spc="-15" dirty="0">
                <a:latin typeface="Arial"/>
                <a:cs typeface="Arial"/>
              </a:rPr>
              <a:t>lugar, </a:t>
            </a:r>
            <a:r>
              <a:rPr sz="1200" spc="-5" dirty="0">
                <a:latin typeface="Arial"/>
                <a:cs typeface="Arial"/>
              </a:rPr>
              <a:t>al </a:t>
            </a:r>
            <a:r>
              <a:rPr sz="1200" spc="-10" dirty="0">
                <a:latin typeface="Arial"/>
                <a:cs typeface="Arial"/>
              </a:rPr>
              <a:t>anhídrido </a:t>
            </a:r>
            <a:r>
              <a:rPr sz="1200" spc="-5" dirty="0">
                <a:latin typeface="Arial"/>
                <a:cs typeface="Arial"/>
              </a:rPr>
              <a:t>carbónico procedente </a:t>
            </a:r>
            <a:r>
              <a:rPr sz="1200" spc="-10" dirty="0">
                <a:latin typeface="Arial"/>
                <a:cs typeface="Arial"/>
              </a:rPr>
              <a:t>de </a:t>
            </a:r>
            <a:r>
              <a:rPr sz="1200" spc="-5" dirty="0">
                <a:latin typeface="Arial"/>
                <a:cs typeface="Arial"/>
              </a:rPr>
              <a:t>la disociación </a:t>
            </a:r>
            <a:r>
              <a:rPr sz="1200" spc="-10" dirty="0">
                <a:latin typeface="Arial"/>
                <a:cs typeface="Arial"/>
              </a:rPr>
              <a:t>de </a:t>
            </a:r>
            <a:r>
              <a:rPr sz="1200" spc="-5" dirty="0">
                <a:latin typeface="Arial"/>
                <a:cs typeface="Arial"/>
              </a:rPr>
              <a:t>los bicarbonatos. Aún </a:t>
            </a:r>
            <a:r>
              <a:rPr sz="1200" spc="-10" dirty="0">
                <a:latin typeface="Arial"/>
                <a:cs typeface="Arial"/>
              </a:rPr>
              <a:t>en el agua nueva en </a:t>
            </a:r>
            <a:r>
              <a:rPr sz="1200" spc="-5" dirty="0">
                <a:latin typeface="Arial"/>
                <a:cs typeface="Arial"/>
              </a:rPr>
              <a:t>reposo, se forman </a:t>
            </a:r>
            <a:r>
              <a:rPr sz="1200" spc="-10" dirty="0">
                <a:latin typeface="Arial"/>
                <a:cs typeface="Arial"/>
              </a:rPr>
              <a:t>burbujitas  </a:t>
            </a:r>
            <a:r>
              <a:rPr sz="1200" spc="-5" dirty="0">
                <a:latin typeface="Arial"/>
                <a:cs typeface="Arial"/>
              </a:rPr>
              <a:t>sobre los </a:t>
            </a:r>
            <a:r>
              <a:rPr sz="1200" dirty="0">
                <a:latin typeface="Arial"/>
                <a:cs typeface="Arial"/>
              </a:rPr>
              <a:t>productos </a:t>
            </a:r>
            <a:r>
              <a:rPr sz="1200" spc="-5" dirty="0">
                <a:latin typeface="Arial"/>
                <a:cs typeface="Arial"/>
              </a:rPr>
              <a:t>que se</a:t>
            </a:r>
            <a:r>
              <a:rPr sz="1200" spc="-70" dirty="0">
                <a:latin typeface="Arial"/>
                <a:cs typeface="Arial"/>
              </a:rPr>
              <a:t> </a:t>
            </a:r>
            <a:r>
              <a:rPr sz="1200" dirty="0">
                <a:latin typeface="Arial"/>
                <a:cs typeface="Arial"/>
              </a:rPr>
              <a:t>templan.</a:t>
            </a:r>
            <a:endParaRPr sz="1200">
              <a:latin typeface="Arial"/>
              <a:cs typeface="Arial"/>
            </a:endParaRPr>
          </a:p>
          <a:p>
            <a:pPr>
              <a:lnSpc>
                <a:spcPct val="100000"/>
              </a:lnSpc>
            </a:pPr>
            <a:endParaRPr sz="1300">
              <a:latin typeface="Arial"/>
              <a:cs typeface="Arial"/>
            </a:endParaRPr>
          </a:p>
          <a:p>
            <a:pPr>
              <a:lnSpc>
                <a:spcPct val="100000"/>
              </a:lnSpc>
            </a:pPr>
            <a:endParaRPr sz="1500">
              <a:latin typeface="Arial"/>
              <a:cs typeface="Arial"/>
            </a:endParaRPr>
          </a:p>
          <a:p>
            <a:pPr marL="157480">
              <a:lnSpc>
                <a:spcPct val="100000"/>
              </a:lnSpc>
            </a:pPr>
            <a:r>
              <a:rPr sz="1400" b="1" dirty="0">
                <a:solidFill>
                  <a:srgbClr val="005F7C"/>
                </a:solidFill>
                <a:latin typeface="Arial"/>
                <a:cs typeface="Arial"/>
              </a:rPr>
              <a:t>Sales</a:t>
            </a:r>
            <a:endParaRPr sz="1400">
              <a:latin typeface="Arial"/>
              <a:cs typeface="Arial"/>
            </a:endParaRPr>
          </a:p>
          <a:p>
            <a:pPr marL="66675" marR="31750" algn="just">
              <a:lnSpc>
                <a:spcPct val="100000"/>
              </a:lnSpc>
              <a:spcBef>
                <a:spcPts val="515"/>
              </a:spcBef>
            </a:pPr>
            <a:r>
              <a:rPr sz="1200" spc="-5" dirty="0">
                <a:latin typeface="Arial"/>
                <a:cs typeface="Arial"/>
              </a:rPr>
              <a:t>Además del agua, el aceite </a:t>
            </a:r>
            <a:r>
              <a:rPr sz="1200" dirty="0">
                <a:latin typeface="Arial"/>
                <a:cs typeface="Arial"/>
              </a:rPr>
              <a:t>y </a:t>
            </a:r>
            <a:r>
              <a:rPr sz="1200" spc="-5" dirty="0">
                <a:latin typeface="Arial"/>
                <a:cs typeface="Arial"/>
              </a:rPr>
              <a:t>las soluciones acuosas, </a:t>
            </a:r>
            <a:r>
              <a:rPr sz="1200" spc="-10" dirty="0">
                <a:latin typeface="Arial"/>
                <a:cs typeface="Arial"/>
              </a:rPr>
              <a:t>se </a:t>
            </a:r>
            <a:r>
              <a:rPr sz="1200" spc="-5" dirty="0">
                <a:latin typeface="Arial"/>
                <a:cs typeface="Arial"/>
              </a:rPr>
              <a:t>emplean </a:t>
            </a:r>
            <a:r>
              <a:rPr sz="1200" spc="-10" dirty="0">
                <a:latin typeface="Arial"/>
                <a:cs typeface="Arial"/>
              </a:rPr>
              <a:t>como medios de </a:t>
            </a:r>
            <a:r>
              <a:rPr sz="1200" spc="-5" dirty="0">
                <a:latin typeface="Arial"/>
                <a:cs typeface="Arial"/>
              </a:rPr>
              <a:t>temple las sales </a:t>
            </a:r>
            <a:r>
              <a:rPr sz="1200" dirty="0">
                <a:latin typeface="Arial"/>
                <a:cs typeface="Arial"/>
              </a:rPr>
              <a:t>y los </a:t>
            </a:r>
            <a:r>
              <a:rPr sz="1200" spc="-5" dirty="0">
                <a:latin typeface="Arial"/>
                <a:cs typeface="Arial"/>
              </a:rPr>
              <a:t>metales fundidos. Las  temperaturas </a:t>
            </a:r>
            <a:r>
              <a:rPr sz="1200" spc="-10" dirty="0">
                <a:latin typeface="Arial"/>
                <a:cs typeface="Arial"/>
              </a:rPr>
              <a:t>de los </a:t>
            </a:r>
            <a:r>
              <a:rPr sz="1200" spc="-5" dirty="0">
                <a:latin typeface="Arial"/>
                <a:cs typeface="Arial"/>
              </a:rPr>
              <a:t>baños </a:t>
            </a:r>
            <a:r>
              <a:rPr sz="1200" spc="-10" dirty="0">
                <a:latin typeface="Arial"/>
                <a:cs typeface="Arial"/>
              </a:rPr>
              <a:t>dependen </a:t>
            </a:r>
            <a:r>
              <a:rPr sz="1200" spc="-5" dirty="0">
                <a:latin typeface="Arial"/>
                <a:cs typeface="Arial"/>
              </a:rPr>
              <a:t>del empleo </a:t>
            </a:r>
            <a:r>
              <a:rPr sz="1200" dirty="0">
                <a:latin typeface="Arial"/>
                <a:cs typeface="Arial"/>
              </a:rPr>
              <a:t>y </a:t>
            </a:r>
            <a:r>
              <a:rPr sz="1200" spc="-5" dirty="0">
                <a:latin typeface="Arial"/>
                <a:cs typeface="Arial"/>
              </a:rPr>
              <a:t>se </a:t>
            </a:r>
            <a:r>
              <a:rPr sz="1200" spc="-10" dirty="0">
                <a:latin typeface="Arial"/>
                <a:cs typeface="Arial"/>
              </a:rPr>
              <a:t>encuentran generalmente entre los </a:t>
            </a:r>
            <a:r>
              <a:rPr sz="1200" spc="-5" dirty="0">
                <a:latin typeface="Arial"/>
                <a:cs typeface="Arial"/>
              </a:rPr>
              <a:t>200 </a:t>
            </a:r>
            <a:r>
              <a:rPr sz="1200" dirty="0">
                <a:latin typeface="Arial"/>
                <a:cs typeface="Arial"/>
              </a:rPr>
              <a:t>y </a:t>
            </a:r>
            <a:r>
              <a:rPr sz="1200" spc="-10" dirty="0">
                <a:latin typeface="Arial"/>
                <a:cs typeface="Arial"/>
              </a:rPr>
              <a:t>600</a:t>
            </a:r>
            <a:r>
              <a:rPr sz="1200" spc="-10" dirty="0">
                <a:latin typeface="Arial Black"/>
                <a:cs typeface="Arial Black"/>
              </a:rPr>
              <a:t>° </a:t>
            </a:r>
            <a:r>
              <a:rPr sz="1200" spc="-5" dirty="0">
                <a:latin typeface="Arial"/>
                <a:cs typeface="Arial"/>
              </a:rPr>
              <a:t>C. </a:t>
            </a:r>
            <a:r>
              <a:rPr sz="1200" spc="-10" dirty="0">
                <a:latin typeface="Arial"/>
                <a:cs typeface="Arial"/>
              </a:rPr>
              <a:t>Para </a:t>
            </a:r>
            <a:r>
              <a:rPr sz="1200" spc="-5" dirty="0">
                <a:latin typeface="Arial"/>
                <a:cs typeface="Arial"/>
              </a:rPr>
              <a:t>temperaturas hasta </a:t>
            </a:r>
            <a:r>
              <a:rPr sz="1200" spc="-10" dirty="0">
                <a:latin typeface="Arial"/>
                <a:cs typeface="Arial"/>
              </a:rPr>
              <a:t>500 </a:t>
            </a:r>
            <a:r>
              <a:rPr sz="1200" spc="-5" dirty="0">
                <a:latin typeface="Arial"/>
                <a:cs typeface="Arial"/>
              </a:rPr>
              <a:t>a  </a:t>
            </a:r>
            <a:r>
              <a:rPr sz="1200" spc="-10" dirty="0">
                <a:latin typeface="Arial"/>
                <a:cs typeface="Arial"/>
              </a:rPr>
              <a:t>550º </a:t>
            </a:r>
            <a:r>
              <a:rPr sz="1200" spc="-5" dirty="0">
                <a:latin typeface="Arial"/>
                <a:cs typeface="Arial"/>
              </a:rPr>
              <a:t>C, </a:t>
            </a:r>
            <a:r>
              <a:rPr sz="1200" spc="-10" dirty="0">
                <a:latin typeface="Arial"/>
                <a:cs typeface="Arial"/>
              </a:rPr>
              <a:t>se emplean </a:t>
            </a:r>
            <a:r>
              <a:rPr sz="1200" spc="-5" dirty="0">
                <a:latin typeface="Arial"/>
                <a:cs typeface="Arial"/>
              </a:rPr>
              <a:t>mezclas </a:t>
            </a:r>
            <a:r>
              <a:rPr sz="1200" spc="-10" dirty="0">
                <a:latin typeface="Arial"/>
                <a:cs typeface="Arial"/>
              </a:rPr>
              <a:t>de </a:t>
            </a:r>
            <a:r>
              <a:rPr sz="1200" spc="-5" dirty="0">
                <a:latin typeface="Arial"/>
                <a:cs typeface="Arial"/>
              </a:rPr>
              <a:t>nitratos </a:t>
            </a:r>
            <a:r>
              <a:rPr sz="1200" dirty="0">
                <a:latin typeface="Arial"/>
                <a:cs typeface="Arial"/>
              </a:rPr>
              <a:t>y </a:t>
            </a:r>
            <a:r>
              <a:rPr sz="1200" spc="-5" dirty="0">
                <a:latin typeface="Arial"/>
                <a:cs typeface="Arial"/>
              </a:rPr>
              <a:t>nitritos alcalinos. </a:t>
            </a:r>
            <a:r>
              <a:rPr sz="1200" spc="-10" dirty="0">
                <a:latin typeface="Arial"/>
                <a:cs typeface="Arial"/>
              </a:rPr>
              <a:t>Para </a:t>
            </a:r>
            <a:r>
              <a:rPr sz="1200" spc="-5" dirty="0">
                <a:latin typeface="Arial"/>
                <a:cs typeface="Arial"/>
              </a:rPr>
              <a:t>más de </a:t>
            </a:r>
            <a:r>
              <a:rPr sz="1200" spc="-10" dirty="0">
                <a:latin typeface="Arial"/>
                <a:cs typeface="Arial"/>
              </a:rPr>
              <a:t>550</a:t>
            </a:r>
            <a:r>
              <a:rPr sz="1200" spc="-10" dirty="0">
                <a:latin typeface="Arial Black"/>
                <a:cs typeface="Arial Black"/>
              </a:rPr>
              <a:t>° </a:t>
            </a:r>
            <a:r>
              <a:rPr sz="1200" spc="-5" dirty="0">
                <a:latin typeface="Arial"/>
                <a:cs typeface="Arial"/>
              </a:rPr>
              <a:t>C, </a:t>
            </a:r>
            <a:r>
              <a:rPr sz="1200" spc="-10" dirty="0">
                <a:latin typeface="Arial"/>
                <a:cs typeface="Arial"/>
              </a:rPr>
              <a:t>se </a:t>
            </a:r>
            <a:r>
              <a:rPr sz="1200" spc="-5" dirty="0">
                <a:latin typeface="Arial"/>
                <a:cs typeface="Arial"/>
              </a:rPr>
              <a:t>utilizan mezclas </a:t>
            </a:r>
            <a:r>
              <a:rPr sz="1200" spc="-10" dirty="0">
                <a:latin typeface="Arial"/>
                <a:cs typeface="Arial"/>
              </a:rPr>
              <a:t>de sales </a:t>
            </a:r>
            <a:r>
              <a:rPr sz="1200" spc="-5" dirty="0">
                <a:latin typeface="Arial"/>
                <a:cs typeface="Arial"/>
              </a:rPr>
              <a:t>exentas </a:t>
            </a:r>
            <a:r>
              <a:rPr sz="1200" spc="-10" dirty="0">
                <a:latin typeface="Arial"/>
                <a:cs typeface="Arial"/>
              </a:rPr>
              <a:t>de </a:t>
            </a:r>
            <a:r>
              <a:rPr sz="1200" spc="-5" dirty="0">
                <a:latin typeface="Arial"/>
                <a:cs typeface="Arial"/>
              </a:rPr>
              <a:t>nitratos. El  temple </a:t>
            </a:r>
            <a:r>
              <a:rPr sz="1200" spc="-10" dirty="0">
                <a:latin typeface="Arial"/>
                <a:cs typeface="Arial"/>
              </a:rPr>
              <a:t>en baño </a:t>
            </a:r>
            <a:r>
              <a:rPr sz="1200" spc="-5" dirty="0">
                <a:latin typeface="Arial"/>
                <a:cs typeface="Arial"/>
              </a:rPr>
              <a:t>caliente, </a:t>
            </a:r>
            <a:r>
              <a:rPr sz="1200" spc="-10" dirty="0">
                <a:latin typeface="Arial"/>
                <a:cs typeface="Arial"/>
              </a:rPr>
              <a:t>en lugar de </a:t>
            </a:r>
            <a:r>
              <a:rPr sz="1200" spc="-5" dirty="0">
                <a:latin typeface="Arial"/>
                <a:cs typeface="Arial"/>
              </a:rPr>
              <a:t>aceite, </a:t>
            </a:r>
            <a:r>
              <a:rPr sz="1200" spc="-10" dirty="0">
                <a:latin typeface="Arial"/>
                <a:cs typeface="Arial"/>
              </a:rPr>
              <a:t>tiene la ventaja de que no se </a:t>
            </a:r>
            <a:r>
              <a:rPr sz="1200" spc="-5" dirty="0">
                <a:latin typeface="Arial"/>
                <a:cs typeface="Arial"/>
              </a:rPr>
              <a:t>forman </a:t>
            </a:r>
            <a:r>
              <a:rPr sz="1200" spc="-10" dirty="0">
                <a:latin typeface="Arial"/>
                <a:cs typeface="Arial"/>
              </a:rPr>
              <a:t>burbujas de vapor </a:t>
            </a:r>
            <a:r>
              <a:rPr sz="1200" spc="-50" dirty="0">
                <a:latin typeface="Arial"/>
                <a:cs typeface="Arial"/>
              </a:rPr>
              <a:t>y, </a:t>
            </a:r>
            <a:r>
              <a:rPr sz="1200" spc="-5" dirty="0">
                <a:latin typeface="Arial"/>
                <a:cs typeface="Arial"/>
              </a:rPr>
              <a:t>por tanto, </a:t>
            </a:r>
            <a:r>
              <a:rPr sz="1200" spc="-10" dirty="0">
                <a:latin typeface="Arial"/>
                <a:cs typeface="Arial"/>
              </a:rPr>
              <a:t>no se producen  </a:t>
            </a:r>
            <a:r>
              <a:rPr sz="1200" spc="-5" dirty="0">
                <a:latin typeface="Arial"/>
                <a:cs typeface="Arial"/>
              </a:rPr>
              <a:t>endurecimientos heterogéneos. El enfriamiento </a:t>
            </a:r>
            <a:r>
              <a:rPr sz="1200" spc="-10" dirty="0">
                <a:latin typeface="Arial"/>
                <a:cs typeface="Arial"/>
              </a:rPr>
              <a:t>desde la </a:t>
            </a:r>
            <a:r>
              <a:rPr sz="1200" spc="-5" dirty="0">
                <a:latin typeface="Arial"/>
                <a:cs typeface="Arial"/>
              </a:rPr>
              <a:t>temperatura </a:t>
            </a:r>
            <a:r>
              <a:rPr sz="1200" spc="-10" dirty="0">
                <a:latin typeface="Arial"/>
                <a:cs typeface="Arial"/>
              </a:rPr>
              <a:t>de </a:t>
            </a:r>
            <a:r>
              <a:rPr sz="1200" spc="-5" dirty="0">
                <a:latin typeface="Arial"/>
                <a:cs typeface="Arial"/>
              </a:rPr>
              <a:t>temple hasta </a:t>
            </a:r>
            <a:r>
              <a:rPr sz="1200" spc="-10" dirty="0">
                <a:latin typeface="Arial"/>
                <a:cs typeface="Arial"/>
              </a:rPr>
              <a:t>la </a:t>
            </a:r>
            <a:r>
              <a:rPr sz="1200" spc="-5" dirty="0">
                <a:latin typeface="Arial"/>
                <a:cs typeface="Arial"/>
              </a:rPr>
              <a:t>del </a:t>
            </a:r>
            <a:r>
              <a:rPr sz="1200" spc="-10" dirty="0">
                <a:latin typeface="Arial"/>
                <a:cs typeface="Arial"/>
              </a:rPr>
              <a:t>baño se produce </a:t>
            </a:r>
            <a:r>
              <a:rPr sz="1200" spc="-5" dirty="0">
                <a:latin typeface="Arial"/>
                <a:cs typeface="Arial"/>
              </a:rPr>
              <a:t>por convección </a:t>
            </a:r>
            <a:r>
              <a:rPr sz="1200" spc="-10" dirty="0">
                <a:latin typeface="Arial"/>
                <a:cs typeface="Arial"/>
              </a:rPr>
              <a:t>pura. </a:t>
            </a:r>
            <a:r>
              <a:rPr sz="1200" spc="-5" dirty="0">
                <a:latin typeface="Arial"/>
                <a:cs typeface="Arial"/>
              </a:rPr>
              <a:t>En  baños de este tipo se pueden templar todos </a:t>
            </a:r>
            <a:r>
              <a:rPr sz="1200" dirty="0">
                <a:latin typeface="Arial"/>
                <a:cs typeface="Arial"/>
              </a:rPr>
              <a:t>los </a:t>
            </a:r>
            <a:r>
              <a:rPr sz="1200" spc="-5" dirty="0">
                <a:latin typeface="Arial"/>
                <a:cs typeface="Arial"/>
              </a:rPr>
              <a:t>aceros aleados para temple en aceite, </a:t>
            </a:r>
            <a:r>
              <a:rPr sz="1200" spc="-10" dirty="0">
                <a:latin typeface="Arial"/>
                <a:cs typeface="Arial"/>
              </a:rPr>
              <a:t>cuya </a:t>
            </a:r>
            <a:r>
              <a:rPr sz="1200" spc="-5" dirty="0">
                <a:latin typeface="Arial"/>
                <a:cs typeface="Arial"/>
              </a:rPr>
              <a:t>temperatura de austenización no exceda </a:t>
            </a:r>
            <a:r>
              <a:rPr sz="1200" dirty="0">
                <a:latin typeface="Arial"/>
                <a:cs typeface="Arial"/>
              </a:rPr>
              <a:t>los  </a:t>
            </a:r>
            <a:r>
              <a:rPr sz="1200" spc="-10" dirty="0">
                <a:latin typeface="Arial"/>
                <a:cs typeface="Arial"/>
              </a:rPr>
              <a:t>950º </a:t>
            </a:r>
            <a:r>
              <a:rPr sz="1200" spc="-5" dirty="0">
                <a:latin typeface="Arial"/>
                <a:cs typeface="Arial"/>
              </a:rPr>
              <a:t>C. </a:t>
            </a:r>
            <a:r>
              <a:rPr sz="1200" spc="-25" dirty="0">
                <a:latin typeface="Arial"/>
                <a:cs typeface="Arial"/>
              </a:rPr>
              <a:t>También </a:t>
            </a:r>
            <a:r>
              <a:rPr sz="1200" spc="-10" dirty="0">
                <a:latin typeface="Arial"/>
                <a:cs typeface="Arial"/>
              </a:rPr>
              <a:t>pueden </a:t>
            </a:r>
            <a:r>
              <a:rPr sz="1200" spc="-5" dirty="0">
                <a:latin typeface="Arial"/>
                <a:cs typeface="Arial"/>
              </a:rPr>
              <a:t>templarse </a:t>
            </a:r>
            <a:r>
              <a:rPr sz="1200" spc="-10" dirty="0">
                <a:latin typeface="Arial"/>
                <a:cs typeface="Arial"/>
              </a:rPr>
              <a:t>piezas de </a:t>
            </a:r>
            <a:r>
              <a:rPr sz="1200" spc="-5" dirty="0">
                <a:latin typeface="Arial"/>
                <a:cs typeface="Arial"/>
              </a:rPr>
              <a:t>aceros </a:t>
            </a:r>
            <a:r>
              <a:rPr sz="1200" spc="-10" dirty="0">
                <a:latin typeface="Arial"/>
                <a:cs typeface="Arial"/>
              </a:rPr>
              <a:t>no </a:t>
            </a:r>
            <a:r>
              <a:rPr sz="1200" spc="-5" dirty="0">
                <a:latin typeface="Arial"/>
                <a:cs typeface="Arial"/>
              </a:rPr>
              <a:t>aleados, </a:t>
            </a:r>
            <a:r>
              <a:rPr sz="1200" spc="-10" dirty="0">
                <a:latin typeface="Arial"/>
                <a:cs typeface="Arial"/>
              </a:rPr>
              <a:t>de </a:t>
            </a:r>
            <a:r>
              <a:rPr sz="1200" spc="-5" dirty="0">
                <a:latin typeface="Arial"/>
                <a:cs typeface="Arial"/>
              </a:rPr>
              <a:t>hasta </a:t>
            </a:r>
            <a:r>
              <a:rPr sz="1200" spc="-10" dirty="0">
                <a:latin typeface="Arial"/>
                <a:cs typeface="Arial"/>
              </a:rPr>
              <a:t>10 </a:t>
            </a:r>
            <a:r>
              <a:rPr sz="1200" spc="-5" dirty="0">
                <a:latin typeface="Arial"/>
                <a:cs typeface="Arial"/>
              </a:rPr>
              <a:t>mm </a:t>
            </a:r>
            <a:r>
              <a:rPr sz="1200" spc="-10" dirty="0">
                <a:latin typeface="Arial"/>
                <a:cs typeface="Arial"/>
              </a:rPr>
              <a:t>de </a:t>
            </a:r>
            <a:r>
              <a:rPr sz="1200" spc="-5" dirty="0">
                <a:latin typeface="Arial"/>
                <a:cs typeface="Arial"/>
              </a:rPr>
              <a:t>diámetro, directamente desde </a:t>
            </a:r>
            <a:r>
              <a:rPr sz="1200" spc="-10" dirty="0">
                <a:latin typeface="Arial"/>
                <a:cs typeface="Arial"/>
              </a:rPr>
              <a:t>la </a:t>
            </a:r>
            <a:r>
              <a:rPr sz="1200" spc="-5" dirty="0">
                <a:latin typeface="Arial"/>
                <a:cs typeface="Arial"/>
              </a:rPr>
              <a:t>temperatura </a:t>
            </a:r>
            <a:r>
              <a:rPr sz="1200" spc="-15" dirty="0">
                <a:latin typeface="Arial"/>
                <a:cs typeface="Arial"/>
              </a:rPr>
              <a:t>de  </a:t>
            </a:r>
            <a:r>
              <a:rPr sz="1200" spc="-5" dirty="0">
                <a:latin typeface="Arial"/>
                <a:cs typeface="Arial"/>
              </a:rPr>
              <a:t>cementación.</a:t>
            </a:r>
            <a:endParaRPr sz="1200">
              <a:latin typeface="Arial"/>
              <a:cs typeface="Arial"/>
            </a:endParaRPr>
          </a:p>
        </p:txBody>
      </p:sp>
      <p:sp>
        <p:nvSpPr>
          <p:cNvPr id="4" name="object 4"/>
          <p:cNvSpPr txBox="1"/>
          <p:nvPr/>
        </p:nvSpPr>
        <p:spPr>
          <a:xfrm>
            <a:off x="2115185" y="459790"/>
            <a:ext cx="5920740" cy="360045"/>
          </a:xfrm>
          <a:prstGeom prst="rect">
            <a:avLst/>
          </a:prstGeom>
          <a:solidFill>
            <a:srgbClr val="585656"/>
          </a:solidFill>
        </p:spPr>
        <p:txBody>
          <a:bodyPr vert="horz" wrap="square" lIns="0" tIns="48895" rIns="0" bIns="0" rtlCol="0">
            <a:spAutoFit/>
          </a:bodyPr>
          <a:lstStyle/>
          <a:p>
            <a:pPr marL="258445">
              <a:lnSpc>
                <a:spcPct val="100000"/>
              </a:lnSpc>
              <a:spcBef>
                <a:spcPts val="385"/>
              </a:spcBef>
            </a:pPr>
            <a:r>
              <a:rPr sz="1400" b="1" spc="-5" dirty="0">
                <a:solidFill>
                  <a:srgbClr val="FFFFFF"/>
                </a:solidFill>
                <a:latin typeface="Arial"/>
                <a:cs typeface="Arial"/>
              </a:rPr>
              <a:t>Medios de</a:t>
            </a:r>
            <a:r>
              <a:rPr sz="1400" b="1" spc="-65" dirty="0">
                <a:solidFill>
                  <a:srgbClr val="FFFFFF"/>
                </a:solidFill>
                <a:latin typeface="Arial"/>
                <a:cs typeface="Arial"/>
              </a:rPr>
              <a:t> </a:t>
            </a:r>
            <a:r>
              <a:rPr sz="1400" b="1" spc="-20" dirty="0">
                <a:solidFill>
                  <a:srgbClr val="FFFFFF"/>
                </a:solidFill>
                <a:latin typeface="Arial"/>
                <a:cs typeface="Arial"/>
              </a:rPr>
              <a:t>Temple</a:t>
            </a:r>
            <a:endParaRPr sz="1400">
              <a:latin typeface="Arial"/>
              <a:cs typeface="Arial"/>
            </a:endParaRPr>
          </a:p>
        </p:txBody>
      </p:sp>
      <p:sp>
        <p:nvSpPr>
          <p:cNvPr id="5" name="object 5"/>
          <p:cNvSpPr/>
          <p:nvPr/>
        </p:nvSpPr>
        <p:spPr>
          <a:xfrm>
            <a:off x="1883664" y="2761233"/>
            <a:ext cx="144018" cy="14389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66392" y="4443348"/>
            <a:ext cx="144018" cy="14401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29510" y="1725190"/>
            <a:ext cx="650875" cy="3443604"/>
          </a:xfrm>
          <a:prstGeom prst="rect">
            <a:avLst/>
          </a:prstGeom>
        </p:spPr>
        <p:txBody>
          <a:bodyPr vert="vert270" wrap="square" lIns="0" tIns="0" rIns="0" bIns="0" rtlCol="0">
            <a:spAutoFit/>
          </a:bodyPr>
          <a:lstStyle/>
          <a:p>
            <a:pPr marL="12700">
              <a:lnSpc>
                <a:spcPts val="4965"/>
              </a:lnSpc>
            </a:pPr>
            <a:r>
              <a:rPr sz="4400" b="1" dirty="0">
                <a:solidFill>
                  <a:srgbClr val="FFFFFF"/>
                </a:solidFill>
                <a:latin typeface="Arial"/>
                <a:cs typeface="Arial"/>
              </a:rPr>
              <a:t>Enfriamiento</a:t>
            </a:r>
            <a:endParaRPr sz="4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1530350" cy="452120"/>
          </a:xfrm>
          <a:prstGeom prst="rect">
            <a:avLst/>
          </a:prstGeom>
        </p:spPr>
        <p:txBody>
          <a:bodyPr vert="horz" wrap="square" lIns="0" tIns="12065" rIns="0" bIns="0" rtlCol="0">
            <a:spAutoFit/>
          </a:bodyPr>
          <a:lstStyle/>
          <a:p>
            <a:pPr marL="12700">
              <a:lnSpc>
                <a:spcPct val="100000"/>
              </a:lnSpc>
              <a:spcBef>
                <a:spcPts val="95"/>
              </a:spcBef>
            </a:pPr>
            <a:r>
              <a:rPr spc="-5" dirty="0"/>
              <a:t>Re</a:t>
            </a:r>
            <a:r>
              <a:rPr dirty="0"/>
              <a:t>v</a:t>
            </a:r>
            <a:r>
              <a:rPr spc="-5" dirty="0"/>
              <a:t>e</a:t>
            </a:r>
            <a:r>
              <a:rPr spc="5" dirty="0"/>
              <a:t>n</a:t>
            </a:r>
            <a:r>
              <a:rPr spc="-5" dirty="0"/>
              <a:t>i</a:t>
            </a:r>
            <a:r>
              <a:rPr dirty="0"/>
              <a:t>d</a:t>
            </a:r>
            <a:r>
              <a:rPr spc="-5" dirty="0"/>
              <a:t>o</a:t>
            </a:r>
          </a:p>
        </p:txBody>
      </p:sp>
      <p:sp>
        <p:nvSpPr>
          <p:cNvPr id="3" name="object 3"/>
          <p:cNvSpPr txBox="1"/>
          <p:nvPr/>
        </p:nvSpPr>
        <p:spPr>
          <a:xfrm>
            <a:off x="909929" y="1820036"/>
            <a:ext cx="10627360" cy="2494915"/>
          </a:xfrm>
          <a:prstGeom prst="rect">
            <a:avLst/>
          </a:prstGeom>
        </p:spPr>
        <p:txBody>
          <a:bodyPr vert="horz" wrap="square" lIns="0" tIns="12700" rIns="0" bIns="0" rtlCol="0">
            <a:spAutoFit/>
          </a:bodyPr>
          <a:lstStyle/>
          <a:p>
            <a:pPr marL="12700" marR="397510">
              <a:lnSpc>
                <a:spcPct val="100000"/>
              </a:lnSpc>
              <a:spcBef>
                <a:spcPts val="100"/>
              </a:spcBef>
            </a:pPr>
            <a:r>
              <a:rPr sz="1800" spc="-5" dirty="0">
                <a:latin typeface="Arial"/>
                <a:cs typeface="Arial"/>
              </a:rPr>
              <a:t>El revenido es </a:t>
            </a:r>
            <a:r>
              <a:rPr sz="1800" spc="-10" dirty="0">
                <a:latin typeface="Arial"/>
                <a:cs typeface="Arial"/>
              </a:rPr>
              <a:t>un </a:t>
            </a:r>
            <a:r>
              <a:rPr sz="1800" spc="-5" dirty="0">
                <a:latin typeface="Arial"/>
                <a:cs typeface="Arial"/>
              </a:rPr>
              <a:t>tratamiento térmico a baja temperatura que se realiza normalmente después de un  proceso de temple neutro, temple doble, carburación en atmósfera, carbonitruración o temple por  inducción, con el objetivo de alcanzar la proporción de dureza </a:t>
            </a:r>
            <a:r>
              <a:rPr sz="1800" dirty="0">
                <a:latin typeface="Arial"/>
                <a:cs typeface="Arial"/>
              </a:rPr>
              <a:t>y </a:t>
            </a:r>
            <a:r>
              <a:rPr sz="1800" spc="-5" dirty="0">
                <a:latin typeface="Arial"/>
                <a:cs typeface="Arial"/>
              </a:rPr>
              <a:t>resistencia</a:t>
            </a:r>
            <a:r>
              <a:rPr sz="1800" spc="120" dirty="0">
                <a:latin typeface="Arial"/>
                <a:cs typeface="Arial"/>
              </a:rPr>
              <a:t> </a:t>
            </a:r>
            <a:r>
              <a:rPr sz="1800" spc="-5" dirty="0">
                <a:latin typeface="Arial"/>
                <a:cs typeface="Arial"/>
              </a:rPr>
              <a:t>deseada.</a:t>
            </a:r>
            <a:endParaRPr sz="1800">
              <a:latin typeface="Arial"/>
              <a:cs typeface="Arial"/>
            </a:endParaRPr>
          </a:p>
          <a:p>
            <a:pPr>
              <a:lnSpc>
                <a:spcPct val="100000"/>
              </a:lnSpc>
            </a:pPr>
            <a:endParaRPr sz="2000">
              <a:latin typeface="Arial"/>
              <a:cs typeface="Arial"/>
            </a:endParaRPr>
          </a:p>
          <a:p>
            <a:pPr>
              <a:lnSpc>
                <a:spcPct val="100000"/>
              </a:lnSpc>
              <a:spcBef>
                <a:spcPts val="10"/>
              </a:spcBef>
            </a:pPr>
            <a:endParaRPr sz="1750">
              <a:latin typeface="Arial"/>
              <a:cs typeface="Arial"/>
            </a:endParaRPr>
          </a:p>
          <a:p>
            <a:pPr marL="12700">
              <a:lnSpc>
                <a:spcPct val="100000"/>
              </a:lnSpc>
            </a:pPr>
            <a:r>
              <a:rPr sz="1800" b="1" spc="-5" dirty="0">
                <a:latin typeface="Arial"/>
                <a:cs typeface="Arial"/>
              </a:rPr>
              <a:t>Beneficios</a:t>
            </a:r>
            <a:endParaRPr sz="1800">
              <a:latin typeface="Arial"/>
              <a:cs typeface="Arial"/>
            </a:endParaRPr>
          </a:p>
          <a:p>
            <a:pPr marL="12700" marR="5080">
              <a:lnSpc>
                <a:spcPct val="100000"/>
              </a:lnSpc>
            </a:pPr>
            <a:r>
              <a:rPr sz="1800" spc="-5" dirty="0">
                <a:latin typeface="Arial"/>
                <a:cs typeface="Arial"/>
              </a:rPr>
              <a:t>La dureza máxima de </a:t>
            </a:r>
            <a:r>
              <a:rPr sz="1800" dirty="0">
                <a:latin typeface="Arial"/>
                <a:cs typeface="Arial"/>
              </a:rPr>
              <a:t>un </a:t>
            </a:r>
            <a:r>
              <a:rPr sz="1800" spc="-5" dirty="0">
                <a:latin typeface="Arial"/>
                <a:cs typeface="Arial"/>
              </a:rPr>
              <a:t>grado de acero obtenida mediante temple proporciona </a:t>
            </a:r>
            <a:r>
              <a:rPr sz="1800" spc="-10" dirty="0">
                <a:latin typeface="Arial"/>
                <a:cs typeface="Arial"/>
              </a:rPr>
              <a:t>una </a:t>
            </a:r>
            <a:r>
              <a:rPr sz="1800" spc="-5" dirty="0">
                <a:latin typeface="Arial"/>
                <a:cs typeface="Arial"/>
              </a:rPr>
              <a:t>solidez limitada. </a:t>
            </a:r>
            <a:r>
              <a:rPr sz="1800" dirty="0">
                <a:latin typeface="Arial"/>
                <a:cs typeface="Arial"/>
              </a:rPr>
              <a:t>El  </a:t>
            </a:r>
            <a:r>
              <a:rPr sz="1800" spc="-5" dirty="0">
                <a:latin typeface="Arial"/>
                <a:cs typeface="Arial"/>
              </a:rPr>
              <a:t>revenido reduce la dureza del material </a:t>
            </a:r>
            <a:r>
              <a:rPr sz="1800" dirty="0">
                <a:latin typeface="Arial"/>
                <a:cs typeface="Arial"/>
              </a:rPr>
              <a:t>y </a:t>
            </a:r>
            <a:r>
              <a:rPr sz="1800" spc="-5" dirty="0">
                <a:latin typeface="Arial"/>
                <a:cs typeface="Arial"/>
              </a:rPr>
              <a:t>aumenta la solidez. El revenido permite adaptar propiedades de  los materiales (relación dureza/resistencia) para una aplicación</a:t>
            </a:r>
            <a:r>
              <a:rPr sz="1800" spc="105" dirty="0">
                <a:latin typeface="Arial"/>
                <a:cs typeface="Arial"/>
              </a:rPr>
              <a:t> </a:t>
            </a:r>
            <a:r>
              <a:rPr sz="1800" dirty="0">
                <a:latin typeface="Arial"/>
                <a:cs typeface="Arial"/>
              </a:rPr>
              <a:t>específica.</a:t>
            </a:r>
            <a:endParaRPr sz="1800">
              <a:latin typeface="Arial"/>
              <a:cs typeface="Arial"/>
            </a:endParaRPr>
          </a:p>
        </p:txBody>
      </p:sp>
      <p:sp>
        <p:nvSpPr>
          <p:cNvPr id="4" name="object 4"/>
          <p:cNvSpPr txBox="1"/>
          <p:nvPr/>
        </p:nvSpPr>
        <p:spPr>
          <a:xfrm>
            <a:off x="78739" y="6517335"/>
            <a:ext cx="88582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F7C"/>
                </a:solidFill>
                <a:latin typeface="Arial"/>
                <a:cs typeface="Arial"/>
              </a:rPr>
              <a:t>https://</a:t>
            </a:r>
            <a:r>
              <a:rPr sz="1800" spc="-5" dirty="0">
                <a:solidFill>
                  <a:srgbClr val="005F7C"/>
                </a:solidFill>
                <a:latin typeface="Arial"/>
                <a:cs typeface="Arial"/>
                <a:hlinkClick r:id="rId2"/>
              </a:rPr>
              <a:t>www.bodycote.com/es/servicios/tratamiento-termico/temple-y-revenido/revenido/</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679526"/>
            <a:ext cx="1530350" cy="452120"/>
          </a:xfrm>
          <a:prstGeom prst="rect">
            <a:avLst/>
          </a:prstGeom>
        </p:spPr>
        <p:txBody>
          <a:bodyPr vert="horz" wrap="square" lIns="0" tIns="12065" rIns="0" bIns="0" rtlCol="0">
            <a:spAutoFit/>
          </a:bodyPr>
          <a:lstStyle/>
          <a:p>
            <a:pPr marL="12700">
              <a:lnSpc>
                <a:spcPct val="100000"/>
              </a:lnSpc>
              <a:spcBef>
                <a:spcPts val="95"/>
              </a:spcBef>
            </a:pPr>
            <a:r>
              <a:rPr spc="-5" dirty="0"/>
              <a:t>Re</a:t>
            </a:r>
            <a:r>
              <a:rPr dirty="0"/>
              <a:t>v</a:t>
            </a:r>
            <a:r>
              <a:rPr spc="-5" dirty="0"/>
              <a:t>e</a:t>
            </a:r>
            <a:r>
              <a:rPr spc="5" dirty="0"/>
              <a:t>n</a:t>
            </a:r>
            <a:r>
              <a:rPr spc="-5" dirty="0"/>
              <a:t>i</a:t>
            </a:r>
            <a:r>
              <a:rPr dirty="0"/>
              <a:t>d</a:t>
            </a:r>
            <a:r>
              <a:rPr spc="-5" dirty="0"/>
              <a:t>o</a:t>
            </a:r>
          </a:p>
        </p:txBody>
      </p:sp>
      <p:sp>
        <p:nvSpPr>
          <p:cNvPr id="3" name="object 3"/>
          <p:cNvSpPr txBox="1"/>
          <p:nvPr/>
        </p:nvSpPr>
        <p:spPr>
          <a:xfrm>
            <a:off x="475589" y="2238247"/>
            <a:ext cx="11465560" cy="331787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Aplicaciones y</a:t>
            </a:r>
            <a:r>
              <a:rPr sz="1800" b="1" spc="20" dirty="0">
                <a:latin typeface="Arial"/>
                <a:cs typeface="Arial"/>
              </a:rPr>
              <a:t> </a:t>
            </a:r>
            <a:r>
              <a:rPr sz="1800" b="1" spc="-5" dirty="0">
                <a:latin typeface="Arial"/>
                <a:cs typeface="Arial"/>
              </a:rPr>
              <a:t>materiales</a:t>
            </a:r>
            <a:endParaRPr sz="1800">
              <a:latin typeface="Arial"/>
              <a:cs typeface="Arial"/>
            </a:endParaRPr>
          </a:p>
          <a:p>
            <a:pPr marL="12700">
              <a:lnSpc>
                <a:spcPct val="100000"/>
              </a:lnSpc>
            </a:pPr>
            <a:r>
              <a:rPr sz="1800" spc="-5" dirty="0">
                <a:latin typeface="Arial"/>
                <a:cs typeface="Arial"/>
              </a:rPr>
              <a:t>El revenido se puede dividir en </a:t>
            </a:r>
            <a:r>
              <a:rPr sz="1800" dirty="0">
                <a:latin typeface="Arial"/>
                <a:cs typeface="Arial"/>
              </a:rPr>
              <a:t>tres </a:t>
            </a:r>
            <a:r>
              <a:rPr sz="1800" spc="-5" dirty="0">
                <a:latin typeface="Arial"/>
                <a:cs typeface="Arial"/>
              </a:rPr>
              <a:t>grupos</a:t>
            </a:r>
            <a:r>
              <a:rPr sz="1800" spc="50" dirty="0">
                <a:latin typeface="Arial"/>
                <a:cs typeface="Arial"/>
              </a:rPr>
              <a:t> </a:t>
            </a:r>
            <a:r>
              <a:rPr sz="1800" spc="-5" dirty="0">
                <a:latin typeface="Arial"/>
                <a:cs typeface="Arial"/>
              </a:rPr>
              <a:t>principales:</a:t>
            </a:r>
            <a:endParaRPr sz="1800">
              <a:latin typeface="Arial"/>
              <a:cs typeface="Arial"/>
            </a:endParaRPr>
          </a:p>
          <a:p>
            <a:pPr>
              <a:lnSpc>
                <a:spcPct val="100000"/>
              </a:lnSpc>
              <a:spcBef>
                <a:spcPts val="5"/>
              </a:spcBef>
            </a:pPr>
            <a:endParaRPr sz="1850">
              <a:latin typeface="Arial"/>
              <a:cs typeface="Arial"/>
            </a:endParaRPr>
          </a:p>
          <a:p>
            <a:pPr marL="277495" indent="-265430">
              <a:lnSpc>
                <a:spcPct val="100000"/>
              </a:lnSpc>
              <a:buFont typeface="Wingdings"/>
              <a:buChar char=""/>
              <a:tabLst>
                <a:tab pos="278130" algn="l"/>
              </a:tabLst>
            </a:pPr>
            <a:r>
              <a:rPr sz="1800" spc="-5" dirty="0">
                <a:latin typeface="Arial"/>
                <a:cs typeface="Arial"/>
              </a:rPr>
              <a:t>Revenido a </a:t>
            </a:r>
            <a:r>
              <a:rPr sz="1800" spc="-10" dirty="0">
                <a:latin typeface="Arial"/>
                <a:cs typeface="Arial"/>
              </a:rPr>
              <a:t>baja </a:t>
            </a:r>
            <a:r>
              <a:rPr sz="1800" spc="-5" dirty="0">
                <a:latin typeface="Arial"/>
                <a:cs typeface="Arial"/>
              </a:rPr>
              <a:t>temperatura (160-300 </a:t>
            </a:r>
            <a:r>
              <a:rPr sz="1800" dirty="0">
                <a:latin typeface="Arial Black"/>
                <a:cs typeface="Arial Black"/>
              </a:rPr>
              <a:t>°</a:t>
            </a:r>
            <a:r>
              <a:rPr sz="1800" dirty="0">
                <a:latin typeface="Arial"/>
                <a:cs typeface="Arial"/>
              </a:rPr>
              <a:t>C), </a:t>
            </a:r>
            <a:r>
              <a:rPr sz="1800" spc="-5" dirty="0">
                <a:latin typeface="Arial"/>
                <a:cs typeface="Arial"/>
              </a:rPr>
              <a:t>que se utiliza para los componentes de cementación en caja </a:t>
            </a:r>
            <a:r>
              <a:rPr sz="1800" dirty="0">
                <a:latin typeface="Arial"/>
                <a:cs typeface="Arial"/>
              </a:rPr>
              <a:t>y</a:t>
            </a:r>
            <a:r>
              <a:rPr sz="1800" spc="260" dirty="0">
                <a:latin typeface="Arial"/>
                <a:cs typeface="Arial"/>
              </a:rPr>
              <a:t> </a:t>
            </a:r>
            <a:r>
              <a:rPr sz="1800" spc="-5" dirty="0">
                <a:latin typeface="Arial"/>
                <a:cs typeface="Arial"/>
              </a:rPr>
              <a:t>los</a:t>
            </a:r>
            <a:endParaRPr sz="1800">
              <a:latin typeface="Arial"/>
              <a:cs typeface="Arial"/>
            </a:endParaRPr>
          </a:p>
          <a:p>
            <a:pPr marL="12700">
              <a:lnSpc>
                <a:spcPct val="100000"/>
              </a:lnSpc>
              <a:spcBef>
                <a:spcPts val="30"/>
              </a:spcBef>
            </a:pPr>
            <a:r>
              <a:rPr sz="1800" spc="-5" dirty="0">
                <a:latin typeface="Arial"/>
                <a:cs typeface="Arial"/>
              </a:rPr>
              <a:t>aceros para herramientas de trabajo en </a:t>
            </a:r>
            <a:r>
              <a:rPr sz="1800" dirty="0">
                <a:latin typeface="Arial"/>
                <a:cs typeface="Arial"/>
              </a:rPr>
              <a:t>frío </a:t>
            </a:r>
            <a:r>
              <a:rPr sz="1800" spc="-5" dirty="0">
                <a:latin typeface="Arial"/>
                <a:cs typeface="Arial"/>
              </a:rPr>
              <a:t>Por </a:t>
            </a:r>
            <a:r>
              <a:rPr sz="1800" dirty="0">
                <a:latin typeface="Arial"/>
                <a:cs typeface="Arial"/>
              </a:rPr>
              <a:t>lo </a:t>
            </a:r>
            <a:r>
              <a:rPr sz="1800" spc="-5" dirty="0">
                <a:latin typeface="Arial"/>
                <a:cs typeface="Arial"/>
              </a:rPr>
              <a:t>general, el requisito de dureza está </a:t>
            </a:r>
            <a:r>
              <a:rPr sz="1800" spc="-10" dirty="0">
                <a:latin typeface="Arial"/>
                <a:cs typeface="Arial"/>
              </a:rPr>
              <a:t>alrededor </a:t>
            </a:r>
            <a:r>
              <a:rPr sz="1800" spc="-5" dirty="0">
                <a:latin typeface="Arial"/>
                <a:cs typeface="Arial"/>
              </a:rPr>
              <a:t>de los </a:t>
            </a:r>
            <a:r>
              <a:rPr sz="1800" dirty="0">
                <a:latin typeface="Arial"/>
                <a:cs typeface="Arial"/>
              </a:rPr>
              <a:t>60</a:t>
            </a:r>
            <a:r>
              <a:rPr sz="1800" spc="185" dirty="0">
                <a:latin typeface="Arial"/>
                <a:cs typeface="Arial"/>
              </a:rPr>
              <a:t> </a:t>
            </a:r>
            <a:r>
              <a:rPr sz="1800" spc="-5" dirty="0">
                <a:latin typeface="Arial"/>
                <a:cs typeface="Arial"/>
              </a:rPr>
              <a:t>HRC.</a:t>
            </a:r>
            <a:endParaRPr sz="1800">
              <a:latin typeface="Arial"/>
              <a:cs typeface="Arial"/>
            </a:endParaRPr>
          </a:p>
          <a:p>
            <a:pPr>
              <a:lnSpc>
                <a:spcPct val="100000"/>
              </a:lnSpc>
              <a:spcBef>
                <a:spcPts val="40"/>
              </a:spcBef>
            </a:pPr>
            <a:endParaRPr sz="1800">
              <a:latin typeface="Arial"/>
              <a:cs typeface="Arial"/>
            </a:endParaRPr>
          </a:p>
          <a:p>
            <a:pPr marL="12700" marR="996315">
              <a:lnSpc>
                <a:spcPct val="101099"/>
              </a:lnSpc>
              <a:buFont typeface="Wingdings"/>
              <a:buChar char=""/>
              <a:tabLst>
                <a:tab pos="278130" algn="l"/>
              </a:tabLst>
            </a:pPr>
            <a:r>
              <a:rPr sz="1800" spc="-5" dirty="0">
                <a:latin typeface="Arial"/>
                <a:cs typeface="Arial"/>
              </a:rPr>
              <a:t>Revenido de aceros para muelles (300-500 </a:t>
            </a:r>
            <a:r>
              <a:rPr sz="1800" dirty="0">
                <a:latin typeface="Arial Black"/>
                <a:cs typeface="Arial Black"/>
              </a:rPr>
              <a:t>°</a:t>
            </a:r>
            <a:r>
              <a:rPr sz="1800" dirty="0">
                <a:latin typeface="Arial"/>
                <a:cs typeface="Arial"/>
              </a:rPr>
              <a:t>C), </a:t>
            </a:r>
            <a:r>
              <a:rPr sz="1800" spc="-5" dirty="0">
                <a:latin typeface="Arial"/>
                <a:cs typeface="Arial"/>
              </a:rPr>
              <a:t>que se utiliza en aceros para muelles o aplicaciones  similares. </a:t>
            </a:r>
            <a:r>
              <a:rPr sz="1800" dirty="0">
                <a:latin typeface="Arial"/>
                <a:cs typeface="Arial"/>
              </a:rPr>
              <a:t>Por </a:t>
            </a:r>
            <a:r>
              <a:rPr sz="1800" spc="-5" dirty="0">
                <a:latin typeface="Arial"/>
                <a:cs typeface="Arial"/>
              </a:rPr>
              <a:t>lo general, el requisito de dureza </a:t>
            </a:r>
            <a:r>
              <a:rPr sz="1800" dirty="0">
                <a:latin typeface="Arial"/>
                <a:cs typeface="Arial"/>
              </a:rPr>
              <a:t>está </a:t>
            </a:r>
            <a:r>
              <a:rPr sz="1800" spc="-5" dirty="0">
                <a:latin typeface="Arial"/>
                <a:cs typeface="Arial"/>
              </a:rPr>
              <a:t>alrededor de los </a:t>
            </a:r>
            <a:r>
              <a:rPr sz="1800" spc="-10" dirty="0">
                <a:latin typeface="Arial"/>
                <a:cs typeface="Arial"/>
              </a:rPr>
              <a:t>45</a:t>
            </a:r>
            <a:r>
              <a:rPr sz="1800" spc="95" dirty="0">
                <a:latin typeface="Arial"/>
                <a:cs typeface="Arial"/>
              </a:rPr>
              <a:t> </a:t>
            </a:r>
            <a:r>
              <a:rPr sz="1800" spc="-5" dirty="0">
                <a:latin typeface="Arial"/>
                <a:cs typeface="Arial"/>
              </a:rPr>
              <a:t>HRC.</a:t>
            </a:r>
            <a:endParaRPr sz="1800">
              <a:latin typeface="Arial"/>
              <a:cs typeface="Arial"/>
            </a:endParaRPr>
          </a:p>
          <a:p>
            <a:pPr>
              <a:lnSpc>
                <a:spcPct val="100000"/>
              </a:lnSpc>
              <a:buFont typeface="Wingdings"/>
              <a:buChar char=""/>
            </a:pPr>
            <a:endParaRPr sz="1850">
              <a:latin typeface="Arial"/>
              <a:cs typeface="Arial"/>
            </a:endParaRPr>
          </a:p>
          <a:p>
            <a:pPr marL="12700" marR="5080">
              <a:lnSpc>
                <a:spcPct val="100600"/>
              </a:lnSpc>
              <a:buFont typeface="Wingdings"/>
              <a:buChar char=""/>
              <a:tabLst>
                <a:tab pos="278130" algn="l"/>
              </a:tabLst>
            </a:pPr>
            <a:r>
              <a:rPr sz="1800" spc="-5" dirty="0">
                <a:latin typeface="Arial"/>
                <a:cs typeface="Arial"/>
              </a:rPr>
              <a:t>Revenido a alta temperatura (500 </a:t>
            </a:r>
            <a:r>
              <a:rPr sz="1800" spc="-5" dirty="0">
                <a:latin typeface="Arial Black"/>
                <a:cs typeface="Arial Black"/>
              </a:rPr>
              <a:t>°</a:t>
            </a:r>
            <a:r>
              <a:rPr sz="1800" spc="-5" dirty="0">
                <a:latin typeface="Arial"/>
                <a:cs typeface="Arial"/>
              </a:rPr>
              <a:t>C o superior) que se utiliza para aceros enfriados rápidamente </a:t>
            </a:r>
            <a:r>
              <a:rPr sz="1800" dirty="0">
                <a:latin typeface="Arial"/>
                <a:cs typeface="Arial"/>
              </a:rPr>
              <a:t>y </a:t>
            </a:r>
            <a:r>
              <a:rPr sz="1800" spc="-5" dirty="0">
                <a:latin typeface="Arial"/>
                <a:cs typeface="Arial"/>
              </a:rPr>
              <a:t>revenidos,  aceros para herramientas de trabajo en caliente </a:t>
            </a:r>
            <a:r>
              <a:rPr sz="1800" dirty="0">
                <a:latin typeface="Arial"/>
                <a:cs typeface="Arial"/>
              </a:rPr>
              <a:t>y </a:t>
            </a:r>
            <a:r>
              <a:rPr sz="1800" spc="-5" dirty="0">
                <a:latin typeface="Arial"/>
                <a:cs typeface="Arial"/>
              </a:rPr>
              <a:t>acero </a:t>
            </a:r>
            <a:r>
              <a:rPr sz="1800" spc="-10" dirty="0">
                <a:latin typeface="Arial"/>
                <a:cs typeface="Arial"/>
              </a:rPr>
              <a:t>de </a:t>
            </a:r>
            <a:r>
              <a:rPr sz="1800" spc="-5" dirty="0">
                <a:latin typeface="Arial"/>
                <a:cs typeface="Arial"/>
              </a:rPr>
              <a:t>alta velocidad. La dureza variará entre 300HB </a:t>
            </a:r>
            <a:r>
              <a:rPr sz="1800" dirty="0">
                <a:latin typeface="Arial"/>
                <a:cs typeface="Arial"/>
              </a:rPr>
              <a:t>y  </a:t>
            </a:r>
            <a:r>
              <a:rPr sz="1800" spc="-5" dirty="0">
                <a:latin typeface="Arial"/>
                <a:cs typeface="Arial"/>
              </a:rPr>
              <a:t>65HRC, dependiendo del</a:t>
            </a:r>
            <a:r>
              <a:rPr sz="1800" spc="45" dirty="0">
                <a:latin typeface="Arial"/>
                <a:cs typeface="Arial"/>
              </a:rPr>
              <a:t> </a:t>
            </a:r>
            <a:r>
              <a:rPr sz="1800" spc="-5" dirty="0">
                <a:latin typeface="Arial"/>
                <a:cs typeface="Arial"/>
              </a:rPr>
              <a:t>material.</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5F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2077</Words>
  <Application>Microsoft Office PowerPoint</Application>
  <PresentationFormat>Panorámica</PresentationFormat>
  <Paragraphs>119</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Arial Black</vt:lpstr>
      <vt:lpstr>Calibri</vt:lpstr>
      <vt:lpstr>Times New Roman</vt:lpstr>
      <vt:lpstr>Wingdings</vt:lpstr>
      <vt:lpstr>Office Theme</vt:lpstr>
      <vt:lpstr>Presentación de PowerPoint</vt:lpstr>
      <vt:lpstr>Procesos de Temple de los Aceros</vt:lpstr>
      <vt:lpstr>Calentamiento</vt:lpstr>
      <vt:lpstr>Presentación de PowerPoint</vt:lpstr>
      <vt:lpstr>Presentación de PowerPoint</vt:lpstr>
      <vt:lpstr>Presentación de PowerPoint</vt:lpstr>
      <vt:lpstr>Presentación de PowerPoint</vt:lpstr>
      <vt:lpstr>Revenido</vt:lpstr>
      <vt:lpstr>Revenido</vt:lpstr>
      <vt:lpstr> Nitrurado</vt:lpstr>
      <vt:lpstr>Recocido</vt:lpstr>
      <vt:lpstr>Cementado</vt:lpstr>
      <vt:lpstr>Nitrurado</vt:lpstr>
      <vt:lpstr>Tenifer</vt:lpstr>
      <vt:lpstr>Austemperado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Samir Dominguez</cp:lastModifiedBy>
  <cp:revision>1</cp:revision>
  <dcterms:created xsi:type="dcterms:W3CDTF">2022-05-01T01:21:01Z</dcterms:created>
  <dcterms:modified xsi:type="dcterms:W3CDTF">2022-05-01T01:24:09Z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2022-02-07T00:00:00Z</vt:filetime>
  </property>
  <property fmtid="{D5CDD505-2E9C-101B-9397-08002B2CF9AE}" pid="3" name="Creator">
    <vt:lpwstr>Microsoft® Office PowerPoint® 2007</vt:lpwstr>
  </property>
  <property fmtid="{D5CDD505-2E9C-101B-9397-08002B2CF9AE}" pid="4" name="LastSaved">
    <vt:filetime>2022-05-01T00:00:00Z</vt:filetime>
  </property>
</Properties>
</file>