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  <p:sldId id="277" r:id="rId4"/>
    <p:sldId id="278" r:id="rId5"/>
    <p:sldId id="279" r:id="rId6"/>
    <p:sldId id="280" r:id="rId7"/>
    <p:sldId id="281" r:id="rId8"/>
    <p:sldId id="282" r:id="rId9"/>
    <p:sldId id="283" r:id="rId10"/>
    <p:sldId id="275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8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6F9CAD-0BFB-FE6F-A519-F77CF5625A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9361E11-846C-807F-9F33-0C1B7B1948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98F4DF4-8153-9241-DAED-123071621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CF02D-134B-4750-B3BC-03D45560C843}" type="datetimeFigureOut">
              <a:rPr lang="ru-RU" smtClean="0"/>
              <a:t>18.09.2023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E623A37-8195-3F62-2AF6-B58EC2CBC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F7BE7D4-B3CB-8E0F-390F-8A24735FE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28182-1763-4E5F-99E1-222D876CD5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7189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EE8FB5-4E51-D9EF-90C2-51C898CD1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A76897B-AD2E-3BA9-EE80-8A06AFB1D9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46BD9E4-0C43-1CDA-0661-37C6ADEF0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CF02D-134B-4750-B3BC-03D45560C843}" type="datetimeFigureOut">
              <a:rPr lang="ru-RU" smtClean="0"/>
              <a:t>18.09.2023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76FE589-6455-D9FB-28C3-D4BD022EF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DB1A811-366F-0E9B-A49A-C961C74D5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28182-1763-4E5F-99E1-222D876CD5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4217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43DF24A-FE1F-6DFE-AE0F-85EDDE0FEF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B561D19-AE55-CBC1-86B7-5C3924D79B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416978B-9C8B-D0AA-80F9-BE6AB2C8E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CF02D-134B-4750-B3BC-03D45560C843}" type="datetimeFigureOut">
              <a:rPr lang="ru-RU" smtClean="0"/>
              <a:t>18.09.2023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A8ED64A-FDD0-908B-238C-B8B7FC80B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E6A6DE0-9AB9-1EE8-F1E3-39B5798BA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28182-1763-4E5F-99E1-222D876CD5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4253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DED5F4-CF24-97FD-8B8E-332B42834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7DBF7B4-81D6-F6BB-9A5A-57E8ED1E84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F407FE9-DA82-B573-8BFC-8A3111599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CF02D-134B-4750-B3BC-03D45560C843}" type="datetimeFigureOut">
              <a:rPr lang="ru-RU" smtClean="0"/>
              <a:t>18.09.2023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497EF5D-8E50-FB10-C5B5-1B9134B45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21E6411-C1EF-D3B1-991C-613B7B03E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28182-1763-4E5F-99E1-222D876CD5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722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878963-87A7-6EA3-8792-3CAB3CA7B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161A827-34F7-6AF6-78AE-32F224B571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08F27C4-370F-7231-53BC-3E5C27886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CF02D-134B-4750-B3BC-03D45560C843}" type="datetimeFigureOut">
              <a:rPr lang="ru-RU" smtClean="0"/>
              <a:t>18.09.2023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B4137E4-AFB1-DDCC-DB07-10EACAAD4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828F6AA-56ED-611B-527E-841610E70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28182-1763-4E5F-99E1-222D876CD5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5449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BB9E5E-FBE6-E5F9-DF4B-E0714462F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E7AB8E1-3421-8A50-5B08-78067F5FD2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13AAE0F-43F1-D340-1B37-B488314783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A205FA0-EE5C-57CE-F185-358F96CA3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CF02D-134B-4750-B3BC-03D45560C843}" type="datetimeFigureOut">
              <a:rPr lang="ru-RU" smtClean="0"/>
              <a:t>18.09.2023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93ABA41-4711-CA6F-446A-9C5A61B41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744F529-997E-D85F-B570-E598607F3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28182-1763-4E5F-99E1-222D876CD5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4731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C6D627-0FDB-FD4A-F8FC-8703B1AB1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F432CB3-7E34-48DE-708A-9905F0D8C0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FAE0996-3430-4F87-6706-5A65DA6B19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0BE409D-09F4-B7DA-19FF-6B81DEF319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804A6A8-1347-B28B-FA1C-5D542AF9C3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3AB4B1C-2B90-6F0C-EB9A-748BB24D4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CF02D-134B-4750-B3BC-03D45560C843}" type="datetimeFigureOut">
              <a:rPr lang="ru-RU" smtClean="0"/>
              <a:t>18.09.2023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C840271-207E-AB77-09C7-277D8163C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7EDC96B-12CB-ECE5-8202-2FFB7A4BD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28182-1763-4E5F-99E1-222D876CD5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7633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FF3915-D1FB-8C9D-B847-983EFA788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365E84E-3F76-80B8-CE01-2AF625F71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CF02D-134B-4750-B3BC-03D45560C843}" type="datetimeFigureOut">
              <a:rPr lang="ru-RU" smtClean="0"/>
              <a:t>18.09.2023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F04D7A9-A572-C819-D721-32D5B2E31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0F96F67-0A70-8C64-C3BF-4004FA0F5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28182-1763-4E5F-99E1-222D876CD5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1361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77F08E4-F0D7-9416-512D-F3CE8AACE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CF02D-134B-4750-B3BC-03D45560C843}" type="datetimeFigureOut">
              <a:rPr lang="ru-RU" smtClean="0"/>
              <a:t>18.09.2023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9100A0D-6C19-6C69-FCEB-80E403C97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253B111-D5E9-0430-9665-179EF7D05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28182-1763-4E5F-99E1-222D876CD5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01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885408-B0F0-16F1-45F1-B658156F3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8410FBA-E507-48CE-9D10-14A6FC38E2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B978B24-9927-E605-ED39-CB9B11A21D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ED35DCC-E3C5-D63F-5A69-553D12B49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CF02D-134B-4750-B3BC-03D45560C843}" type="datetimeFigureOut">
              <a:rPr lang="ru-RU" smtClean="0"/>
              <a:t>18.09.2023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7EE5908-93AF-6A36-4BC0-4DC691AEE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57BEEA8-3E3E-FF6B-961D-501A1A0DA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28182-1763-4E5F-99E1-222D876CD5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679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3AA620-A0D5-AA8C-75A8-F7ED81076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7D2DEE9-9D78-617C-B413-235125EF6C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8A2325B-B7F2-B84D-49CA-26CCCAB781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796BCE9-60BE-F951-919A-F383F6047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CF02D-134B-4750-B3BC-03D45560C843}" type="datetimeFigureOut">
              <a:rPr lang="ru-RU" smtClean="0"/>
              <a:t>18.09.2023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5672B00-1C72-8A03-35E1-A7C9028C8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6BFAC02-A4FB-F567-DE01-F53842FF2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28182-1763-4E5F-99E1-222D876CD5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2959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08BCDA-D47E-0998-6888-11C2C3D27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3A13DB8-70D6-985F-8AFE-B8D14B7859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DCD3BE3-3337-C924-B581-5F8A5A20E1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9CF02D-134B-4750-B3BC-03D45560C843}" type="datetimeFigureOut">
              <a:rPr lang="ru-RU" smtClean="0"/>
              <a:t>18.09.2023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F91627A-76CA-997F-DDBA-85756A11E2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D1BAB3E-A664-0730-50EA-E338ADE526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C28182-1763-4E5F-99E1-222D876CD5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8920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452418DF-5161-7D20-587D-67E36D4F5B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5" name="Picture 8">
            <a:extLst>
              <a:ext uri="{FF2B5EF4-FFF2-40B4-BE49-F238E27FC236}">
                <a16:creationId xmlns:a16="http://schemas.microsoft.com/office/drawing/2014/main" id="{36C9DA4E-DDD2-27E3-0070-AAE9F3F188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9663" y="502402"/>
            <a:ext cx="1152673" cy="1271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3">
            <a:extLst>
              <a:ext uri="{FF2B5EF4-FFF2-40B4-BE49-F238E27FC236}">
                <a16:creationId xmlns:a16="http://schemas.microsoft.com/office/drawing/2014/main" id="{0C04EFB3-AB1B-CAFE-6547-67DB959718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04568"/>
            <a:ext cx="12192000" cy="4664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47496" tIns="45720" rIns="-3174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4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Федеральное государственное бюджетное образовательное учреждение высшего образования</a:t>
            </a:r>
            <a:endParaRPr kumimoji="0" lang="ru-RU" altLang="ru-RU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«МИРЭА – Российский технологический университет»</a:t>
            </a:r>
            <a:endParaRPr kumimoji="0" lang="ru-RU" altLang="ru-RU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РТУ МИРЭА</a:t>
            </a:r>
            <a:endParaRPr kumimoji="0" lang="ru-RU" altLang="ru-RU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Институт информационных технологий</a:t>
            </a:r>
            <a:endParaRPr kumimoji="0" lang="ru-RU" altLang="ru-RU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Кафедра практической и прикладной информатики (ППИ)</a:t>
            </a:r>
            <a:endParaRPr kumimoji="0" lang="ru-RU" altLang="ru-RU" sz="48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Тестирование и верификация программного обеспечения</a:t>
            </a:r>
            <a:endParaRPr kumimoji="0" lang="ru-RU" altLang="ru-RU" sz="48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Презентация по практической работе №8 по дисциплине «Моделирование бизнес-процессов»</a:t>
            </a:r>
            <a:endParaRPr kumimoji="0" lang="ru-RU" altLang="ru-RU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Студент: Новиков А. </a:t>
            </a:r>
            <a:r>
              <a:rPr lang="ru-RU" altLang="ru-RU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А.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altLang="ru-RU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Тема: «Документация в организации как источник информации о бизнес-процессах»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Группа: ИКБО-24-21</a:t>
            </a:r>
            <a:endParaRPr kumimoji="0" lang="ru-RU" altLang="ru-RU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Руководитель: преподаватель, 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Ахмедова  Х.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Г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altLang="ru-RU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sz="9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9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Москва 2023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65871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F899FAFB-50A6-0813-E1A7-797D3DA76335}"/>
              </a:ext>
            </a:extLst>
          </p:cNvPr>
          <p:cNvSpPr txBox="1">
            <a:spLocks/>
          </p:cNvSpPr>
          <p:nvPr/>
        </p:nvSpPr>
        <p:spPr>
          <a:xfrm>
            <a:off x="2934092" y="3167386"/>
            <a:ext cx="7179491" cy="523228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998590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09BCCD-5F13-BD77-AAE7-91B767DCB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6375" y="414339"/>
            <a:ext cx="1606550" cy="476616"/>
          </a:xfrm>
        </p:spPr>
        <p:txBody>
          <a:bodyPr>
            <a:noAutofit/>
          </a:bodyPr>
          <a:lstStyle/>
          <a:p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806F954-E437-CF8C-D597-509F2ADED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047385"/>
            <a:ext cx="10515600" cy="5726394"/>
          </a:xfrm>
        </p:spPr>
        <p:txBody>
          <a:bodyPr>
            <a:noAutofit/>
          </a:bodyPr>
          <a:lstStyle/>
          <a:p>
            <a:pPr algn="just">
              <a:lnSpc>
                <a:spcPct val="170000"/>
              </a:lnSpc>
            </a:pPr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Определение документации в организации:</a:t>
            </a:r>
          </a:p>
          <a:p>
            <a:pPr algn="just">
              <a:lnSpc>
                <a:spcPct val="170000"/>
              </a:lnSpc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Документация в организации включает в себя все письменные и электронные документы, записи, отчеты и материалы, созданные и хранимые в рамках бизнес-процессов. Это могут быть текстовые документы, таблицы, схемы, графики и многое другое.</a:t>
            </a:r>
          </a:p>
          <a:p>
            <a:pPr algn="just">
              <a:lnSpc>
                <a:spcPct val="170000"/>
              </a:lnSpc>
            </a:pPr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Значение документации для бизнес-процессов:</a:t>
            </a:r>
          </a:p>
          <a:p>
            <a:pPr algn="just">
              <a:lnSpc>
                <a:spcPct val="170000"/>
              </a:lnSpc>
            </a:pPr>
            <a: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Документация является неотъемлемой частью бизнес-процессов и выполняет несколько важных функций:</a:t>
            </a:r>
          </a:p>
          <a:p>
            <a:pPr algn="just">
              <a:lnSpc>
                <a:spcPct val="170000"/>
              </a:lnSpc>
            </a:pPr>
            <a: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Фиксирует информацию о процессах и операциях.</a:t>
            </a:r>
          </a:p>
          <a:p>
            <a:pPr algn="just">
              <a:lnSpc>
                <a:spcPct val="170000"/>
              </a:lnSpc>
            </a:pPr>
            <a: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Обеспечивает прозрачность и понимание рабочих процессов.</a:t>
            </a:r>
          </a:p>
          <a:p>
            <a:pPr algn="just">
              <a:lnSpc>
                <a:spcPct val="170000"/>
              </a:lnSpc>
            </a:pPr>
            <a: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Улучшает управление и контроль за деятельностью организации.</a:t>
            </a:r>
          </a:p>
          <a:p>
            <a:pPr algn="just">
              <a:lnSpc>
                <a:spcPct val="170000"/>
              </a:lnSpc>
            </a:pPr>
            <a: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Поддерживает принятие стратегических решений и планирование развития.</a:t>
            </a:r>
          </a:p>
          <a:p>
            <a:pPr algn="just">
              <a:lnSpc>
                <a:spcPct val="170000"/>
              </a:lnSpc>
            </a:pPr>
            <a: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Содействует соблюдению нормативных требований и стандартов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4837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09BCCD-5F13-BD77-AAE7-91B767DCB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8805" y="437785"/>
            <a:ext cx="3174389" cy="476616"/>
          </a:xfrm>
        </p:spPr>
        <p:txBody>
          <a:bodyPr>
            <a:noAutofit/>
          </a:bodyPr>
          <a:lstStyle/>
          <a:p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Виды документации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806F954-E437-CF8C-D597-509F2ADED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047385"/>
            <a:ext cx="10515600" cy="5666236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</a:pPr>
            <a:r>
              <a:rPr lang="ru-RU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Процедурные инструкции:</a:t>
            </a:r>
          </a:p>
          <a:p>
            <a:pPr algn="just">
              <a:lnSpc>
                <a:spcPct val="100000"/>
              </a:lnSpc>
            </a:pP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Это документы, описывающие последовательность действий и процедур, которые должны выполнять сотрудники для выполнения определенных задач. Примеры включают инструкции по оформлению заказов, процедуры безопасности и процессы обработки документации.</a:t>
            </a:r>
          </a:p>
          <a:p>
            <a:pPr algn="just">
              <a:lnSpc>
                <a:spcPct val="100000"/>
              </a:lnSpc>
            </a:pPr>
            <a:r>
              <a:rPr lang="ru-RU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Отчеты и аналитика:</a:t>
            </a:r>
          </a:p>
          <a:p>
            <a:pPr algn="just">
              <a:lnSpc>
                <a:spcPct val="100000"/>
              </a:lnSpc>
            </a:pP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Документация, предоставляющая структурированную информацию о деятельности организации. Это могут быть финансовые отчеты, отчеты о продажах, статистическая аналитика и др.</a:t>
            </a:r>
          </a:p>
          <a:p>
            <a:pPr algn="just">
              <a:lnSpc>
                <a:spcPct val="100000"/>
              </a:lnSpc>
            </a:pPr>
            <a:r>
              <a:rPr lang="ru-RU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Положения и стандарты:</a:t>
            </a:r>
          </a:p>
          <a:p>
            <a:pPr algn="just">
              <a:lnSpc>
                <a:spcPct val="100000"/>
              </a:lnSpc>
            </a:pP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Эти документы устанавливают нормативы и стандарты, которым должна соответствовать организация. Примеры включают положения о безопасности, стандарты качества и процедуры контроля.</a:t>
            </a:r>
          </a:p>
          <a:p>
            <a:pPr algn="just">
              <a:lnSpc>
                <a:spcPct val="100000"/>
              </a:lnSpc>
            </a:pPr>
            <a:r>
              <a:rPr lang="ru-RU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Документация по персоналу:</a:t>
            </a:r>
          </a:p>
          <a:p>
            <a:pPr algn="just">
              <a:lnSpc>
                <a:spcPct val="100000"/>
              </a:lnSpc>
            </a:pP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Включает информацию о сотрудниках, их квалификации, трудовые контракты, обучение и оценку работы.</a:t>
            </a:r>
          </a:p>
          <a:p>
            <a:pPr algn="just">
              <a:lnSpc>
                <a:spcPct val="100000"/>
              </a:lnSpc>
            </a:pPr>
            <a:r>
              <a:rPr lang="ru-RU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Коммуникационная документация:</a:t>
            </a:r>
          </a:p>
          <a:p>
            <a:pPr algn="just">
              <a:lnSpc>
                <a:spcPct val="100000"/>
              </a:lnSpc>
            </a:pP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Это электронная и письменная переписка между сотрудниками, клиентами и партнерами. Это включает в себя электронную почту, договоры, письма и другие средства коммуникации.</a:t>
            </a:r>
          </a:p>
          <a:p>
            <a:pPr algn="just">
              <a:lnSpc>
                <a:spcPct val="100000"/>
              </a:lnSpc>
            </a:pPr>
            <a:r>
              <a:rPr lang="ru-RU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Проектная документация:</a:t>
            </a:r>
          </a:p>
          <a:p>
            <a:pPr algn="just">
              <a:lnSpc>
                <a:spcPct val="100000"/>
              </a:lnSpc>
            </a:pP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Информация, связанная с выполнением проектов, включая планы, расписания, отчеты о выполнении и документацию по риску.</a:t>
            </a:r>
          </a:p>
        </p:txBody>
      </p:sp>
    </p:spTree>
    <p:extLst>
      <p:ext uri="{BB962C8B-B14F-4D97-AF65-F5344CB8AC3E}">
        <p14:creationId xmlns:p14="http://schemas.microsoft.com/office/powerpoint/2010/main" val="2517423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09BCCD-5F13-BD77-AAE7-91B767DCB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6869" y="344000"/>
            <a:ext cx="7778262" cy="476616"/>
          </a:xfrm>
        </p:spPr>
        <p:txBody>
          <a:bodyPr>
            <a:noAutofit/>
          </a:bodyPr>
          <a:lstStyle/>
          <a:p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Роль документации в управлении бизнес-процессами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806F954-E437-CF8C-D597-509F2ADED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047385"/>
            <a:ext cx="10515600" cy="5666236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</a:pPr>
            <a:r>
              <a:rPr lang="ru-RU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Обеспечение прозрачности бизнес-процессов:</a:t>
            </a:r>
          </a:p>
          <a:p>
            <a:pPr algn="just">
              <a:lnSpc>
                <a:spcPct val="100000"/>
              </a:lnSpc>
            </a:pP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Документация помогает создать ясное представление о том, как выполняются бизнес-процессы в организации. Это позволяет сотрудникам и управленцам понимать, какие шаги и этапы включают в себя процессы, и как они взаимосвязаны друг с другом.</a:t>
            </a:r>
          </a:p>
          <a:p>
            <a:pPr algn="just">
              <a:lnSpc>
                <a:spcPct val="100000"/>
              </a:lnSpc>
            </a:pPr>
            <a:r>
              <a:rPr lang="ru-RU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Улучшение эффективности и качества работы:</a:t>
            </a:r>
          </a:p>
          <a:p>
            <a:pPr algn="just">
              <a:lnSpc>
                <a:spcPct val="100000"/>
              </a:lnSpc>
            </a:pP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Документация позволяет выявить узкие места и неэффективности в бизнес-процессах. Это помогает организации оптимизировать рабочие процессы, сокращать издержки и улучшать качество продукции или услуг.</a:t>
            </a:r>
          </a:p>
          <a:p>
            <a:pPr algn="just">
              <a:lnSpc>
                <a:spcPct val="100000"/>
              </a:lnSpc>
            </a:pPr>
            <a:r>
              <a:rPr lang="ru-RU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Поддержка принятия стратегических решений:</a:t>
            </a:r>
          </a:p>
          <a:p>
            <a:pPr algn="just">
              <a:lnSpc>
                <a:spcPct val="100000"/>
              </a:lnSpc>
            </a:pP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Документация предоставляет основу для анализа данных и трендов. Это помогает руководителям принимать обоснованные стратегические решения на основе фактических данных и статистики.</a:t>
            </a:r>
          </a:p>
          <a:p>
            <a:pPr algn="just">
              <a:lnSpc>
                <a:spcPct val="100000"/>
              </a:lnSpc>
            </a:pPr>
            <a:r>
              <a:rPr lang="ru-RU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Соблюдение нормативных требований:</a:t>
            </a:r>
          </a:p>
          <a:p>
            <a:pPr algn="just">
              <a:lnSpc>
                <a:spcPct val="100000"/>
              </a:lnSpc>
            </a:pP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Важным аспектом является то, что документация позволяет организации соблюдать законы, нормативы и стандарты в своей деятельности. Это особенно важно для компаний в регулируемых отраслях.</a:t>
            </a:r>
          </a:p>
          <a:p>
            <a:pPr algn="just">
              <a:lnSpc>
                <a:spcPct val="100000"/>
              </a:lnSpc>
            </a:pPr>
            <a:r>
              <a:rPr lang="ru-RU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Обучение и развитие сотрудников:</a:t>
            </a:r>
          </a:p>
          <a:p>
            <a:pPr algn="just">
              <a:lnSpc>
                <a:spcPct val="100000"/>
              </a:lnSpc>
            </a:pP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Документация служит важным ресурсом для обучения новых сотрудников и повышения квалификации текущего персонала. С ее помощью сотрудники могут изучать и понимать правила и процедуры, связанные с их обязанностями.</a:t>
            </a:r>
          </a:p>
        </p:txBody>
      </p:sp>
    </p:spTree>
    <p:extLst>
      <p:ext uri="{BB962C8B-B14F-4D97-AF65-F5344CB8AC3E}">
        <p14:creationId xmlns:p14="http://schemas.microsoft.com/office/powerpoint/2010/main" val="919705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09BCCD-5F13-BD77-AAE7-91B767DCB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5680" y="314692"/>
            <a:ext cx="6280639" cy="476616"/>
          </a:xfrm>
        </p:spPr>
        <p:txBody>
          <a:bodyPr>
            <a:noAutofit/>
          </a:bodyPr>
          <a:lstStyle/>
          <a:p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Документация как источник информации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806F954-E437-CF8C-D597-509F2ADED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047385"/>
            <a:ext cx="10515600" cy="5666236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</a:pPr>
            <a:r>
              <a:rPr lang="ru-RU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Систематизация информации:</a:t>
            </a:r>
          </a:p>
          <a:p>
            <a:pPr algn="just">
              <a:lnSpc>
                <a:spcPct val="100000"/>
              </a:lnSpc>
            </a:pP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Документация в организации создается и управляется так, чтобы информация была систематизированной и структурированной. Это позволяет легко находить необходимые данные и документы.</a:t>
            </a:r>
          </a:p>
          <a:p>
            <a:pPr algn="just">
              <a:lnSpc>
                <a:spcPct val="100000"/>
              </a:lnSpc>
            </a:pPr>
            <a:r>
              <a:rPr lang="ru-RU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Фиксация бизнес-процессов:</a:t>
            </a:r>
          </a:p>
          <a:p>
            <a:pPr algn="just">
              <a:lnSpc>
                <a:spcPct val="100000"/>
              </a:lnSpc>
            </a:pP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Документация фиксирует каждый шаг бизнес-процессов, включая последовательность действий и ответственных лиц. Это позволяет организации контролировать выполнение процессов и их соответствие стандартам.</a:t>
            </a:r>
          </a:p>
          <a:p>
            <a:pPr algn="just">
              <a:lnSpc>
                <a:spcPct val="100000"/>
              </a:lnSpc>
            </a:pPr>
            <a:r>
              <a:rPr lang="ru-RU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и оптимизация:</a:t>
            </a:r>
          </a:p>
          <a:p>
            <a:pPr algn="just">
              <a:lnSpc>
                <a:spcPct val="100000"/>
              </a:lnSpc>
            </a:pP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Документация предоставляет основу для анализа бизнес-процессов. Путем анализа данных, содержащихся в документах, организация может выявить узкие места и возможности для оптимизации.</a:t>
            </a:r>
          </a:p>
          <a:p>
            <a:pPr algn="just">
              <a:lnSpc>
                <a:spcPct val="100000"/>
              </a:lnSpc>
            </a:pPr>
            <a:r>
              <a:rPr lang="ru-RU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Источник исторических данных:</a:t>
            </a:r>
          </a:p>
          <a:p>
            <a:pPr algn="just">
              <a:lnSpc>
                <a:spcPct val="100000"/>
              </a:lnSpc>
            </a:pP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Документация также служит источником исторических данных, позволяя организации анализировать прошлые события и принимать уроки из прошлого опыта.</a:t>
            </a:r>
          </a:p>
          <a:p>
            <a:pPr algn="just">
              <a:lnSpc>
                <a:spcPct val="100000"/>
              </a:lnSpc>
            </a:pPr>
            <a:r>
              <a:rPr lang="ru-RU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Поддержка принятия решений:</a:t>
            </a:r>
          </a:p>
          <a:p>
            <a:pPr algn="just">
              <a:lnSpc>
                <a:spcPct val="100000"/>
              </a:lnSpc>
            </a:pP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Руководители и управленцы могут использовать документацию как основу для принятия обоснованных решений. Информация, содержащаяся в документах, помогает им оценить текущую ситуацию и прогнозировать будущие события.</a:t>
            </a:r>
          </a:p>
        </p:txBody>
      </p:sp>
    </p:spTree>
    <p:extLst>
      <p:ext uri="{BB962C8B-B14F-4D97-AF65-F5344CB8AC3E}">
        <p14:creationId xmlns:p14="http://schemas.microsoft.com/office/powerpoint/2010/main" val="1116353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09BCCD-5F13-BD77-AAE7-91B767DCB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0955" y="302969"/>
            <a:ext cx="5690089" cy="476616"/>
          </a:xfrm>
        </p:spPr>
        <p:txBody>
          <a:bodyPr>
            <a:noAutofit/>
          </a:bodyPr>
          <a:lstStyle/>
          <a:p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и обновление документации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806F954-E437-CF8C-D597-509F2ADED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047385"/>
            <a:ext cx="10515600" cy="5666236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</a:pPr>
            <a:r>
              <a:rPr lang="ru-RU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документации:</a:t>
            </a:r>
          </a:p>
          <a:p>
            <a:pPr algn="just">
              <a:lnSpc>
                <a:spcPct val="100000"/>
              </a:lnSpc>
            </a:pP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Создание документации начинается с определения необходимости в новых документах. Это может быть связано с изменениями в бизнес-процессах, внутренними политиками или новыми проектами. Сотрудники, ответственные за создание документов, должны иметь понимание темы и цели документа.</a:t>
            </a:r>
          </a:p>
          <a:p>
            <a:pPr algn="just">
              <a:lnSpc>
                <a:spcPct val="100000"/>
              </a:lnSpc>
            </a:pPr>
            <a:r>
              <a:rPr lang="ru-RU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Структурирование и форматирование:</a:t>
            </a:r>
          </a:p>
          <a:p>
            <a:pPr algn="just">
              <a:lnSpc>
                <a:spcPct val="100000"/>
              </a:lnSpc>
            </a:pP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Документы должны быть структурированы и отформатированы таким образом, чтобы информация была легко читаемой и понятной. Использование заголовков, списков, таблиц и графиков может улучшить понимание.</a:t>
            </a:r>
          </a:p>
          <a:p>
            <a:pPr algn="just">
              <a:lnSpc>
                <a:spcPct val="100000"/>
              </a:lnSpc>
            </a:pPr>
            <a:r>
              <a:rPr lang="ru-RU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Обновление и ревизия:</a:t>
            </a:r>
          </a:p>
          <a:p>
            <a:pPr algn="just">
              <a:lnSpc>
                <a:spcPct val="100000"/>
              </a:lnSpc>
            </a:pP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Документы не являются статичными и должны периодически обновляться. Это может быть связано с изменениями в законах и нормативах, корректировками в бизнес-процессах или новыми научными исследованиями. Регулярная ревизия помогает документам оставаться актуальными.</a:t>
            </a:r>
          </a:p>
          <a:p>
            <a:pPr algn="just">
              <a:lnSpc>
                <a:spcPct val="100000"/>
              </a:lnSpc>
            </a:pPr>
            <a:r>
              <a:rPr lang="ru-RU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Утверждение и контроль доступа:</a:t>
            </a:r>
          </a:p>
          <a:p>
            <a:pPr algn="just">
              <a:lnSpc>
                <a:spcPct val="100000"/>
              </a:lnSpc>
            </a:pP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После создания и обновления документов, они должны быть утверждены соответствующими лицами или департаментами. Контроль доступа к документам обеспечивает безопасность и предотвращает несанкционированный доступ.</a:t>
            </a:r>
          </a:p>
          <a:p>
            <a:pPr algn="just">
              <a:lnSpc>
                <a:spcPct val="100000"/>
              </a:lnSpc>
            </a:pPr>
            <a:r>
              <a:rPr lang="ru-RU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Обучение и распространение:</a:t>
            </a:r>
          </a:p>
          <a:p>
            <a:pPr algn="just">
              <a:lnSpc>
                <a:spcPct val="100000"/>
              </a:lnSpc>
            </a:pP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Новые или обновленные документы должны быть распространены внутри организации, и сотрудникам должно быть предоставлено обучение по их использованию. Это обеспечивает единый стандарт и понимание среди сотрудников.</a:t>
            </a:r>
          </a:p>
        </p:txBody>
      </p:sp>
    </p:spTree>
    <p:extLst>
      <p:ext uri="{BB962C8B-B14F-4D97-AF65-F5344CB8AC3E}">
        <p14:creationId xmlns:p14="http://schemas.microsoft.com/office/powerpoint/2010/main" val="4209621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09BCCD-5F13-BD77-AAE7-91B767DCB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0955" y="314692"/>
            <a:ext cx="5690089" cy="476616"/>
          </a:xfrm>
        </p:spPr>
        <p:txBody>
          <a:bodyPr>
            <a:noAutofit/>
          </a:bodyPr>
          <a:lstStyle/>
          <a:p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Хранение и доступ к документации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806F954-E437-CF8C-D597-509F2ADED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047385"/>
            <a:ext cx="10515600" cy="5666236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</a:pPr>
            <a:r>
              <a:rPr lang="ru-RU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Место хранения:</a:t>
            </a:r>
          </a:p>
          <a:p>
            <a:pPr algn="just">
              <a:lnSpc>
                <a:spcPct val="100000"/>
              </a:lnSpc>
            </a:pP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Организации должны определить безопасное и удобное место для хранения документов. Это может быть физическое хранилище, серверное хранилище данных или облачное хранилище в зависимости от типа документации.</a:t>
            </a:r>
          </a:p>
          <a:p>
            <a:pPr algn="just">
              <a:lnSpc>
                <a:spcPct val="100000"/>
              </a:lnSpc>
            </a:pPr>
            <a:r>
              <a:rPr lang="ru-RU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Организация документов:</a:t>
            </a:r>
          </a:p>
          <a:p>
            <a:pPr algn="just">
              <a:lnSpc>
                <a:spcPct val="100000"/>
              </a:lnSpc>
            </a:pP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Документы должны быть организованы и разделены на категории, чтобы обеспечить легкий доступ. Использование системы индексации или электронных баз данных может упростить поиск.</a:t>
            </a:r>
          </a:p>
          <a:p>
            <a:pPr algn="just">
              <a:lnSpc>
                <a:spcPct val="100000"/>
              </a:lnSpc>
            </a:pPr>
            <a:r>
              <a:rPr lang="ru-RU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Контроль доступа:</a:t>
            </a:r>
          </a:p>
          <a:p>
            <a:pPr algn="just">
              <a:lnSpc>
                <a:spcPct val="100000"/>
              </a:lnSpc>
            </a:pP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Организации должны установить политику контроля доступа, чтобы обеспечить безопасность информации. Некоторые документы могут требовать ограниченного доступа только для определенных сотрудников или подразделений.</a:t>
            </a:r>
          </a:p>
          <a:p>
            <a:pPr algn="just">
              <a:lnSpc>
                <a:spcPct val="100000"/>
              </a:lnSpc>
            </a:pPr>
            <a:r>
              <a:rPr lang="ru-RU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Архивирование и удаление:</a:t>
            </a:r>
          </a:p>
          <a:p>
            <a:pPr algn="just">
              <a:lnSpc>
                <a:spcPct val="100000"/>
              </a:lnSpc>
            </a:pP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Старые или устаревшие документы должны архивироваться или удаляться в соответствии с правилами организации. Это помогает освободить место и поддерживать актуальность информации.</a:t>
            </a:r>
          </a:p>
          <a:p>
            <a:pPr algn="just">
              <a:lnSpc>
                <a:spcPct val="100000"/>
              </a:lnSpc>
            </a:pPr>
            <a:r>
              <a:rPr lang="ru-RU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Защита от утери и вредоносных действий:</a:t>
            </a:r>
          </a:p>
          <a:p>
            <a:pPr algn="just">
              <a:lnSpc>
                <a:spcPct val="100000"/>
              </a:lnSpc>
            </a:pP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Документация должна быть защищена от потери, кражи и вредоносных действий. Это включает в себя создание резервных копий данных и использование средств информационной безопасности.</a:t>
            </a:r>
          </a:p>
          <a:p>
            <a:pPr algn="just">
              <a:lnSpc>
                <a:spcPct val="100000"/>
              </a:lnSpc>
            </a:pPr>
            <a:r>
              <a:rPr lang="ru-RU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Резервное копирование и восстановление:</a:t>
            </a:r>
          </a:p>
          <a:p>
            <a:pPr algn="just">
              <a:lnSpc>
                <a:spcPct val="100000"/>
              </a:lnSpc>
            </a:pP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Организации должны иметь планы резервного копирования и восстановления данных, чтобы предотвратить потерю важной информации в случае чрезвычайных ситуаций.</a:t>
            </a:r>
          </a:p>
        </p:txBody>
      </p:sp>
    </p:spTree>
    <p:extLst>
      <p:ext uri="{BB962C8B-B14F-4D97-AF65-F5344CB8AC3E}">
        <p14:creationId xmlns:p14="http://schemas.microsoft.com/office/powerpoint/2010/main" val="17831130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09BCCD-5F13-BD77-AAE7-91B767DCB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3985" y="97815"/>
            <a:ext cx="6444030" cy="476616"/>
          </a:xfrm>
        </p:spPr>
        <p:txBody>
          <a:bodyPr>
            <a:noAutofit/>
          </a:bodyPr>
          <a:lstStyle/>
          <a:p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Преимущества эффективной документации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806F954-E437-CF8C-D597-509F2ADED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574430"/>
            <a:ext cx="10515600" cy="6236677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</a:pPr>
            <a:r>
              <a:rPr lang="ru-RU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Увеличение производительности:</a:t>
            </a:r>
          </a:p>
          <a:p>
            <a:pPr algn="just">
              <a:lnSpc>
                <a:spcPct val="100000"/>
              </a:lnSpc>
            </a:pP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Эффективная документация помогает сотрудникам выполнять свои задачи более быстро и точно. Четкие инструкции и процедуры сокращают время, затрачиваемое на выполнение бизнес-процессов.</a:t>
            </a:r>
          </a:p>
          <a:p>
            <a:pPr algn="just">
              <a:lnSpc>
                <a:spcPct val="100000"/>
              </a:lnSpc>
            </a:pPr>
            <a:r>
              <a:rPr lang="ru-RU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Сокращение рисков и ошибок:</a:t>
            </a:r>
          </a:p>
          <a:p>
            <a:pPr algn="just">
              <a:lnSpc>
                <a:spcPct val="100000"/>
              </a:lnSpc>
            </a:pP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Документация позволяет избегать ошибок и недоразумений. Сотрудники могут следовать установленным процедурам, что снижает риск ошибок и несоблюдения нормативов.</a:t>
            </a:r>
          </a:p>
          <a:p>
            <a:pPr algn="just">
              <a:lnSpc>
                <a:spcPct val="100000"/>
              </a:lnSpc>
            </a:pPr>
            <a:r>
              <a:rPr lang="ru-RU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Поддержка обучения и развития сотрудников:</a:t>
            </a:r>
          </a:p>
          <a:p>
            <a:pPr algn="just">
              <a:lnSpc>
                <a:spcPct val="100000"/>
              </a:lnSpc>
            </a:pP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Документация служит ценным ресурсом для обучения новых сотрудников и обновления знаний текущих. Это помогает ускорить интеграцию новых сотрудников и поддерживать профессиональное развитие.</a:t>
            </a:r>
          </a:p>
          <a:p>
            <a:pPr algn="just">
              <a:lnSpc>
                <a:spcPct val="100000"/>
              </a:lnSpc>
            </a:pPr>
            <a:r>
              <a:rPr lang="ru-RU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Более эффективное управление процессами:</a:t>
            </a:r>
          </a:p>
          <a:p>
            <a:pPr algn="just">
              <a:lnSpc>
                <a:spcPct val="100000"/>
              </a:lnSpc>
            </a:pP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Документация обеспечивает информацией для управления и оптимизации бизнес-процессов. Руководители могут анализировать данные и вносить улучшения на основе фактической информации.</a:t>
            </a:r>
          </a:p>
          <a:p>
            <a:pPr algn="just">
              <a:lnSpc>
                <a:spcPct val="100000"/>
              </a:lnSpc>
            </a:pPr>
            <a:r>
              <a:rPr lang="ru-RU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Соблюдение нормативных требований:</a:t>
            </a:r>
          </a:p>
          <a:p>
            <a:pPr algn="just">
              <a:lnSpc>
                <a:spcPct val="100000"/>
              </a:lnSpc>
            </a:pP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Эффективная документация помогает организации соблюдать законы, нормативы и стандарты, что может быть критически важно в регулируемых отраслях.</a:t>
            </a:r>
          </a:p>
          <a:p>
            <a:pPr algn="just">
              <a:lnSpc>
                <a:spcPct val="100000"/>
              </a:lnSpc>
            </a:pPr>
            <a:r>
              <a:rPr lang="ru-RU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Улучшение обслуживания клиентов:</a:t>
            </a:r>
          </a:p>
          <a:p>
            <a:pPr algn="just">
              <a:lnSpc>
                <a:spcPct val="100000"/>
              </a:lnSpc>
            </a:pP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Если документация содержит информацию о стандартах обслуживания клиентов, это помогает обеспечить высокое качество обслуживания и удовлетворенность клиентов.</a:t>
            </a:r>
          </a:p>
          <a:p>
            <a:pPr algn="just">
              <a:lnSpc>
                <a:spcPct val="100000"/>
              </a:lnSpc>
            </a:pPr>
            <a:r>
              <a:rPr lang="ru-RU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Сокращение издержек и повышение эффективности:</a:t>
            </a:r>
          </a:p>
          <a:p>
            <a:pPr algn="just">
              <a:lnSpc>
                <a:spcPct val="100000"/>
              </a:lnSpc>
            </a:pP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Эффективная документация помогает снизить издержки на исправление ошибок и неполадок, а также на переподготовку сотрудников. Это увеличивает общую эффективность организации.</a:t>
            </a:r>
          </a:p>
        </p:txBody>
      </p:sp>
    </p:spTree>
    <p:extLst>
      <p:ext uri="{BB962C8B-B14F-4D97-AF65-F5344CB8AC3E}">
        <p14:creationId xmlns:p14="http://schemas.microsoft.com/office/powerpoint/2010/main" val="2536325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09BCCD-5F13-BD77-AAE7-91B767DCB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2708" y="140717"/>
            <a:ext cx="2266584" cy="476616"/>
          </a:xfrm>
        </p:spPr>
        <p:txBody>
          <a:bodyPr>
            <a:noAutofit/>
          </a:bodyPr>
          <a:lstStyle/>
          <a:p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806F954-E437-CF8C-D597-509F2ADED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426677"/>
            <a:ext cx="10515600" cy="2473569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</a:pP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В данной презентации была рассмотрена важность документации в организации и ее роль как источника информации о бизнес-процессах.</a:t>
            </a:r>
          </a:p>
          <a:p>
            <a:pPr algn="just">
              <a:lnSpc>
                <a:spcPct val="100000"/>
              </a:lnSpc>
            </a:pP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Было доказано, что эффективная документация способствует повышению производительности, сокращению рисков, улучшению качества обслуживания клиентов и соблюдению нормативных требований.</a:t>
            </a:r>
          </a:p>
        </p:txBody>
      </p:sp>
    </p:spTree>
    <p:extLst>
      <p:ext uri="{BB962C8B-B14F-4D97-AF65-F5344CB8AC3E}">
        <p14:creationId xmlns:p14="http://schemas.microsoft.com/office/powerpoint/2010/main" val="35220622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</TotalTime>
  <Words>1300</Words>
  <Application>Microsoft Office PowerPoint</Application>
  <PresentationFormat>Широкоэкранный</PresentationFormat>
  <Paragraphs>104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  <vt:lpstr>Введение</vt:lpstr>
      <vt:lpstr> Виды документации</vt:lpstr>
      <vt:lpstr> Роль документации в управлении бизнес-процессами</vt:lpstr>
      <vt:lpstr> Документация как источник информации</vt:lpstr>
      <vt:lpstr>Создание и обновление документации</vt:lpstr>
      <vt:lpstr>Хранение и доступ к документации</vt:lpstr>
      <vt:lpstr>Преимущества эффективной документации</vt:lpstr>
      <vt:lpstr>Заключение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Александр</dc:creator>
  <cp:lastModifiedBy>Alexander</cp:lastModifiedBy>
  <cp:revision>72</cp:revision>
  <dcterms:created xsi:type="dcterms:W3CDTF">2022-12-09T09:15:04Z</dcterms:created>
  <dcterms:modified xsi:type="dcterms:W3CDTF">2023-09-18T07:29:53Z</dcterms:modified>
</cp:coreProperties>
</file>