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4" r:id="rId4"/>
    <p:sldId id="285" r:id="rId5"/>
    <p:sldId id="286" r:id="rId6"/>
    <p:sldId id="283" r:id="rId7"/>
    <p:sldId id="27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F9CAD-0BFB-FE6F-A519-F77CF5625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361E11-846C-807F-9F33-0C1B7B194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F4DF4-8153-9241-DAED-1230716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23A37-8195-3F62-2AF6-B58EC2CB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BE7D4-B3CB-8E0F-390F-8A24735F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8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8FB5-4E51-D9EF-90C2-51C898CD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6897B-AD2E-3BA9-EE80-8A06AFB1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BD9E4-0C43-1CDA-0661-37C6AD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FE589-6455-D9FB-28C3-D4BD022E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1A811-366F-0E9B-A49A-C961C74D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2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3DF24A-FE1F-6DFE-AE0F-85EDDE0FE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561D19-AE55-CBC1-86B7-5C3924D7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6978B-9C8B-D0AA-80F9-BE6AB2C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ED64A-FDD0-908B-238C-B8B7FC80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A6DE0-9AB9-1EE8-F1E3-39B5798B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D5F4-CF24-97FD-8B8E-332B428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BF7B4-81D6-F6BB-9A5A-57E8ED1E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07FE9-DA82-B573-8BFC-8A311159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97EF5D-8E50-FB10-C5B5-1B9134B4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E6411-C1EF-D3B1-991C-613B7B0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78963-87A7-6EA3-8792-3CAB3CA7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1A827-34F7-6AF6-78AE-32F224B57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7C4-370F-7231-53BC-3E5C278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37E4-AFB1-DDCC-DB07-10EACAAD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8F6AA-56ED-611B-527E-841610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44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9E5E-FBE6-E5F9-DF4B-E0714462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AB8E1-3421-8A50-5B08-78067F5F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AE0F-43F1-D340-1B37-B48831478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5FA0-EE5C-57CE-F185-358F96CA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3ABA41-4711-CA6F-446A-9C5A61B4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44F529-997E-D85F-B570-E598607F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3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6D627-0FDB-FD4A-F8FC-8703B1AB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432CB3-7E34-48DE-708A-9905F0D8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E0996-3430-4F87-6706-5A65DA6B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E409D-09F4-B7DA-19FF-6B81DEF31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04A6A8-1347-B28B-FA1C-5D542AF9C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AB4B1C-2B90-6F0C-EB9A-748BB24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40271-207E-AB77-09C7-277D8163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DC96B-12CB-ECE5-8202-2FFB7A4B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63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F3915-D1FB-8C9D-B847-983EFA78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65E84E-3F76-80B8-CE01-2AF625F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4D7A9-A572-C819-D721-32D5B2E3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96F67-0A70-8C64-C3BF-4004FA0F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7F08E4-F0D7-9416-512D-F3CE8AAC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100A0D-6C19-6C69-FCEB-80E403C9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53B111-D5E9-0430-9665-179EF7D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85408-B0F0-16F1-45F1-B658156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10FBA-E507-48CE-9D10-14A6FC38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978B24-9927-E605-ED39-CB9B11A2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D35DCC-E3C5-D63F-5A69-553D12B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E5908-93AF-6A36-4BC0-4DC691AE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7BEEA8-3E3E-FF6B-961D-501A1A0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AA620-A0D5-AA8C-75A8-F7ED810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2DEE9-9D78-617C-B413-235125EF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2325B-B7F2-B84D-49CA-26CCCAB78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96BCE9-60BE-F951-919A-F383F604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672B00-1C72-8A03-35E1-A7C9028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FAC02-A4FB-F567-DE01-F53842F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8BCDA-D47E-0998-6888-11C2C3D2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13DB8-70D6-985F-8AFE-B8D14B7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CD3BE3-3337-C924-B581-5F8A5A20E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  <a:t>22.09.2023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1627A-76CA-997F-DDBA-85756A11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BAB3E-A664-0730-50EA-E338ADE52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92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52418DF-5161-7D20-587D-67E36D4F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C9DA4E-DDD2-27E3-0070-AAE9F3F18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04EFB3-AB1B-CAFE-6547-67DB9597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4568"/>
            <a:ext cx="12192000" cy="466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Тестирование и верификация программного обеспечения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</a:t>
            </a:r>
            <a:r>
              <a:rPr lang="ru-RU" alt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Студент: Новиков А.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«Согласовать отчёт с заказчиком»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ИКБО-24-21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8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992" y="1053247"/>
            <a:ext cx="11260015" cy="572639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Проверка способности моделирования бизнес-процесса с использованием текстовых, табличных и графических методов представления.</a:t>
            </a:r>
          </a:p>
          <a:p>
            <a:pPr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 (творческое, может выполняться индивидуально):</a:t>
            </a:r>
          </a:p>
          <a:p>
            <a:pPr>
              <a:lnSpc>
                <a:spcPct val="170000"/>
              </a:lnSpc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Студент самостоятельно выбирает бизнес-процесс, связанный с технологией обработки документов. При этом условие состоит в том, что выбранный процесс не должен повторять процессы, рассмотренные ранее в ходе практических занятий. Студент разрабатывает текстовое описание выбранного процесса, создает табличное описание с учетом системного и структурного анализа, а также строит модели бизнес-процесса на верхнем и нижнем уровнях, соблюдая правила синтаксиса и семантики.</a:t>
            </a:r>
          </a:p>
        </p:txBody>
      </p:sp>
    </p:spTree>
    <p:extLst>
      <p:ext uri="{BB962C8B-B14F-4D97-AF65-F5344CB8AC3E}">
        <p14:creationId xmlns:p14="http://schemas.microsoft.com/office/powerpoint/2010/main" val="424483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313" y="390514"/>
            <a:ext cx="8419364" cy="476616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latin typeface="Times New Roman" panose="02020603050405020304" pitchFamily="18" charset="0"/>
                <a:ea typeface="Droid Sans Fallback"/>
                <a:cs typeface="FreeSans"/>
              </a:rPr>
              <a:t>W</a:t>
            </a:r>
            <a:r>
              <a:rPr lang="en-US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FD </a:t>
            </a:r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 - Текстовое описание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A93E9-8D3E-3262-C762-D2B2E2AB4D00}"/>
              </a:ext>
            </a:extLst>
          </p:cNvPr>
          <p:cNvSpPr txBox="1"/>
          <p:nvPr/>
        </p:nvSpPr>
        <p:spPr>
          <a:xfrm>
            <a:off x="794233" y="791719"/>
            <a:ext cx="10603523" cy="585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Была составлена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WFD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диаграмма.</a:t>
            </a:r>
            <a:endParaRPr lang="ru-RU" sz="1600" kern="100" dirty="0">
              <a:effectLst/>
              <a:latin typeface="Liberation Serif"/>
              <a:ea typeface="Droid Sans Fallback"/>
              <a:cs typeface="FreeSans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1. Начало процесса: Автор отчета направляет отчет руководителю проекта для согласования с заказчиком.</a:t>
            </a:r>
            <a:endParaRPr lang="ru-RU" sz="1600" kern="100" dirty="0">
              <a:effectLst/>
              <a:latin typeface="Liberation Serif"/>
              <a:ea typeface="Droid Sans Fallback"/>
              <a:cs typeface="FreeSans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2. Руководитель проекта проверяет корректность оформления отчета и, если нет ошибок, отправляет документ согласующим лицам со стороны заказчика по электронной почте и копию автору отчета.</a:t>
            </a:r>
            <a:endParaRPr lang="ru-RU" sz="1600" kern="100" dirty="0">
              <a:effectLst/>
              <a:latin typeface="Liberation Serif"/>
              <a:ea typeface="Droid Sans Fallback"/>
              <a:cs typeface="FreeSans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3. Согласующие лица со стороны заказчика рассматривают отчет. Если замечания есть, отправляют отчет с замечаниями обратно. Если нет замечаний, отправляют отчет руководителю проекта для согласования с заказчиком.</a:t>
            </a:r>
            <a:endParaRPr lang="ru-RU" sz="1600" kern="100" dirty="0">
              <a:effectLst/>
              <a:latin typeface="Liberation Serif"/>
              <a:ea typeface="Droid Sans Fallback"/>
              <a:cs typeface="FreeSans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4. Руководитель проекта возвращает отчет автору для исправления, если есть замечания. Иначе отправляет отчет на подпись директору компании.</a:t>
            </a:r>
            <a:endParaRPr lang="ru-RU" sz="1600" kern="100" dirty="0">
              <a:effectLst/>
              <a:latin typeface="Liberation Serif"/>
              <a:ea typeface="Droid Sans Fallback"/>
              <a:cs typeface="FreeSans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5. Автор отчета устраняет замечания, подготавливает новую версию отчета с приложением списка замечаний и передает ее руководителю проекта для согласования с заказчиком.</a:t>
            </a:r>
            <a:endParaRPr lang="ru-RU" sz="1600" kern="100" dirty="0">
              <a:effectLst/>
              <a:latin typeface="Liberation Serif"/>
              <a:ea typeface="Droid Sans Fallback"/>
              <a:cs typeface="FreeSans"/>
            </a:endParaRPr>
          </a:p>
          <a:p>
            <a:pPr indent="449580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6. Конец процесса: Руководитель проекта завершает согласование с заказчиком после устранения замечаний.</a:t>
            </a:r>
            <a:endParaRPr lang="ru-RU" sz="1600" kern="100" dirty="0">
              <a:effectLst/>
              <a:latin typeface="Liberation Serif"/>
              <a:ea typeface="Droid Sans Fallback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142154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645" y="498429"/>
            <a:ext cx="8656699" cy="476616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latin typeface="Times New Roman" panose="02020603050405020304" pitchFamily="18" charset="0"/>
                <a:ea typeface="Droid Sans Fallback"/>
                <a:cs typeface="FreeSans"/>
              </a:rPr>
              <a:t>W</a:t>
            </a:r>
            <a:r>
              <a:rPr lang="en-US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FD </a:t>
            </a:r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 – табличное описание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4986344" y="6304002"/>
            <a:ext cx="22193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</a:t>
            </a:r>
            <a:r>
              <a:rPr lang="en-US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WFD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FBC3C04-4AD7-B0EA-4E2F-861DF0203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53611"/>
              </p:ext>
            </p:extLst>
          </p:nvPr>
        </p:nvGraphicFramePr>
        <p:xfrm>
          <a:off x="1575127" y="1012273"/>
          <a:ext cx="9208893" cy="52917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4711">
                  <a:extLst>
                    <a:ext uri="{9D8B030D-6E8A-4147-A177-3AD203B41FA5}">
                      <a16:colId xmlns:a16="http://schemas.microsoft.com/office/drawing/2014/main" val="600625698"/>
                    </a:ext>
                  </a:extLst>
                </a:gridCol>
                <a:gridCol w="1460319">
                  <a:extLst>
                    <a:ext uri="{9D8B030D-6E8A-4147-A177-3AD203B41FA5}">
                      <a16:colId xmlns:a16="http://schemas.microsoft.com/office/drawing/2014/main" val="3617918991"/>
                    </a:ext>
                  </a:extLst>
                </a:gridCol>
                <a:gridCol w="3043337">
                  <a:extLst>
                    <a:ext uri="{9D8B030D-6E8A-4147-A177-3AD203B41FA5}">
                      <a16:colId xmlns:a16="http://schemas.microsoft.com/office/drawing/2014/main" val="1929655011"/>
                    </a:ext>
                  </a:extLst>
                </a:gridCol>
                <a:gridCol w="2070526">
                  <a:extLst>
                    <a:ext uri="{9D8B030D-6E8A-4147-A177-3AD203B41FA5}">
                      <a16:colId xmlns:a16="http://schemas.microsoft.com/office/drawing/2014/main" val="2692389952"/>
                    </a:ext>
                  </a:extLst>
                </a:gridCol>
              </a:tblGrid>
              <a:tr h="1804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 dirty="0">
                          <a:effectLst/>
                        </a:rPr>
                        <a:t>Наименование операции</a:t>
                      </a:r>
                      <a:endParaRPr lang="ru-RU" sz="900" kern="1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Исполнитель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Входящие документы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Исходящие документы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extLst>
                  <a:ext uri="{0D108BD9-81ED-4DB2-BD59-A6C34878D82A}">
                    <a16:rowId xmlns:a16="http://schemas.microsoft.com/office/drawing/2014/main" val="2825824126"/>
                  </a:ext>
                </a:extLst>
              </a:tr>
              <a:tr h="7564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 dirty="0">
                          <a:effectLst/>
                        </a:rPr>
                        <a:t>Начало процесса: Автор отчета направляет отчет руководителю проекта для согласования с заказчиком</a:t>
                      </a:r>
                      <a:endParaRPr lang="ru-RU" sz="900" kern="1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Автор отчета, Руководитель проекта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Отчет о выполненных работах, Внутренняя корпоративная электронная почта, Ссылка на папку сервера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Отчет о выполненных работах, Электронное письмо с заказчиком, Копия отчета автору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extLst>
                  <a:ext uri="{0D108BD9-81ED-4DB2-BD59-A6C34878D82A}">
                    <a16:rowId xmlns:a16="http://schemas.microsoft.com/office/drawing/2014/main" val="2023863373"/>
                  </a:ext>
                </a:extLst>
              </a:tr>
              <a:tr h="8524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 dirty="0">
                          <a:effectLst/>
                        </a:rPr>
                        <a:t>Руководитель проекта проверяет корректность оформления отчета и, если нет ошибок, отправляет документ согласующим лицам со стороны заказчика по электронной почте и копию автору отчета</a:t>
                      </a:r>
                      <a:endParaRPr lang="ru-RU" sz="900" kern="1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 dirty="0">
                          <a:effectLst/>
                        </a:rPr>
                        <a:t>Руководитель проекта, Автор отчета</a:t>
                      </a:r>
                      <a:endParaRPr lang="ru-RU" sz="900" kern="1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Отчет о выполненных работах, Электронное письмо с заказчиком, Копия отчета автору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Электронное письмо с заказчиком, Копия отчета автору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extLst>
                  <a:ext uri="{0D108BD9-81ED-4DB2-BD59-A6C34878D82A}">
                    <a16:rowId xmlns:a16="http://schemas.microsoft.com/office/drawing/2014/main" val="2928526281"/>
                  </a:ext>
                </a:extLst>
              </a:tr>
              <a:tr h="10444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Согласующие лица со стороны заказчика рассматривают отчет. Если замечания есть, отправляют отчет с замечаниями обратно. Если нет замечаний, отправляют отчет руководителю проекта для согласования с заказчиком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Согласующие лица заказчика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Электронное письмо с заказчиком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 dirty="0">
                          <a:effectLst/>
                        </a:rPr>
                        <a:t>Электронное письмо с заказчиком (с замечаниями) или Руководителю проекта</a:t>
                      </a:r>
                      <a:endParaRPr lang="ru-RU" sz="900" kern="1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extLst>
                  <a:ext uri="{0D108BD9-81ED-4DB2-BD59-A6C34878D82A}">
                    <a16:rowId xmlns:a16="http://schemas.microsoft.com/office/drawing/2014/main" val="3841226449"/>
                  </a:ext>
                </a:extLst>
              </a:tr>
              <a:tr h="7564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Руководитель проекта возвращает отчет автору для исправления, если есть замечания. Иначе отправляет отчет на подпись директору компании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Руководитель проекта, Автор отчета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 dirty="0">
                          <a:effectLst/>
                        </a:rPr>
                        <a:t>Электронное письмо с заказчиком (с замечаниями) или Руководителю проекта</a:t>
                      </a:r>
                      <a:endParaRPr lang="ru-RU" sz="900" kern="1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Электронное письмо с директору компании (при отсутствии замечаний)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extLst>
                  <a:ext uri="{0D108BD9-81ED-4DB2-BD59-A6C34878D82A}">
                    <a16:rowId xmlns:a16="http://schemas.microsoft.com/office/drawing/2014/main" val="2444689490"/>
                  </a:ext>
                </a:extLst>
              </a:tr>
              <a:tr h="9484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Автор отчета устраняет замечания, подготавливает новую версию отчета с приложением списка замечаний и передает ее руководителю проекта для согласования с заказчиком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Автор отчета, Руководитель проекта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Электронное письмо с заказчиком (с замечаниями) или Руководителю проекта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 dirty="0">
                          <a:effectLst/>
                        </a:rPr>
                        <a:t>Электронное письмо с заказчиком (с исправлениями и списком замечаний)</a:t>
                      </a:r>
                      <a:endParaRPr lang="ru-RU" sz="900" kern="1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extLst>
                  <a:ext uri="{0D108BD9-81ED-4DB2-BD59-A6C34878D82A}">
                    <a16:rowId xmlns:a16="http://schemas.microsoft.com/office/drawing/2014/main" val="1593524140"/>
                  </a:ext>
                </a:extLst>
              </a:tr>
              <a:tr h="4684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Конец процесса: Руководитель проекта завершает согласование с заказчиком после устранения замечаний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Руководитель проекта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>
                          <a:effectLst/>
                        </a:rPr>
                        <a:t>Электронное письмо с заказчиком (с исправлениями и списком замечаний)</a:t>
                      </a:r>
                      <a:endParaRPr lang="ru-RU" sz="900" kern="10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kern="100" dirty="0">
                          <a:effectLst/>
                        </a:rPr>
                        <a:t>Завершение процесса</a:t>
                      </a:r>
                      <a:endParaRPr lang="ru-RU" sz="900" kern="100" dirty="0">
                        <a:effectLst/>
                        <a:latin typeface="Liberation Serif"/>
                        <a:ea typeface="Droid Sans Fallback"/>
                        <a:cs typeface="FreeSans"/>
                      </a:endParaRPr>
                    </a:p>
                  </a:txBody>
                  <a:tcPr marL="20855" marR="20855" marT="0" marB="0"/>
                </a:tc>
                <a:extLst>
                  <a:ext uri="{0D108BD9-81ED-4DB2-BD59-A6C34878D82A}">
                    <a16:rowId xmlns:a16="http://schemas.microsoft.com/office/drawing/2014/main" val="764266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17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663" y="431809"/>
            <a:ext cx="3802670" cy="476616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latin typeface="Times New Roman" panose="02020603050405020304" pitchFamily="18" charset="0"/>
                <a:ea typeface="Droid Sans Fallback"/>
                <a:cs typeface="FreeSans"/>
              </a:rPr>
              <a:t>W</a:t>
            </a:r>
            <a:r>
              <a:rPr lang="en-US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FD </a:t>
            </a:r>
            <a:r>
              <a:rPr lang="ru-RU" sz="36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76D49-0EC9-4684-5F3C-E6D8BE033F9A}"/>
              </a:ext>
            </a:extLst>
          </p:cNvPr>
          <p:cNvSpPr txBox="1"/>
          <p:nvPr/>
        </p:nvSpPr>
        <p:spPr>
          <a:xfrm>
            <a:off x="4986344" y="6304002"/>
            <a:ext cx="22193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</a:t>
            </a:r>
            <a:r>
              <a:rPr lang="en-US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WFD </a:t>
            </a:r>
            <a:r>
              <a:rPr lang="ru-RU" sz="1200" b="1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диаграмма</a:t>
            </a:r>
            <a:endParaRPr lang="ru-RU" sz="1200" b="1" kern="100" dirty="0">
              <a:effectLst/>
              <a:latin typeface="Liberation Serif"/>
              <a:ea typeface="Droid Sans Fallback"/>
              <a:cs typeface="FreeSans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23BEC1-BAEC-F738-142D-C9206B965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3" y="1091164"/>
            <a:ext cx="3486147" cy="50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8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BCCD-5F13-BD77-AAE7-91B767DC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06F954-E437-CF8C-D597-509F2ADE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26677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WFD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на тему «</a:t>
            </a:r>
            <a:r>
              <a:rPr lang="ru-RU" alt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Согласовать отчёт с заказчиком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352206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899FAFB-50A6-0813-E1A7-797D3DA76335}"/>
              </a:ext>
            </a:extLst>
          </p:cNvPr>
          <p:cNvSpPr txBox="1">
            <a:spLocks/>
          </p:cNvSpPr>
          <p:nvPr/>
        </p:nvSpPr>
        <p:spPr>
          <a:xfrm>
            <a:off x="2934092" y="3167386"/>
            <a:ext cx="7179491" cy="5232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98590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636</Words>
  <Application>Microsoft Office PowerPoint</Application>
  <PresentationFormat>Широкоэкранный</PresentationFormat>
  <Paragraphs>63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Liberation Serif</vt:lpstr>
      <vt:lpstr>Times New Roman</vt:lpstr>
      <vt:lpstr>Тема Office</vt:lpstr>
      <vt:lpstr>Презентация PowerPoint</vt:lpstr>
      <vt:lpstr>Цель и задача</vt:lpstr>
      <vt:lpstr>WFD диаграмма - Текстовое описание</vt:lpstr>
      <vt:lpstr>WFD диаграмма – табличное описание</vt:lpstr>
      <vt:lpstr>WFD диаграмма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Alexander</cp:lastModifiedBy>
  <cp:revision>109</cp:revision>
  <dcterms:created xsi:type="dcterms:W3CDTF">2022-12-09T09:15:04Z</dcterms:created>
  <dcterms:modified xsi:type="dcterms:W3CDTF">2023-09-22T11:21:43Z</dcterms:modified>
</cp:coreProperties>
</file>