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7" r:id="rId2"/>
    <p:sldId id="411" r:id="rId3"/>
    <p:sldId id="462" r:id="rId4"/>
    <p:sldId id="463" r:id="rId5"/>
    <p:sldId id="311" r:id="rId6"/>
    <p:sldId id="312" r:id="rId7"/>
    <p:sldId id="315" r:id="rId8"/>
    <p:sldId id="450" r:id="rId9"/>
    <p:sldId id="446" r:id="rId10"/>
    <p:sldId id="447" r:id="rId11"/>
    <p:sldId id="448" r:id="rId12"/>
    <p:sldId id="317" r:id="rId13"/>
    <p:sldId id="412" r:id="rId14"/>
    <p:sldId id="419" r:id="rId15"/>
    <p:sldId id="441" r:id="rId16"/>
    <p:sldId id="442" r:id="rId17"/>
    <p:sldId id="443" r:id="rId18"/>
    <p:sldId id="449" r:id="rId19"/>
    <p:sldId id="488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38" r:id="rId31"/>
    <p:sldId id="439" r:id="rId32"/>
    <p:sldId id="478" r:id="rId33"/>
    <p:sldId id="479" r:id="rId34"/>
    <p:sldId id="480" r:id="rId35"/>
    <p:sldId id="461" r:id="rId36"/>
    <p:sldId id="388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2" r:id="rId45"/>
    <p:sldId id="473" r:id="rId46"/>
    <p:sldId id="481" r:id="rId47"/>
    <p:sldId id="482" r:id="rId48"/>
    <p:sldId id="483" r:id="rId49"/>
    <p:sldId id="486" r:id="rId50"/>
    <p:sldId id="474" r:id="rId51"/>
    <p:sldId id="339" r:id="rId52"/>
    <p:sldId id="475" r:id="rId53"/>
    <p:sldId id="477" r:id="rId54"/>
    <p:sldId id="476" r:id="rId55"/>
    <p:sldId id="431" r:id="rId56"/>
    <p:sldId id="487" r:id="rId5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257"/>
            <p14:sldId id="411"/>
            <p14:sldId id="462"/>
            <p14:sldId id="463"/>
            <p14:sldId id="311"/>
            <p14:sldId id="312"/>
            <p14:sldId id="315"/>
            <p14:sldId id="450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88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38"/>
            <p14:sldId id="439"/>
            <p14:sldId id="478"/>
            <p14:sldId id="479"/>
            <p14:sldId id="480"/>
            <p14:sldId id="461"/>
            <p14:sldId id="388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81"/>
            <p14:sldId id="482"/>
            <p14:sldId id="483"/>
            <p14:sldId id="486"/>
            <p14:sldId id="474"/>
            <p14:sldId id="339"/>
            <p14:sldId id="475"/>
            <p14:sldId id="477"/>
            <p14:sldId id="476"/>
            <p14:sldId id="431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24.11.2018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0" y="347172"/>
            <a:ext cx="9144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Document Object Model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 (</a:t>
            </a:r>
            <a:r>
              <a:rPr lang="en-US" sz="4800" b="1" dirty="0">
                <a:solidFill>
                  <a:schemeClr val="bg1"/>
                </a:solidFill>
              </a:rPr>
              <a:t>DOM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  <a:endParaRPr lang="uk-UA" sz="9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871864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3832" y="2979768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846338" cy="163121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Также</a:t>
            </a:r>
            <a:r>
              <a:rPr lang="en-US" sz="2000" dirty="0" smtClean="0"/>
              <a:t> </a:t>
            </a:r>
            <a:r>
              <a:rPr lang="ru-RU" sz="2000" dirty="0" smtClean="0"/>
              <a:t>среди свойств объекта (элемента) есть те которые позволяют управлять содержимым (атрибутами, стилями) или подпиской на событиями,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 smtClean="0"/>
              <a:t>[…]</a:t>
            </a:r>
          </a:p>
          <a:p>
            <a:r>
              <a:rPr lang="en-US" sz="2000" b="1" i="1" dirty="0" smtClean="0"/>
              <a:t>.attributes[…]</a:t>
            </a:r>
            <a:endParaRPr lang="en-US" sz="2000" b="1" i="1" dirty="0"/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 smtClean="0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 smtClean="0"/>
              <a:t>()</a:t>
            </a:r>
            <a:endParaRPr lang="ru-RU" sz="2000" b="1" i="1" dirty="0" smtClean="0"/>
          </a:p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insertBefore</a:t>
            </a:r>
            <a:r>
              <a:rPr lang="en-US" sz="2000" b="1" i="1" dirty="0" smtClean="0"/>
              <a:t>()</a:t>
            </a:r>
            <a:endParaRPr lang="en-US" sz="2000" b="1" i="1" dirty="0"/>
          </a:p>
          <a:p>
            <a:r>
              <a:rPr lang="en-US" sz="2000" b="1" i="1" dirty="0"/>
              <a:t>.remove</a:t>
            </a:r>
            <a:r>
              <a:rPr lang="en-US" sz="2000" b="1" i="1" dirty="0" smtClean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546" y="548681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b="1" dirty="0" err="1"/>
              <a:t>window.document</a:t>
            </a:r>
            <a:r>
              <a:rPr lang="en-US" sz="3200" b="1" dirty="0"/>
              <a:t> – </a:t>
            </a:r>
            <a:r>
              <a:rPr lang="ru-RU" sz="3200" b="1" dirty="0"/>
              <a:t>корень дерева документа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9" y="458112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/>
              <a:t>window.document.childNodes</a:t>
            </a:r>
            <a:r>
              <a:rPr lang="en-US" sz="2400" i="1" dirty="0"/>
              <a:t> – </a:t>
            </a:r>
            <a:r>
              <a:rPr lang="ru-RU" sz="2400" i="1" dirty="0"/>
              <a:t>массив с тегами верхнего уровня (т.е. </a:t>
            </a:r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и </a:t>
            </a:r>
            <a:r>
              <a:rPr lang="en-US" sz="2400" b="1" i="1" dirty="0" err="1"/>
              <a:t>doctype</a:t>
            </a:r>
            <a:r>
              <a:rPr lang="ru-RU" sz="2400" i="1" dirty="0"/>
              <a:t>)</a:t>
            </a:r>
            <a:r>
              <a:rPr lang="en-US" sz="2400" i="1" dirty="0"/>
              <a:t>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56" y="2095930"/>
            <a:ext cx="8208912" cy="13897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11663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Свойство</a:t>
            </a:r>
            <a:r>
              <a:rPr lang="en-US" sz="3200" b="1" dirty="0"/>
              <a:t> .children – </a:t>
            </a:r>
            <a:r>
              <a:rPr lang="ru-RU" sz="3200" b="1" dirty="0"/>
              <a:t>тоже что и .</a:t>
            </a:r>
            <a:r>
              <a:rPr lang="en-US" sz="3200" b="1" dirty="0" err="1"/>
              <a:t>childNodes</a:t>
            </a:r>
            <a:r>
              <a:rPr lang="ru-RU" sz="3200" b="1" dirty="0"/>
              <a:t>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ru-RU" sz="3200" b="1" dirty="0"/>
              <a:t>но без </a:t>
            </a:r>
            <a:r>
              <a:rPr lang="ru-RU" sz="3200" b="1" dirty="0" smtClean="0"/>
              <a:t>«текстовых фрагментов»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400" y="2726408"/>
            <a:ext cx="2057400" cy="27908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8634" y="3284984"/>
            <a:ext cx="2009775" cy="16383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5111478" y="1385034"/>
            <a:ext cx="2352675" cy="146790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79577" y="5733256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.</a:t>
            </a:r>
            <a:r>
              <a:rPr lang="en-US" sz="2800" b="1" i="1" dirty="0" err="1"/>
              <a:t>childNodes</a:t>
            </a:r>
            <a:endParaRPr lang="ru-RU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33284" y="5301208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.children</a:t>
            </a:r>
            <a:endParaRPr lang="ru-RU" sz="2800" b="1" i="1" dirty="0"/>
          </a:p>
        </p:txBody>
      </p:sp>
      <p:sp>
        <p:nvSpPr>
          <p:cNvPr id="14" name="Стрелка вправо 13"/>
          <p:cNvSpPr/>
          <p:nvPr/>
        </p:nvSpPr>
        <p:spPr>
          <a:xfrm rot="2462286">
            <a:off x="7652682" y="1979760"/>
            <a:ext cx="792088" cy="43204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7977926">
            <a:off x="4183746" y="1921829"/>
            <a:ext cx="792088" cy="43204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Когда </a:t>
            </a:r>
            <a:r>
              <a:rPr lang="ru-RU" sz="6000" b="1" dirty="0"/>
              <a:t>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9259" y="344850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9697" y="1700808"/>
            <a:ext cx="60676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rgbClr val="00B050"/>
                </a:solidFill>
              </a:rPr>
              <a:t>&lt;script&gt;&lt;/script&gt;</a:t>
            </a:r>
            <a:endParaRPr lang="ru-RU" sz="6600" b="1" i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3592" y="335699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Тег скрипт может быть размещен в любом месте </a:t>
            </a:r>
            <a:r>
              <a:rPr lang="en-US" sz="2400" i="1" dirty="0"/>
              <a:t>HTML</a:t>
            </a:r>
            <a:r>
              <a:rPr lang="ru-RU" sz="2400" i="1" dirty="0"/>
              <a:t>-документа, с помощью него можно либо непосредственно писать </a:t>
            </a:r>
            <a:r>
              <a:rPr lang="en-US" sz="2400" i="1" dirty="0"/>
              <a:t>JS </a:t>
            </a:r>
            <a:r>
              <a:rPr lang="ru-RU" sz="2400" i="1" dirty="0"/>
              <a:t>код, либо подключать внешний файл с кодом.</a:t>
            </a:r>
            <a:r>
              <a:rPr lang="en-US" sz="2400" i="1" dirty="0"/>
              <a:t> </a:t>
            </a:r>
            <a:r>
              <a:rPr lang="ru-RU" sz="2400" i="1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9259" y="116632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7470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Код из тега </a:t>
            </a:r>
            <a:r>
              <a:rPr lang="en-US" sz="2400" i="1" dirty="0"/>
              <a:t>script </a:t>
            </a:r>
            <a:r>
              <a:rPr lang="ru-RU" sz="2400" i="1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268761"/>
            <a:ext cx="5184576" cy="1459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9259" y="44624"/>
            <a:ext cx="403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776318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198108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23592" y="4088746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Как добраться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4032" y="2903535"/>
            <a:ext cx="413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</a:p>
          <a:p>
            <a:r>
              <a:rPr lang="en-US" sz="2800" b="1" i="1" dirty="0" smtClean="0">
                <a:solidFill>
                  <a:srgbClr val="0070C0"/>
                </a:solidFill>
              </a:rPr>
              <a:t>./source/ex0</a:t>
            </a:r>
            <a:r>
              <a:rPr lang="ru-RU" sz="2800" b="1" i="1" dirty="0" smtClean="0">
                <a:solidFill>
                  <a:srgbClr val="0070C0"/>
                </a:solidFill>
              </a:rPr>
              <a:t>1</a:t>
            </a:r>
            <a:r>
              <a:rPr lang="en-US" sz="2800" b="1" i="1" dirty="0" smtClean="0">
                <a:solidFill>
                  <a:srgbClr val="0070C0"/>
                </a:solidFill>
              </a:rPr>
              <a:t>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1" y="533358"/>
            <a:ext cx="4280665" cy="569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2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window.document</a:t>
            </a:r>
            <a:r>
              <a:rPr lang="ru-RU" sz="7200" b="1" dirty="0"/>
              <a:t/>
            </a:r>
            <a:br>
              <a:rPr lang="ru-RU" sz="7200" b="1" dirty="0"/>
            </a:br>
            <a:r>
              <a:rPr lang="ru-RU" sz="4000" i="1" dirty="0"/>
              <a:t>Хранилище </a:t>
            </a:r>
            <a:r>
              <a:rPr lang="en-US" sz="4000" i="1" dirty="0"/>
              <a:t>HTML-</a:t>
            </a:r>
            <a:r>
              <a:rPr lang="ru-RU" sz="4000" i="1" dirty="0"/>
              <a:t>документа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9347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576" y="260648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Теги у которых есть атрибут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3200" b="1" dirty="0"/>
              <a:t>доступны сразу из объекта </a:t>
            </a:r>
            <a:r>
              <a:rPr lang="en-US" sz="3200" b="1" dirty="0">
                <a:solidFill>
                  <a:srgbClr val="0070C0"/>
                </a:solidFill>
              </a:rPr>
              <a:t>window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3573016"/>
            <a:ext cx="25922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12" y="3619488"/>
            <a:ext cx="5376138" cy="226732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589376"/>
            <a:ext cx="7868225" cy="16666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546474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Попробуем задействовать</a:t>
            </a:r>
            <a:r>
              <a:rPr lang="en-US" sz="2400" i="1" dirty="0"/>
              <a:t> </a:t>
            </a:r>
            <a:r>
              <a:rPr lang="ru-RU" sz="2400" i="1" dirty="0"/>
              <a:t>рассмотренные функции поиска элементов в дереве </a:t>
            </a:r>
            <a:r>
              <a:rPr lang="en-US" sz="2400" i="1" dirty="0"/>
              <a:t>HTML-</a:t>
            </a:r>
            <a:r>
              <a:rPr lang="ru-RU" sz="2400" i="1" dirty="0"/>
              <a:t>документа.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445" b="13690"/>
          <a:stretch/>
        </p:blipFill>
        <p:spPr>
          <a:xfrm>
            <a:off x="1343472" y="1129766"/>
            <a:ext cx="9122254" cy="409943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83832" y="204262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cs typeface="Courier New" pitchFamily="49" charset="0"/>
              </a:rPr>
              <a:t>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660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476672"/>
            <a:ext cx="9186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823" y="3731548"/>
            <a:ext cx="8260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i="1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511" r="4633" b="23209"/>
          <a:stretch/>
        </p:blipFill>
        <p:spPr>
          <a:xfrm>
            <a:off x="2127661" y="1654851"/>
            <a:ext cx="8277130" cy="16561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681" y="260649"/>
            <a:ext cx="644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«Живые» и статические коллекции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43" y="1052736"/>
            <a:ext cx="8505045" cy="23762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14" y="3753619"/>
            <a:ext cx="2505075" cy="8286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40778" y="4885464"/>
            <a:ext cx="7624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Живые (</a:t>
            </a:r>
            <a:r>
              <a:rPr lang="en-US" sz="2000" b="1" i="1" dirty="0" smtClean="0"/>
              <a:t>Live</a:t>
            </a:r>
            <a:r>
              <a:rPr lang="ru-RU" sz="2000" i="1" dirty="0" smtClean="0"/>
              <a:t>)</a:t>
            </a:r>
            <a:r>
              <a:rPr lang="en-US" sz="2000" i="1" dirty="0" smtClean="0"/>
              <a:t> </a:t>
            </a:r>
            <a:r>
              <a:rPr lang="ru-RU" sz="2000" i="1" dirty="0" smtClean="0"/>
              <a:t>коллекции изменяют свой состав в зависимости от изменений в документа. Статические (</a:t>
            </a:r>
            <a:r>
              <a:rPr lang="en-US" sz="2000" b="1" i="1" dirty="0" smtClean="0"/>
              <a:t>Static</a:t>
            </a:r>
            <a:r>
              <a:rPr lang="ru-RU" sz="2000" i="1" dirty="0" smtClean="0"/>
              <a:t>) коллекции</a:t>
            </a:r>
            <a:r>
              <a:rPr lang="en-US" sz="2000" i="1" dirty="0" smtClean="0"/>
              <a:t> </a:t>
            </a:r>
            <a:r>
              <a:rPr lang="ru-RU" sz="2000" i="1" dirty="0" smtClean="0"/>
              <a:t>не изменяют свой состав после формирования.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166" y="116633"/>
            <a:ext cx="676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1664" y="908721"/>
            <a:ext cx="626469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.</a:t>
            </a:r>
            <a:r>
              <a:rPr lang="en-US" sz="3200" i="1" dirty="0" err="1"/>
              <a:t>querySelector</a:t>
            </a:r>
            <a:r>
              <a:rPr lang="en-US" sz="3200" i="1" dirty="0"/>
              <a:t>()</a:t>
            </a:r>
            <a:r>
              <a:rPr lang="ru-RU" sz="3200" i="1" dirty="0"/>
              <a:t> и </a:t>
            </a:r>
            <a:r>
              <a:rPr lang="en-US" sz="3200" i="1" dirty="0"/>
              <a:t>.</a:t>
            </a:r>
            <a:r>
              <a:rPr lang="en-US" sz="3200" i="1" dirty="0" err="1"/>
              <a:t>querySelectorAll</a:t>
            </a:r>
            <a:r>
              <a:rPr lang="en-US" sz="3200" i="1" dirty="0"/>
              <a:t>()</a:t>
            </a:r>
            <a:endParaRPr lang="ru-RU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19536" y="1628801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1664" y="2906942"/>
            <a:ext cx="626469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.</a:t>
            </a:r>
            <a:r>
              <a:rPr lang="en-US" sz="3200" i="1" dirty="0" err="1"/>
              <a:t>getElementsBy</a:t>
            </a:r>
            <a:r>
              <a:rPr lang="en-US" sz="3200" i="1" dirty="0"/>
              <a:t>…()</a:t>
            </a:r>
            <a:endParaRPr lang="ru-RU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19536" y="3627021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  <a:r>
              <a:rPr lang="ru-RU" sz="2800" i="1" dirty="0" err="1"/>
              <a:t>Псевдомассив</a:t>
            </a:r>
            <a:r>
              <a:rPr lang="ru-RU" sz="2800" i="1" dirty="0"/>
              <a:t> </a:t>
            </a:r>
            <a:r>
              <a:rPr lang="en-US" sz="2800" b="1" i="1" dirty="0"/>
              <a:t>.children </a:t>
            </a:r>
            <a:r>
              <a:rPr lang="ru-RU" sz="2800" i="1" dirty="0"/>
              <a:t>также относится к «живым» коллекциям.</a:t>
            </a:r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41" y="2492896"/>
            <a:ext cx="7992888" cy="19874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7728" y="260649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54406" y="908720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5207" y="2348880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Стандарт который определяет из каких объектов браузер собирает дерево документа, </a:t>
            </a:r>
            <a:r>
              <a:rPr lang="ru-RU" sz="3200" i="1" dirty="0" smtClean="0"/>
              <a:t>какие свойства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методы</a:t>
            </a:r>
            <a:r>
              <a:rPr lang="ru-RU" sz="3200" i="1" dirty="0" smtClean="0"/>
              <a:t> </a:t>
            </a:r>
            <a:r>
              <a:rPr lang="ru-RU" sz="3200" i="1" dirty="0"/>
              <a:t>есть у этих объектов у этих.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025214" y="5148481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9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432" y="260648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568" y="515719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Свойство .</a:t>
            </a:r>
            <a:r>
              <a:rPr lang="en-US" sz="2000" b="1" i="1" dirty="0" err="1"/>
              <a:t>innerHTML</a:t>
            </a:r>
            <a:r>
              <a:rPr lang="ru-RU" sz="2000" i="1" dirty="0"/>
              <a:t> – можно не только считывать но и устанавливать.</a:t>
            </a:r>
            <a:r>
              <a:rPr lang="en-US" sz="2000" i="1" dirty="0"/>
              <a:t> </a:t>
            </a:r>
            <a:r>
              <a:rPr lang="ru-RU" sz="2000" i="1" dirty="0"/>
              <a:t>Изменение свойства .</a:t>
            </a:r>
            <a:r>
              <a:rPr lang="en-US" sz="2000" b="1" i="1" dirty="0" err="1"/>
              <a:t>innerHTML</a:t>
            </a:r>
            <a:r>
              <a:rPr lang="ru-RU" sz="2000" i="1" dirty="0"/>
              <a:t> – автоматически влечёт перерисовку документа.</a:t>
            </a:r>
            <a:endParaRPr lang="ru-RU" sz="26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594306"/>
            <a:ext cx="5206727" cy="2202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151540"/>
            <a:ext cx="6362700" cy="11525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/>
              <a:t>Полезные свойства элементов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>
                <a:solidFill>
                  <a:schemeClr val="accent6"/>
                </a:solidFill>
              </a:rPr>
              <a:t>.style</a:t>
            </a:r>
            <a:r>
              <a:rPr lang="en-US" sz="2200" i="1" dirty="0">
                <a:solidFill>
                  <a:schemeClr val="accent6"/>
                </a:solidFill>
              </a:rPr>
              <a:t> </a:t>
            </a:r>
            <a:r>
              <a:rPr lang="en-US" sz="2200" i="1" dirty="0"/>
              <a:t>– </a:t>
            </a:r>
            <a:r>
              <a:rPr lang="ru-RU" sz="2200" i="1" dirty="0"/>
              <a:t>свойство определяющее объект со всеми поддерживаемыми браузером стилевые свойства</a:t>
            </a:r>
            <a:r>
              <a:rPr lang="en-US" sz="2200" i="1" dirty="0"/>
              <a:t> (CSS)</a:t>
            </a:r>
            <a:r>
              <a:rPr lang="ru-RU" sz="22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 smtClean="0"/>
              <a:t>.attributes</a:t>
            </a:r>
            <a:r>
              <a:rPr lang="en-US" sz="2200" i="1" dirty="0" smtClean="0"/>
              <a:t> </a:t>
            </a:r>
            <a:r>
              <a:rPr lang="en-US" sz="2200" i="1" dirty="0"/>
              <a:t>– </a:t>
            </a:r>
            <a:r>
              <a:rPr lang="ru-RU" sz="2200" i="1" dirty="0" smtClean="0"/>
              <a:t>хранит коллекцию с атрибутами тега.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</a:t>
            </a:r>
            <a:r>
              <a:rPr lang="en-US" sz="6000" dirty="0" smtClean="0"/>
              <a:t>#1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26474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1624" y="5445224"/>
            <a:ext cx="668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Возьмите заготовку </a:t>
            </a:r>
            <a:r>
              <a:rPr lang="en-US" sz="2800" b="1" i="1" dirty="0">
                <a:solidFill>
                  <a:srgbClr val="0070C0"/>
                </a:solidFill>
              </a:rPr>
              <a:t>./</a:t>
            </a:r>
            <a:r>
              <a:rPr lang="en-US" sz="2800" b="1" i="1" dirty="0" smtClean="0">
                <a:solidFill>
                  <a:srgbClr val="0070C0"/>
                </a:solidFill>
              </a:rPr>
              <a:t>source/ex02.html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38" y="908720"/>
            <a:ext cx="2948775" cy="324036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40606" y="4340955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Попробуем сделать баннер который будет показывать предложения из списка товаров. Наша цель: </a:t>
            </a:r>
            <a:r>
              <a:rPr lang="en-US" sz="2000" b="1" i="1" dirty="0" smtClean="0">
                <a:solidFill>
                  <a:srgbClr val="92D050"/>
                </a:solidFill>
              </a:rPr>
              <a:t>./source/ex02_demo.html</a:t>
            </a:r>
            <a:endParaRPr lang="ru-RU" sz="2000" b="1" i="1" dirty="0">
              <a:solidFill>
                <a:srgbClr val="92D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7" y="908720"/>
            <a:ext cx="3187631" cy="324036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215680" y="164639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«Переключающийся баннер»</a:t>
            </a:r>
          </a:p>
        </p:txBody>
      </p:sp>
    </p:spTree>
    <p:extLst>
      <p:ext uri="{BB962C8B-B14F-4D97-AF65-F5344CB8AC3E}">
        <p14:creationId xmlns:p14="http://schemas.microsoft.com/office/powerpoint/2010/main" val="328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8706" y="260649"/>
            <a:ext cx="550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«Переключающийся баннер»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40768"/>
            <a:ext cx="7992888" cy="43330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9687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585" y="116632"/>
            <a:ext cx="683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293096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Удалить элемент из дерева документа можно вызывав у него метод </a:t>
            </a:r>
            <a:r>
              <a:rPr lang="ru-RU" sz="2400" b="1" i="1" dirty="0"/>
              <a:t>.</a:t>
            </a:r>
            <a:r>
              <a:rPr lang="en-US" sz="2400" b="1" i="1" dirty="0"/>
              <a:t>remove()</a:t>
            </a:r>
            <a:r>
              <a:rPr lang="ru-RU" sz="2400" i="1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80728"/>
            <a:ext cx="6491716" cy="272840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25836" r="20589" b="836"/>
          <a:stretch/>
        </p:blipFill>
        <p:spPr bwMode="auto">
          <a:xfrm>
            <a:off x="7680176" y="1625502"/>
            <a:ext cx="3921827" cy="115542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11247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924944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708" y="15735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4088" y="764704"/>
            <a:ext cx="818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Простейший вариант: просто добавить текстовую строку с нужными данным к свойству </a:t>
            </a:r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r>
              <a:rPr lang="en-US" sz="2400" i="1" dirty="0"/>
              <a:t>. </a:t>
            </a:r>
            <a:r>
              <a:rPr lang="ru-RU" sz="2400" i="1" dirty="0"/>
              <a:t>Однако это не самый удобный вариант.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8786" y="511212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/>
              <a:t>Изменение свойств элементов документа – влечет за собой перерисовку документа!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8918" t="35497" r="463" b="35842"/>
          <a:stretch/>
        </p:blipFill>
        <p:spPr>
          <a:xfrm>
            <a:off x="2135561" y="2276872"/>
            <a:ext cx="8070732" cy="599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7" y="3212976"/>
            <a:ext cx="2552700" cy="15621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4458" y="692696"/>
            <a:ext cx="8753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JavaScript</a:t>
            </a:r>
            <a:r>
              <a:rPr lang="ru-RU" sz="3200" b="1" dirty="0"/>
              <a:t> – изменение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916832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410417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4797153"/>
            <a:ext cx="65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17557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9340" y="316963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3933057"/>
            <a:ext cx="813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/>
              <a:t>document.createElement</a:t>
            </a:r>
            <a:r>
              <a:rPr lang="ru-RU" sz="2400" b="1" i="1" dirty="0"/>
              <a:t>()</a:t>
            </a:r>
            <a:r>
              <a:rPr lang="en-US" sz="2400" i="1" dirty="0"/>
              <a:t> – </a:t>
            </a:r>
            <a:r>
              <a:rPr lang="ru-RU" sz="2400" i="1" dirty="0"/>
              <a:t>создаёт новый элемент (по имени тега). Этот элемент, после создания, еще не включен в дерево. Но его свойства уже можно изменять.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3553" y="5334308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appendChild</a:t>
            </a:r>
            <a:r>
              <a:rPr lang="ru-RU" sz="2400" b="1" i="1" dirty="0"/>
              <a:t>()</a:t>
            </a:r>
            <a:r>
              <a:rPr lang="en-US" sz="2400" i="1" dirty="0"/>
              <a:t> – </a:t>
            </a:r>
            <a:r>
              <a:rPr lang="ru-RU" sz="2400" i="1" dirty="0"/>
              <a:t>добавляет элемент к существующему, в качестве последнего потомка.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052737"/>
            <a:ext cx="8136904" cy="267998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9340" y="316963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3717033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/>
              <a:t>document.createElement</a:t>
            </a:r>
            <a:r>
              <a:rPr lang="ru-RU" sz="2400" b="1" i="1" dirty="0"/>
              <a:t>()</a:t>
            </a:r>
            <a:r>
              <a:rPr lang="en-US" sz="2400" i="1" dirty="0"/>
              <a:t> – </a:t>
            </a:r>
            <a:r>
              <a:rPr lang="ru-RU" sz="2400" i="1" dirty="0"/>
              <a:t>создаёт новый элемент (по имени тега). Этот элемент, после создания, еще не включен в дерево. Но его свойства уже можно изменять.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7530" y="504627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appendChild</a:t>
            </a:r>
            <a:r>
              <a:rPr lang="ru-RU" sz="2400" b="1" i="1" dirty="0"/>
              <a:t>()</a:t>
            </a:r>
            <a:r>
              <a:rPr lang="en-US" sz="2400" i="1" dirty="0"/>
              <a:t> – </a:t>
            </a:r>
            <a:r>
              <a:rPr lang="ru-RU" sz="2400" i="1" dirty="0"/>
              <a:t>добавляет элемент к существующему, в качестве последнего потомка.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66" y="1484785"/>
            <a:ext cx="7839075" cy="15525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749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1544" y="1545754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/>
              <a:t>.</a:t>
            </a:r>
            <a:r>
              <a:rPr lang="en-US" sz="3200" b="1" i="1" dirty="0" err="1"/>
              <a:t>appendChild</a:t>
            </a:r>
            <a:r>
              <a:rPr lang="ru-RU" sz="3200" b="1" i="1" dirty="0"/>
              <a:t>()</a:t>
            </a:r>
            <a:r>
              <a:rPr lang="en-US" sz="3200" i="1" dirty="0"/>
              <a:t> – </a:t>
            </a:r>
            <a:r>
              <a:rPr lang="ru-RU" sz="3200" i="1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</p:txBody>
      </p:sp>
    </p:spTree>
    <p:extLst>
      <p:ext uri="{BB962C8B-B14F-4D97-AF65-F5344CB8AC3E}">
        <p14:creationId xmlns:p14="http://schemas.microsoft.com/office/powerpoint/2010/main" val="11348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6447" y="628998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781" y="41597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insertBefore</a:t>
            </a:r>
            <a:r>
              <a:rPr lang="ru-RU" sz="2400" b="1" i="1" dirty="0"/>
              <a:t>()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2477" b="20727"/>
          <a:stretch/>
        </p:blipFill>
        <p:spPr>
          <a:xfrm>
            <a:off x="2118619" y="1628800"/>
            <a:ext cx="7802026" cy="19800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14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7688" y="404665"/>
            <a:ext cx="475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Перемещение элементов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3552" y="1974319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err="1">
                <a:latin typeface="+mj-lt"/>
              </a:rPr>
              <a:t>appendChild</a:t>
            </a:r>
            <a:r>
              <a:rPr lang="en-US" sz="2800" i="1" dirty="0">
                <a:latin typeface="+mj-lt"/>
              </a:rPr>
              <a:t>,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 smtClean="0">
                <a:latin typeface="+mj-lt"/>
              </a:rPr>
              <a:t>insertBefore</a:t>
            </a:r>
            <a:r>
              <a:rPr lang="ru-RU" sz="2800" i="1" dirty="0">
                <a:latin typeface="+mj-lt"/>
              </a:rPr>
              <a:t> </a:t>
            </a:r>
            <a:r>
              <a:rPr lang="ru-RU" sz="2800" i="1" dirty="0" smtClean="0">
                <a:latin typeface="+mj-lt"/>
              </a:rPr>
              <a:t>– </a:t>
            </a:r>
            <a:r>
              <a:rPr lang="ru-RU" sz="2800" i="1" dirty="0">
                <a:latin typeface="+mj-lt"/>
              </a:rPr>
              <a:t>могут перемещать элемент по дереву документа. Т.е. при помощи этих методов можно «перемещать» элемент который уже в дереве, предварительно удалять его со старой позиции нет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28708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7017" y="182237"/>
            <a:ext cx="666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Новые элементы, свойства и классы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4922" y="977280"/>
            <a:ext cx="4905375" cy="1371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2435" y="2654424"/>
            <a:ext cx="4791075" cy="9906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5598" y="2498974"/>
            <a:ext cx="2428875" cy="13620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19536" y="3861049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Установка атрибута «класс» для элемента, снимает необходимость задавать в коде 100500 свойств.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9616" y="4869161"/>
            <a:ext cx="6984776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!Изменение свойств элемента который еще не вставлен в дерево, не влечёт перерисовку страницы!</a:t>
            </a:r>
          </a:p>
        </p:txBody>
      </p:sp>
    </p:spTree>
    <p:extLst>
      <p:ext uri="{BB962C8B-B14F-4D97-AF65-F5344CB8AC3E}">
        <p14:creationId xmlns:p14="http://schemas.microsoft.com/office/powerpoint/2010/main" val="414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 </a:t>
            </a:r>
            <a:r>
              <a:rPr lang="en-US" sz="6000" dirty="0" smtClean="0"/>
              <a:t>#2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585" y="4098217"/>
            <a:ext cx="664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 </a:t>
            </a:r>
            <a:r>
              <a:rPr lang="en-US" sz="2400" b="1" i="1" dirty="0">
                <a:solidFill>
                  <a:srgbClr val="0070C0"/>
                </a:solidFill>
              </a:rPr>
              <a:t>./source/ex0</a:t>
            </a:r>
            <a:r>
              <a:rPr lang="ru-RU" sz="2400" b="1" i="1" dirty="0">
                <a:solidFill>
                  <a:srgbClr val="0070C0"/>
                </a:solidFill>
              </a:rPr>
              <a:t>3</a:t>
            </a:r>
            <a:r>
              <a:rPr lang="en-US" sz="2400" b="1" i="1" dirty="0" smtClean="0">
                <a:solidFill>
                  <a:srgbClr val="0070C0"/>
                </a:solidFill>
              </a:rPr>
              <a:t>.html</a:t>
            </a:r>
            <a:endParaRPr lang="ru-RU" sz="2400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7649" y="44625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Добавление элементов и сортировка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771918"/>
            <a:ext cx="4079046" cy="251306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771918"/>
            <a:ext cx="2825954" cy="304434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79576" y="477101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Задание: </a:t>
            </a:r>
          </a:p>
          <a:p>
            <a:pPr algn="just"/>
            <a:r>
              <a:rPr lang="ru-RU" i="1" dirty="0"/>
              <a:t>1) На основе массива </a:t>
            </a:r>
            <a:r>
              <a:rPr lang="en-US" b="1" i="1" dirty="0"/>
              <a:t>phones</a:t>
            </a:r>
            <a:r>
              <a:rPr lang="en-US" i="1" dirty="0"/>
              <a:t> </a:t>
            </a:r>
            <a:r>
              <a:rPr lang="ru-RU" i="1" dirty="0"/>
              <a:t>сгенерировать и вывести разметку со списком телефонов на страницу;</a:t>
            </a:r>
          </a:p>
          <a:p>
            <a:pPr algn="just"/>
            <a:r>
              <a:rPr lang="en-US" i="1" dirty="0"/>
              <a:t>2</a:t>
            </a:r>
            <a:r>
              <a:rPr lang="ru-RU" i="1" dirty="0"/>
              <a:t>) Реализовать сортировку по возрастанию цены (после того как пользователь нажмёт</a:t>
            </a:r>
            <a:r>
              <a:rPr lang="en-US" i="1" dirty="0"/>
              <a:t> </a:t>
            </a:r>
            <a:r>
              <a:rPr lang="ru-RU" i="1" dirty="0" smtClean="0"/>
              <a:t>соответствующую </a:t>
            </a:r>
            <a:r>
              <a:rPr lang="ru-RU" i="1" dirty="0" err="1" smtClean="0"/>
              <a:t>кнопоку</a:t>
            </a:r>
            <a:r>
              <a:rPr lang="ru-RU" i="1" dirty="0" smtClean="0"/>
              <a:t>).</a:t>
            </a:r>
            <a:endParaRPr lang="ru-RU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279577" y="4625916"/>
            <a:ext cx="7704855" cy="27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5123" y="5354052"/>
            <a:ext cx="66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На основе массива создаём разметку...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880" y="467961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Добавление элементов и сортировка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34" y="1628800"/>
            <a:ext cx="8074154" cy="33843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661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5768" y="5622340"/>
            <a:ext cx="6646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Сортируем сначала сам массив и выводим его на место старого </a:t>
            </a:r>
            <a:r>
              <a:rPr lang="ru-RU" sz="2400" i="1" dirty="0" smtClean="0"/>
              <a:t>списка.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67608" y="116633"/>
            <a:ext cx="683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Добавление элементов и сортировка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11" y="980729"/>
            <a:ext cx="7050857" cy="429566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48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7470" y="336017"/>
            <a:ext cx="633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1640994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287886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725145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19675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</a:p>
          <a:p>
            <a:pPr algn="ctr"/>
            <a:r>
              <a:rPr lang="ru-RU" sz="6000" dirty="0" smtClean="0"/>
              <a:t>/узнать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68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1594" y="69269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Узнать </a:t>
            </a:r>
            <a:r>
              <a:rPr lang="ru-RU" sz="3200" i="1" dirty="0" smtClean="0"/>
              <a:t>о </a:t>
            </a:r>
            <a:r>
              <a:rPr lang="ru-RU" sz="3200" i="1" dirty="0"/>
              <a:t>следующих свойствах: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736" y="2060848"/>
            <a:ext cx="54399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.</a:t>
            </a:r>
            <a:r>
              <a:rPr lang="en-US" sz="4000" b="1" i="1" dirty="0" err="1"/>
              <a:t>firstChild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/>
              <a:t>lastChild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/>
              <a:t>nextSibling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/>
              <a:t>previousSibling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/>
              <a:t>nextElementSibling</a:t>
            </a:r>
            <a:r>
              <a:rPr lang="en-US" sz="4000" b="1" i="1" dirty="0"/>
              <a:t>;</a:t>
            </a:r>
          </a:p>
          <a:p>
            <a:r>
              <a:rPr lang="en-US" sz="4000" b="1" i="1" dirty="0"/>
              <a:t>.</a:t>
            </a:r>
            <a:r>
              <a:rPr lang="en-US" sz="4000" b="1" i="1" dirty="0" err="1"/>
              <a:t>previousElementSibling</a:t>
            </a:r>
            <a:r>
              <a:rPr lang="en-US" sz="4000" b="1" i="1" dirty="0"/>
              <a:t>;</a:t>
            </a:r>
            <a:endParaRPr lang="ru-RU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9536" y="2621815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insertAdjacentElement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4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insertAdjacentHTML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5520" y="1340768"/>
            <a:ext cx="944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Вставка элемента в произвольное место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16" y="4860450"/>
            <a:ext cx="739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Узнайте подробности использования этих методов!</a:t>
            </a:r>
            <a:endParaRPr lang="uk-UA" sz="2400" i="1" dirty="0"/>
          </a:p>
        </p:txBody>
      </p:sp>
    </p:spTree>
    <p:extLst>
      <p:ext uri="{BB962C8B-B14F-4D97-AF65-F5344CB8AC3E}">
        <p14:creationId xmlns:p14="http://schemas.microsoft.com/office/powerpoint/2010/main" val="949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http://files.books.ru/pic/1814001-1815000/1814274/160019601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718" y="533460"/>
            <a:ext cx="3933781" cy="55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6362699" y="533460"/>
            <a:ext cx="4968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 err="1"/>
              <a:t>Дэвид</a:t>
            </a:r>
            <a:r>
              <a:rPr lang="uk-UA" sz="2800" b="1" i="1" dirty="0"/>
              <a:t> </a:t>
            </a:r>
            <a:r>
              <a:rPr lang="uk-UA" sz="2800" b="1" i="1" dirty="0" err="1"/>
              <a:t>Флэнаган</a:t>
            </a:r>
            <a:r>
              <a:rPr lang="uk-UA" sz="2800" b="1" i="1" dirty="0"/>
              <a:t> </a:t>
            </a:r>
            <a:r>
              <a:rPr lang="uk-UA" sz="2800" i="1" dirty="0" smtClean="0"/>
              <a:t>«</a:t>
            </a:r>
            <a:r>
              <a:rPr lang="ru-RU" sz="2800" i="1" dirty="0" err="1" smtClean="0"/>
              <a:t>JavaScript</a:t>
            </a:r>
            <a:r>
              <a:rPr lang="ru-RU" sz="2800" i="1" dirty="0"/>
              <a:t>. Подробное </a:t>
            </a:r>
            <a:r>
              <a:rPr lang="ru-RU" sz="2800" i="1" dirty="0" smtClean="0"/>
              <a:t>руководство»</a:t>
            </a:r>
            <a:endParaRPr lang="ru-R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440493" y="2675709"/>
            <a:ext cx="481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Предварительные знания – лучший помощник в обучении, поэтому к следующему занятию жду, что </a:t>
            </a:r>
            <a:r>
              <a:rPr lang="ru-RU" sz="2400" b="1" dirty="0" smtClean="0"/>
              <a:t>вы прочтёте </a:t>
            </a:r>
            <a:r>
              <a:rPr lang="en-US" sz="2400" b="1" dirty="0" smtClean="0"/>
              <a:t>1</a:t>
            </a:r>
            <a:r>
              <a:rPr lang="ru-RU" sz="2400" b="1" dirty="0" smtClean="0"/>
              <a:t>7</a:t>
            </a:r>
            <a:r>
              <a:rPr lang="en-US" sz="2400" b="1" dirty="0" smtClean="0"/>
              <a:t>-</a:t>
            </a:r>
            <a:r>
              <a:rPr lang="ru-RU" sz="2400" b="1" dirty="0" smtClean="0"/>
              <a:t>ю</a:t>
            </a:r>
            <a:r>
              <a:rPr lang="en-US" sz="2400" b="1" dirty="0" smtClean="0"/>
              <a:t> </a:t>
            </a:r>
            <a:r>
              <a:rPr lang="ru-RU" sz="2400" b="1" dirty="0" smtClean="0"/>
              <a:t>главу</a:t>
            </a:r>
            <a:r>
              <a:rPr lang="ru-RU" sz="2400" b="1" dirty="0"/>
              <a:t> </a:t>
            </a:r>
            <a:r>
              <a:rPr lang="ru-RU" sz="2400" b="1" dirty="0" smtClean="0"/>
              <a:t>- </a:t>
            </a:r>
            <a:r>
              <a:rPr lang="en-US" sz="2400" b="1" dirty="0" smtClean="0"/>
              <a:t> </a:t>
            </a:r>
            <a:r>
              <a:rPr lang="ru-RU" sz="2400" b="1" dirty="0" smtClean="0"/>
              <a:t>«Обработка событий»</a:t>
            </a:r>
            <a:r>
              <a:rPr lang="ru-RU" sz="2400" dirty="0" smtClean="0"/>
              <a:t>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059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755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8273" y="5499229"/>
            <a:ext cx="7850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/>
              <a:t>Используйте заготовку </a:t>
            </a:r>
            <a:r>
              <a:rPr lang="en-US" sz="2800" b="1" i="1" dirty="0" smtClean="0">
                <a:solidFill>
                  <a:srgbClr val="0070C0"/>
                </a:solidFill>
              </a:rPr>
              <a:t>./homework/hw_f1.html</a:t>
            </a:r>
            <a:endParaRPr lang="ru-RU" sz="2800" b="1" i="1" dirty="0">
              <a:solidFill>
                <a:srgbClr val="0070C0"/>
              </a:solidFill>
            </a:endParaRPr>
          </a:p>
          <a:p>
            <a:endParaRPr lang="ru-RU" sz="2800" b="1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67" y="1411862"/>
            <a:ext cx="2516728" cy="27655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56030" y="875283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«Переключающийся баннер </a:t>
            </a:r>
            <a:r>
              <a:rPr lang="en-US" sz="2000" b="1" dirty="0"/>
              <a:t>v1.1</a:t>
            </a:r>
            <a:r>
              <a:rPr lang="ru-RU" sz="2000" b="1" dirty="0"/>
              <a:t>»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441226"/>
            <a:ext cx="3908300" cy="27362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927648" y="4509120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ru-RU" i="1" dirty="0"/>
              <a:t>делайте баннер который будет «выезжать/уезжать» с предложениями из списка товаров.  Наша </a:t>
            </a:r>
            <a:r>
              <a:rPr lang="ru-RU" i="1" dirty="0" smtClean="0"/>
              <a:t>цель</a:t>
            </a:r>
            <a:r>
              <a:rPr lang="en-US" i="1" dirty="0" smtClean="0"/>
              <a:t>:</a:t>
            </a:r>
            <a:r>
              <a:rPr lang="ru-RU" i="1" dirty="0" smtClean="0"/>
              <a:t> </a:t>
            </a:r>
            <a:endParaRPr lang="en-US" i="1" dirty="0" smtClean="0"/>
          </a:p>
          <a:p>
            <a:pPr algn="ctr"/>
            <a:r>
              <a:rPr lang="en-US" b="1" i="1" dirty="0" smtClean="0">
                <a:solidFill>
                  <a:srgbClr val="92D050"/>
                </a:solidFill>
              </a:rPr>
              <a:t>./homework/hw_f1_demo.html</a:t>
            </a:r>
            <a:endParaRPr lang="ru-RU" b="1" i="1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717" y="194094"/>
            <a:ext cx="4468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Домашнее задание </a:t>
            </a:r>
            <a:r>
              <a:rPr lang="en-US" sz="3200" b="1" dirty="0" smtClean="0"/>
              <a:t>#F.1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1677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0398" y="908076"/>
            <a:ext cx="516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cs typeface="Courier New" pitchFamily="49" charset="0"/>
              </a:rPr>
              <a:t>Добавление элементов и сортировка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624" y="4036200"/>
            <a:ext cx="674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Используйте заготовку</a:t>
            </a:r>
            <a:r>
              <a:rPr lang="en-US" sz="2400" i="1" dirty="0"/>
              <a:t>:</a:t>
            </a:r>
            <a:r>
              <a:rPr lang="ru-RU" sz="2400" i="1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./homework/hw_f2.html</a:t>
            </a:r>
            <a:endParaRPr lang="ru-RU" sz="2400" b="1" i="1" dirty="0">
              <a:solidFill>
                <a:srgbClr val="0070C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65" y="1592539"/>
            <a:ext cx="2066855" cy="222658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279577" y="4625916"/>
            <a:ext cx="7704855" cy="27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9577" y="4797152"/>
            <a:ext cx="770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Задание: </a:t>
            </a:r>
            <a:r>
              <a:rPr lang="ru-RU" i="1" dirty="0"/>
              <a:t>доделайте </a:t>
            </a:r>
            <a:r>
              <a:rPr lang="ru-RU" i="1" dirty="0" smtClean="0"/>
              <a:t>пример</a:t>
            </a:r>
            <a:r>
              <a:rPr lang="ru-RU" i="1" dirty="0"/>
              <a:t>, а именно:</a:t>
            </a:r>
            <a:r>
              <a:rPr lang="ru-RU" b="1" i="1" dirty="0"/>
              <a:t> </a:t>
            </a:r>
            <a:r>
              <a:rPr lang="ru-RU" i="1" dirty="0"/>
              <a:t>реализуйте сортировку как по возрастанию цены и по убыванию, так чтобы кнопками-переключателями пользователь мог выбрать направление сортировки (и по состоянию кнопок было понятно какое направление выбрано).</a:t>
            </a:r>
          </a:p>
          <a:p>
            <a:pPr algn="just"/>
            <a:r>
              <a:rPr lang="ru-RU" b="1" i="1" dirty="0"/>
              <a:t>Пример</a:t>
            </a:r>
            <a:r>
              <a:rPr lang="ru-RU" b="1" i="1" dirty="0">
                <a:solidFill>
                  <a:srgbClr val="92D050"/>
                </a:solidFill>
              </a:rPr>
              <a:t>:</a:t>
            </a:r>
            <a:r>
              <a:rPr lang="ru-RU" i="1" dirty="0">
                <a:solidFill>
                  <a:srgbClr val="92D050"/>
                </a:solidFill>
              </a:rPr>
              <a:t> </a:t>
            </a:r>
            <a:r>
              <a:rPr lang="en-US" b="1" i="1" dirty="0">
                <a:solidFill>
                  <a:srgbClr val="92D050"/>
                </a:solidFill>
              </a:rPr>
              <a:t>./</a:t>
            </a:r>
            <a:r>
              <a:rPr lang="en-US" b="1" i="1" dirty="0" smtClean="0">
                <a:solidFill>
                  <a:srgbClr val="92D050"/>
                </a:solidFill>
              </a:rPr>
              <a:t>homework/hw_f2_demo.html</a:t>
            </a:r>
            <a:endParaRPr lang="ru-RU" b="1" i="1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0269" y="228899"/>
            <a:ext cx="4468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Домашнее задание </a:t>
            </a:r>
            <a:r>
              <a:rPr lang="en-US" sz="3200" b="1" dirty="0" smtClean="0"/>
              <a:t>#F.2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163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546" y="2060848"/>
            <a:ext cx="7620000" cy="25527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826060" y="5661248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2620" y="560874"/>
            <a:ext cx="6331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3" y="44624"/>
            <a:ext cx="665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298" y="908720"/>
            <a:ext cx="5567006" cy="33843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1584" y="4451628"/>
            <a:ext cx="79208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</a:t>
            </a:r>
            <a:r>
              <a:rPr lang="en-US" sz="2400" i="1" dirty="0"/>
              <a:t>JavaScript </a:t>
            </a:r>
            <a:r>
              <a:rPr lang="ru-RU" sz="2400" b="1" i="1" dirty="0"/>
              <a:t>каждый тег </a:t>
            </a:r>
            <a:r>
              <a:rPr lang="ru-RU" sz="2400" i="1" dirty="0"/>
              <a:t>дерева</a:t>
            </a:r>
            <a:r>
              <a:rPr lang="en-US" sz="2400" i="1" dirty="0"/>
              <a:t> </a:t>
            </a:r>
            <a:r>
              <a:rPr lang="ru-RU" sz="2400" i="1" dirty="0"/>
              <a:t>представлен </a:t>
            </a:r>
            <a:r>
              <a:rPr lang="ru-RU" sz="2400" b="1" i="1" dirty="0"/>
              <a:t>объектом </a:t>
            </a:r>
            <a:r>
              <a:rPr lang="ru-RU" sz="2400" i="1" dirty="0"/>
              <a:t>(часто используется термин: узел, </a:t>
            </a:r>
            <a:r>
              <a:rPr lang="en-US" sz="2400" i="1" dirty="0"/>
              <a:t>node</a:t>
            </a:r>
            <a:r>
              <a:rPr lang="ru-RU" sz="2400" i="1" dirty="0"/>
              <a:t>). У каждого элемента есть один родительский элемент, и</a:t>
            </a:r>
            <a:r>
              <a:rPr lang="en-US" sz="2400" i="1" dirty="0"/>
              <a:t> </a:t>
            </a:r>
            <a:r>
              <a:rPr lang="ru-RU" sz="2400" i="1" dirty="0"/>
              <a:t>множество дочерних элементов (от </a:t>
            </a:r>
            <a:r>
              <a:rPr lang="en-US" sz="2400" i="1" dirty="0"/>
              <a:t>0</a:t>
            </a:r>
            <a:r>
              <a:rPr lang="ru-RU" sz="2400" i="1" dirty="0"/>
              <a:t> до ∞).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3391" y="2217348"/>
            <a:ext cx="782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i="1" dirty="0"/>
              <a:t>Каждый тег представлен объектом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8725" y="3546882"/>
            <a:ext cx="855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i="1" dirty="0"/>
              <a:t>Воздействие на свойства и методы которого позволяют управлять внешним видом тега на странице.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56739" y="764704"/>
            <a:ext cx="60785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Node/</a:t>
            </a:r>
            <a:r>
              <a:rPr lang="ru-RU" sz="4400" b="1" dirty="0" smtClean="0"/>
              <a:t>Узел/Тег</a:t>
            </a:r>
            <a:r>
              <a:rPr lang="en-US" sz="4400" b="1" dirty="0" smtClean="0"/>
              <a:t>/</a:t>
            </a:r>
            <a:r>
              <a:rPr lang="ru-RU" sz="4400" b="1" dirty="0" smtClean="0"/>
              <a:t>Элемент</a:t>
            </a:r>
            <a:endParaRPr lang="uk-UA" sz="2000" b="1" i="1" dirty="0"/>
          </a:p>
        </p:txBody>
      </p:sp>
    </p:spTree>
    <p:extLst>
      <p:ext uri="{BB962C8B-B14F-4D97-AF65-F5344CB8AC3E}">
        <p14:creationId xmlns:p14="http://schemas.microsoft.com/office/powerpoint/2010/main" val="2728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childNodes</a:t>
            </a:r>
            <a:r>
              <a:rPr lang="en-US" sz="3200" b="1" dirty="0" smtClean="0"/>
              <a:t>[…]</a:t>
            </a:r>
          </a:p>
          <a:p>
            <a:pPr algn="ctr"/>
            <a:r>
              <a:rPr lang="en-US" sz="3200" b="1" dirty="0" smtClean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35276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  <a:p>
            <a:r>
              <a:rPr lang="en-US" sz="2800" b="1" dirty="0"/>
              <a:t>.</a:t>
            </a:r>
            <a:r>
              <a:rPr lang="en-US" sz="2800" b="1" dirty="0" err="1"/>
              <a:t>nextSibling</a:t>
            </a:r>
            <a:endParaRPr lang="uk-UA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34887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  <a:p>
            <a:r>
              <a:rPr lang="uk-UA" sz="2800" b="1" dirty="0"/>
              <a:t>.</a:t>
            </a:r>
            <a:r>
              <a:rPr lang="uk-UA" sz="2800" b="1" dirty="0" err="1"/>
              <a:t>previousSibling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5589240"/>
            <a:ext cx="9744743" cy="101566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Каждый объект (элемент, тег) имеет среди своих свойств те которые хранят ссылку на родительский элемент (</a:t>
            </a:r>
            <a:r>
              <a:rPr lang="en-US" sz="2000" b="1" dirty="0" err="1" smtClean="0"/>
              <a:t>parentNode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на соседние элементы (</a:t>
            </a:r>
            <a:r>
              <a:rPr lang="en-US" sz="2000" b="1" dirty="0" err="1" smtClean="0"/>
              <a:t>previousElementSibling</a:t>
            </a:r>
            <a:r>
              <a:rPr lang="ru-RU" sz="2000" dirty="0" smtClean="0"/>
              <a:t> и </a:t>
            </a:r>
            <a:r>
              <a:rPr lang="en-US" sz="2000" b="1" dirty="0" err="1" smtClean="0"/>
              <a:t>nextElementSibling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на перечень потомков (</a:t>
            </a:r>
            <a:r>
              <a:rPr lang="en-US" sz="2000" b="1" dirty="0" err="1" smtClean="0"/>
              <a:t>childNodes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/>
              <a:t>c</a:t>
            </a:r>
            <a:r>
              <a:rPr lang="en-US" sz="2000" b="1" dirty="0" smtClean="0"/>
              <a:t>hildren</a:t>
            </a:r>
            <a:r>
              <a:rPr lang="ru-RU" sz="2000" dirty="0" smtClean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1761</Words>
  <Application>Microsoft Office PowerPoint</Application>
  <PresentationFormat>Широкоэкранный</PresentationFormat>
  <Paragraphs>242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839</cp:revision>
  <dcterms:created xsi:type="dcterms:W3CDTF">2014-11-20T09:08:59Z</dcterms:created>
  <dcterms:modified xsi:type="dcterms:W3CDTF">2018-11-24T11:18:17Z</dcterms:modified>
</cp:coreProperties>
</file>