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F"/>
    <a:srgbClr val="CC0099"/>
    <a:srgbClr val="F3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4" d="100"/>
          <a:sy n="94" d="100"/>
        </p:scale>
        <p:origin x="-11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189B-79F6-4EB1-A92C-5A8BE9F0FF6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3BAA-C269-4D70-9BD8-99E0395C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938FF9-DABC-45ED-BD97-110B8F1C31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154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Приложение поддержки распределения рабочей нагрузки для краткосрочного и среднесрочного планирования</a:t>
            </a:r>
            <a:endParaRPr lang="en-US" sz="4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2328"/>
            <a:ext cx="6858000" cy="497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Выполнил студент группы КТБО 3-2 Горохов Д.В.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FBFBFF"/>
              </a:solidFill>
              <a:effectLst>
                <a:glow rad="127000">
                  <a:srgbClr val="CC0099">
                    <a:alpha val="35000"/>
                  </a:srgbClr>
                </a:glo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5217672"/>
            <a:ext cx="6858000" cy="49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n>
                  <a:solidFill>
                    <a:sysClr val="windowText" lastClr="000000"/>
                  </a:solidFill>
                </a:ln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Творческий проект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rgbClr val="FBFBFF"/>
              </a:solidFill>
              <a:effectLst>
                <a:glow rad="127000">
                  <a:srgbClr val="CC0099">
                    <a:alpha val="35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6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Содержание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51304" y="4267200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064" y="1482"/>
              <a:ext cx="1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BFBFF"/>
                  </a:solidFill>
                </a:rPr>
                <a:t>Демонстрация работы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051304" y="1752600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028" y="2072"/>
              <a:ext cx="20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BFBFF"/>
                  </a:solidFill>
                </a:rPr>
                <a:t>СДВГ и </a:t>
              </a:r>
              <a:r>
                <a:rPr lang="ru-RU" sz="2400" dirty="0" err="1" smtClean="0">
                  <a:solidFill>
                    <a:srgbClr val="FBFBFF"/>
                  </a:solidFill>
                </a:rPr>
                <a:t>Прокрастинация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051304" y="2590800"/>
            <a:ext cx="5129213" cy="555625"/>
            <a:chOff x="1248" y="2640"/>
            <a:chExt cx="3231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028" y="2682"/>
              <a:ext cx="2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BFBFF"/>
                  </a:solidFill>
                </a:rPr>
                <a:t>Возможные методы борьбы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051304" y="3429000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052" y="3272"/>
              <a:ext cx="15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BFBFF"/>
                  </a:solidFill>
                </a:rPr>
                <a:t>Алгоритм работы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Проблемы планирования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1028" name="Picture 4" descr="https://cf.ppt-online.org/files/slide/l/L1ti728nXTB9W4kwqUOzKhsVExvRI6mQCDJrZy/slide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62" y="1627501"/>
            <a:ext cx="6588118" cy="49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resentacii.ru/documents_4/9bb2aea7618ff8bca097e9ab902cc7b0/im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1" y="2067704"/>
            <a:ext cx="5924869" cy="44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litres.ru/pub/c/cover_max1500/49651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7" y="1387900"/>
            <a:ext cx="3573145" cy="54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gray">
          <a:xfrm>
            <a:off x="3886200" y="1663696"/>
            <a:ext cx="519251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BFBFF"/>
                </a:solidFill>
              </a:rPr>
              <a:t>Многие взрослые, у которых СДВГ не был </a:t>
            </a:r>
            <a:r>
              <a:rPr lang="ru-RU" dirty="0" smtClean="0">
                <a:solidFill>
                  <a:srgbClr val="FBFBFF"/>
                </a:solidFill>
              </a:rPr>
              <a:t>выявлен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в детстве</a:t>
            </a:r>
            <a:r>
              <a:rPr lang="ru-RU" dirty="0">
                <a:solidFill>
                  <a:srgbClr val="FBFBFF"/>
                </a:solidFill>
              </a:rPr>
              <a:t>, не осознают, что именно это и есть 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причина </a:t>
            </a:r>
            <a:r>
              <a:rPr lang="ru-RU" dirty="0">
                <a:solidFill>
                  <a:srgbClr val="FBFBFF"/>
                </a:solidFill>
              </a:rPr>
              <a:t>их неспособности сохранять внимание,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трудностей </a:t>
            </a:r>
            <a:r>
              <a:rPr lang="ru-RU" dirty="0">
                <a:solidFill>
                  <a:srgbClr val="FBFBFF"/>
                </a:solidFill>
              </a:rPr>
              <a:t>в изучении нового материала, </a:t>
            </a:r>
            <a:r>
              <a:rPr lang="ru-RU" dirty="0" smtClean="0">
                <a:solidFill>
                  <a:srgbClr val="FBFBFF"/>
                </a:solidFill>
              </a:rPr>
              <a:t>в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организации </a:t>
            </a:r>
            <a:r>
              <a:rPr lang="ru-RU" dirty="0">
                <a:solidFill>
                  <a:srgbClr val="FBFBFF"/>
                </a:solidFill>
              </a:rPr>
              <a:t>пространства вокруг себя и в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межличностных </a:t>
            </a:r>
            <a:r>
              <a:rPr lang="ru-RU" dirty="0">
                <a:solidFill>
                  <a:srgbClr val="FBFBFF"/>
                </a:solidFill>
              </a:rPr>
              <a:t>отношениях.</a:t>
            </a:r>
          </a:p>
          <a:p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Американское </a:t>
            </a:r>
            <a:r>
              <a:rPr lang="ru-RU" dirty="0">
                <a:solidFill>
                  <a:srgbClr val="FBFBFF"/>
                </a:solidFill>
              </a:rPr>
              <a:t>исследование 2006 года (</a:t>
            </a:r>
            <a:r>
              <a:rPr lang="ru-RU" dirty="0" smtClean="0">
                <a:solidFill>
                  <a:srgbClr val="FBFBFF"/>
                </a:solidFill>
              </a:rPr>
              <a:t>так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называемое</a:t>
            </a:r>
            <a:r>
              <a:rPr lang="ru-RU" dirty="0">
                <a:solidFill>
                  <a:srgbClr val="FBFBFF"/>
                </a:solidFill>
              </a:rPr>
              <a:t> </a:t>
            </a:r>
            <a:r>
              <a:rPr lang="ru-RU" i="1" dirty="0">
                <a:solidFill>
                  <a:srgbClr val="FBFBFF"/>
                </a:solidFill>
              </a:rPr>
              <a:t>Гарвардское исследование</a:t>
            </a:r>
            <a:r>
              <a:rPr lang="ru-RU" dirty="0">
                <a:solidFill>
                  <a:srgbClr val="FBFBFF"/>
                </a:solidFill>
              </a:rPr>
              <a:t>),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включившее </a:t>
            </a:r>
            <a:r>
              <a:rPr lang="ru-RU" dirty="0">
                <a:solidFill>
                  <a:srgbClr val="FBFBFF"/>
                </a:solidFill>
              </a:rPr>
              <a:t>немногим более трех тысяч человек,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позволило </a:t>
            </a:r>
            <a:r>
              <a:rPr lang="ru-RU" dirty="0">
                <a:solidFill>
                  <a:srgbClr val="FBFBFF"/>
                </a:solidFill>
              </a:rPr>
              <a:t>его авторам рассчитать ожидаемую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распространённость </a:t>
            </a:r>
            <a:r>
              <a:rPr lang="ru-RU" dirty="0">
                <a:solidFill>
                  <a:srgbClr val="FBFBFF"/>
                </a:solidFill>
              </a:rPr>
              <a:t>СДВГ в 4,4 %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во </a:t>
            </a:r>
            <a:r>
              <a:rPr lang="ru-RU" dirty="0">
                <a:solidFill>
                  <a:srgbClr val="FBFBFF"/>
                </a:solidFill>
              </a:rPr>
              <a:t>взрослой </a:t>
            </a:r>
            <a:r>
              <a:rPr lang="ru-RU" dirty="0" smtClean="0">
                <a:solidFill>
                  <a:srgbClr val="FBFBFF"/>
                </a:solidFill>
              </a:rPr>
              <a:t>популяции.</a:t>
            </a:r>
          </a:p>
          <a:p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>
                <a:solidFill>
                  <a:srgbClr val="FBFBFF"/>
                </a:solidFill>
              </a:rPr>
              <a:t>Более высокая распространённость </a:t>
            </a:r>
            <a:r>
              <a:rPr lang="ru-RU" dirty="0" smtClean="0">
                <a:solidFill>
                  <a:srgbClr val="FBFBFF"/>
                </a:solidFill>
              </a:rPr>
              <a:t>СДВГ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выявлялась</a:t>
            </a:r>
            <a:r>
              <a:rPr lang="ru-RU" dirty="0">
                <a:solidFill>
                  <a:srgbClr val="FBFBFF"/>
                </a:solidFill>
              </a:rPr>
              <a:t>, если обследуемый </a:t>
            </a:r>
            <a:r>
              <a:rPr lang="ru-RU" dirty="0" smtClean="0">
                <a:solidFill>
                  <a:srgbClr val="FBFBFF"/>
                </a:solidFill>
              </a:rPr>
              <a:t>являлся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мужчиной, этническим </a:t>
            </a:r>
            <a:r>
              <a:rPr lang="ru-RU" dirty="0">
                <a:solidFill>
                  <a:srgbClr val="FBFBFF"/>
                </a:solidFill>
              </a:rPr>
              <a:t>европейцем, </a:t>
            </a:r>
            <a:r>
              <a:rPr lang="ru-RU" dirty="0" smtClean="0">
                <a:solidFill>
                  <a:srgbClr val="FBFBFF"/>
                </a:solidFill>
              </a:rPr>
              <a:t>безработным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и </a:t>
            </a:r>
            <a:r>
              <a:rPr lang="ru-RU" dirty="0">
                <a:solidFill>
                  <a:srgbClr val="FBFBFF"/>
                </a:solidFill>
              </a:rPr>
              <a:t>женатым в прошлом</a:t>
            </a:r>
          </a:p>
        </p:txBody>
      </p:sp>
    </p:spTree>
    <p:extLst>
      <p:ext uri="{BB962C8B-B14F-4D97-AF65-F5344CB8AC3E}">
        <p14:creationId xmlns:p14="http://schemas.microsoft.com/office/powerpoint/2010/main" val="33953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СДВГ и </a:t>
            </a:r>
            <a:r>
              <a:rPr lang="ru-RU" dirty="0" err="1" smtClean="0">
                <a:solidFill>
                  <a:srgbClr val="FBFBFF"/>
                </a:solidFill>
                <a:latin typeface="+mn-lt"/>
              </a:rPr>
              <a:t>Прокрастинация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2052" name="Picture 4" descr="http://xn--b1acuoifv.xn--p1ai/wp-content/uploads/2016/10/prok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1" y="1744828"/>
            <a:ext cx="8737947" cy="38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reaker-cache.s3.amazonaws.com/images/730cc1c6cc148b506c87a3a6f29adb8b/800x800/pod_11_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50"/>
          <a:stretch/>
        </p:blipFill>
        <p:spPr bwMode="auto">
          <a:xfrm>
            <a:off x="152400" y="1917603"/>
            <a:ext cx="4099629" cy="33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gray">
          <a:xfrm>
            <a:off x="4356607" y="1744828"/>
            <a:ext cx="475386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BFBFF"/>
                </a:solidFill>
              </a:rPr>
              <a:t>Можно </a:t>
            </a:r>
            <a:r>
              <a:rPr lang="ru-RU" dirty="0">
                <a:solidFill>
                  <a:srgbClr val="FBFBFF"/>
                </a:solidFill>
              </a:rPr>
              <a:t>выделить </a:t>
            </a:r>
            <a:r>
              <a:rPr lang="ru-RU" dirty="0" smtClean="0">
                <a:solidFill>
                  <a:srgbClr val="FBFBFF"/>
                </a:solidFill>
              </a:rPr>
              <a:t>особенности откладывания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дел</a:t>
            </a:r>
            <a:r>
              <a:rPr lang="ru-RU" dirty="0">
                <a:solidFill>
                  <a:srgbClr val="FBFBFF"/>
                </a:solidFill>
              </a:rPr>
              <a:t>, характерные для </a:t>
            </a:r>
            <a:r>
              <a:rPr lang="ru-RU" dirty="0" err="1" smtClean="0">
                <a:solidFill>
                  <a:srgbClr val="FBFBFF"/>
                </a:solidFill>
              </a:rPr>
              <a:t>прокрастинации</a:t>
            </a:r>
            <a:r>
              <a:rPr lang="ru-RU" dirty="0">
                <a:solidFill>
                  <a:srgbClr val="FBFBFF"/>
                </a:solidFill>
              </a:rPr>
              <a:t>, </a:t>
            </a:r>
            <a:r>
              <a:rPr lang="ru-RU" dirty="0" smtClean="0">
                <a:solidFill>
                  <a:srgbClr val="FBFBFF"/>
                </a:solidFill>
              </a:rPr>
              <a:t>что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позволяет </a:t>
            </a:r>
            <a:r>
              <a:rPr lang="ru-RU" dirty="0">
                <a:solidFill>
                  <a:srgbClr val="FBFBFF"/>
                </a:solidFill>
              </a:rPr>
              <a:t>отделить этот  </a:t>
            </a:r>
            <a:r>
              <a:rPr lang="ru-RU" dirty="0" smtClean="0">
                <a:solidFill>
                  <a:srgbClr val="FBFBFF"/>
                </a:solidFill>
              </a:rPr>
              <a:t>феномен </a:t>
            </a:r>
            <a:r>
              <a:rPr lang="ru-RU" dirty="0">
                <a:solidFill>
                  <a:srgbClr val="FBFBFF"/>
                </a:solidFill>
              </a:rPr>
              <a:t>от </a:t>
            </a:r>
            <a:r>
              <a:rPr lang="ru-RU" dirty="0" smtClean="0">
                <a:solidFill>
                  <a:srgbClr val="FBFBFF"/>
                </a:solidFill>
              </a:rPr>
              <a:t>других</a:t>
            </a:r>
          </a:p>
          <a:p>
            <a:r>
              <a:rPr lang="ru-RU" dirty="0" smtClean="0">
                <a:solidFill>
                  <a:srgbClr val="FBFBFF"/>
                </a:solidFill>
              </a:rPr>
              <a:t>близких </a:t>
            </a:r>
            <a:r>
              <a:rPr lang="ru-RU" dirty="0">
                <a:solidFill>
                  <a:srgbClr val="FBFBFF"/>
                </a:solidFill>
              </a:rPr>
              <a:t>по содержанию </a:t>
            </a:r>
            <a:r>
              <a:rPr lang="ru-RU" dirty="0" smtClean="0">
                <a:solidFill>
                  <a:srgbClr val="FBFBFF"/>
                </a:solidFill>
              </a:rPr>
              <a:t>явлений:</a:t>
            </a:r>
            <a:endParaRPr lang="ru-RU" dirty="0">
              <a:solidFill>
                <a:srgbClr val="FBFB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rgbClr val="FBFBFF"/>
                </a:solidFill>
              </a:rPr>
              <a:t>сам факт откладывания;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rgbClr val="FBFBFF"/>
                </a:solidFill>
              </a:rPr>
              <a:t>наличие </a:t>
            </a:r>
            <a:r>
              <a:rPr lang="ru-RU" dirty="0" smtClean="0">
                <a:solidFill>
                  <a:srgbClr val="FBFBFF"/>
                </a:solidFill>
              </a:rPr>
              <a:t>планов;</a:t>
            </a:r>
            <a:endParaRPr lang="ru-RU" dirty="0">
              <a:solidFill>
                <a:srgbClr val="FBFB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rgbClr val="FBFBFF"/>
                </a:solidFill>
              </a:rPr>
              <a:t>осознанность;</a:t>
            </a:r>
            <a:endParaRPr lang="ru-RU" dirty="0">
              <a:solidFill>
                <a:srgbClr val="FBFB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rgbClr val="FBFBFF"/>
                </a:solidFill>
              </a:rPr>
              <a:t>иррациональность;</a:t>
            </a:r>
            <a:endParaRPr lang="ru-RU" dirty="0">
              <a:solidFill>
                <a:srgbClr val="FBFB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rgbClr val="FBFBFF"/>
                </a:solidFill>
              </a:rPr>
              <a:t>стресс.</a:t>
            </a:r>
          </a:p>
          <a:p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>
                <a:solidFill>
                  <a:srgbClr val="FBFBFF"/>
                </a:solidFill>
              </a:rPr>
              <a:t>По </a:t>
            </a:r>
            <a:r>
              <a:rPr lang="ru-RU" dirty="0" err="1">
                <a:solidFill>
                  <a:srgbClr val="FBFBFF"/>
                </a:solidFill>
              </a:rPr>
              <a:t>Милграму</a:t>
            </a:r>
            <a:r>
              <a:rPr lang="ru-RU" dirty="0">
                <a:solidFill>
                  <a:srgbClr val="FBFBFF"/>
                </a:solidFill>
              </a:rPr>
              <a:t>, можно выделить два основных 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dirty="0" smtClean="0">
                <a:solidFill>
                  <a:srgbClr val="FBFBFF"/>
                </a:solidFill>
              </a:rPr>
              <a:t>направления </a:t>
            </a:r>
            <a:r>
              <a:rPr lang="ru-RU" dirty="0" err="1">
                <a:solidFill>
                  <a:srgbClr val="FBFBFF"/>
                </a:solidFill>
              </a:rPr>
              <a:t>прокрастинации</a:t>
            </a:r>
            <a:r>
              <a:rPr lang="ru-RU" dirty="0">
                <a:solidFill>
                  <a:srgbClr val="FBFBFF"/>
                </a:solidFill>
              </a:rPr>
              <a:t>: откладывание </a:t>
            </a:r>
            <a:endParaRPr lang="ru-RU" dirty="0" smtClean="0">
              <a:solidFill>
                <a:srgbClr val="FBFBFF"/>
              </a:solidFill>
            </a:endParaRPr>
          </a:p>
          <a:p>
            <a:r>
              <a:rPr lang="ru-RU" i="1" dirty="0" smtClean="0">
                <a:solidFill>
                  <a:srgbClr val="FBFBFF"/>
                </a:solidFill>
              </a:rPr>
              <a:t>выполнения </a:t>
            </a:r>
            <a:r>
              <a:rPr lang="ru-RU" i="1" dirty="0">
                <a:solidFill>
                  <a:srgbClr val="FBFBFF"/>
                </a:solidFill>
              </a:rPr>
              <a:t>задач</a:t>
            </a:r>
            <a:r>
              <a:rPr lang="ru-RU" dirty="0">
                <a:solidFill>
                  <a:srgbClr val="FBFBFF"/>
                </a:solidFill>
              </a:rPr>
              <a:t> и откладывание </a:t>
            </a:r>
            <a:r>
              <a:rPr lang="ru-RU" i="1" dirty="0">
                <a:solidFill>
                  <a:srgbClr val="FBFBFF"/>
                </a:solidFill>
              </a:rPr>
              <a:t>принятия </a:t>
            </a:r>
            <a:endParaRPr lang="ru-RU" i="1" dirty="0" smtClean="0">
              <a:solidFill>
                <a:srgbClr val="FBFBFF"/>
              </a:solidFill>
            </a:endParaRPr>
          </a:p>
          <a:p>
            <a:r>
              <a:rPr lang="ru-RU" i="1" dirty="0" smtClean="0">
                <a:solidFill>
                  <a:srgbClr val="FBFBFF"/>
                </a:solidFill>
              </a:rPr>
              <a:t>решений</a:t>
            </a:r>
            <a:r>
              <a:rPr lang="ru-RU" dirty="0">
                <a:solidFill>
                  <a:srgbClr val="FBFB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1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Методики повышения производительности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3074" name="Picture 2" descr="https://kadrovyhdel.ru/wp-content/uploads/2017/09/dsc_0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59496" cy="49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Возможные методы борьбы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5122" name="Picture 2" descr="https://avatars.mds.yandex.net/get-zen_doc/1679483/pub_5d299cf5e6cb9b00ad9c0663_5d299d5131878200ad93c44b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86266"/>
            <a:ext cx="7718425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bs.twimg.com/media/EPJv-enX4AEZ_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" y="1369540"/>
            <a:ext cx="6428105" cy="54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BFBFF"/>
                </a:solidFill>
                <a:latin typeface="+mn-lt"/>
              </a:rPr>
              <a:t>Алгоритм работы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147888"/>
            <a:ext cx="2876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90932"/>
            <a:ext cx="46958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32302"/>
            <a:ext cx="57277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34389"/>
            <a:ext cx="3371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5114"/>
            <a:ext cx="4038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9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12772" y="2230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5400" dirty="0" smtClean="0"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Демонстрация работы программы</a:t>
            </a:r>
            <a:endParaRPr lang="en-US" sz="5400" dirty="0">
              <a:solidFill>
                <a:srgbClr val="FBFBFF"/>
              </a:solidFill>
              <a:effectLst>
                <a:glow rad="127000">
                  <a:srgbClr val="CC0099">
                    <a:alpha val="35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2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3357" y="2186749"/>
            <a:ext cx="7772400" cy="1928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dirty="0" smtClean="0">
                <a:solidFill>
                  <a:srgbClr val="F3F7FE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СПАСИБО ЗА ВНИМАНИЕ!</a:t>
            </a:r>
            <a:endParaRPr lang="en-US" sz="6600" dirty="0">
              <a:solidFill>
                <a:srgbClr val="F3F7FE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625</TotalTime>
  <Words>150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Приложение поддержки распределения рабочей нагрузки для краткосрочного и среднесрочного планирования</vt:lpstr>
      <vt:lpstr>Содержание</vt:lpstr>
      <vt:lpstr>Проблемы планирования</vt:lpstr>
      <vt:lpstr>СДВГ и Прокрастинация</vt:lpstr>
      <vt:lpstr>Методики повышения производительности</vt:lpstr>
      <vt:lpstr>Возможные методы борьбы</vt:lpstr>
      <vt:lpstr>Алгоритм работы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 Windows</cp:lastModifiedBy>
  <cp:revision>28</cp:revision>
  <dcterms:created xsi:type="dcterms:W3CDTF">2019-08-22T12:35:04Z</dcterms:created>
  <dcterms:modified xsi:type="dcterms:W3CDTF">2020-06-22T20:25:55Z</dcterms:modified>
</cp:coreProperties>
</file>