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275" r:id="rId17"/>
    <p:sldId id="273"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737BBC5-8FAF-4459-85A1-9BF4A57DD0C5}" type="datetimeFigureOut">
              <a:rPr lang="en-CA" smtClean="0"/>
              <a:t>2022-04-04</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AACD993-D253-4205-B63E-277E09A5FA16}" type="slidenum">
              <a:rPr lang="en-CA" smtClean="0"/>
              <a:t>‹#›</a:t>
            </a:fld>
            <a:endParaRPr lang="en-CA"/>
          </a:p>
        </p:txBody>
      </p:sp>
    </p:spTree>
    <p:extLst>
      <p:ext uri="{BB962C8B-B14F-4D97-AF65-F5344CB8AC3E}">
        <p14:creationId xmlns:p14="http://schemas.microsoft.com/office/powerpoint/2010/main" val="119022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E275-157B-4512-A444-E5A80F442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EB1D261-FDBB-47A7-AB6A-C776060FD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C21E9B2-AB14-4D28-AF40-11A2D52A446A}"/>
              </a:ext>
            </a:extLst>
          </p:cNvPr>
          <p:cNvSpPr>
            <a:spLocks noGrp="1"/>
          </p:cNvSpPr>
          <p:nvPr>
            <p:ph type="dt" sz="half" idx="10"/>
          </p:nvPr>
        </p:nvSpPr>
        <p:spPr/>
        <p:txBody>
          <a:bodyPr/>
          <a:lstStyle/>
          <a:p>
            <a:fld id="{10CDA0F9-43E9-4BFA-AD98-01EAC09AECDA}" type="datetime1">
              <a:rPr lang="en-CA" smtClean="0"/>
              <a:t>2022-04-04</a:t>
            </a:fld>
            <a:endParaRPr lang="en-CA"/>
          </a:p>
        </p:txBody>
      </p:sp>
      <p:sp>
        <p:nvSpPr>
          <p:cNvPr id="5" name="Footer Placeholder 4">
            <a:extLst>
              <a:ext uri="{FF2B5EF4-FFF2-40B4-BE49-F238E27FC236}">
                <a16:creationId xmlns:a16="http://schemas.microsoft.com/office/drawing/2014/main" id="{C3C5E074-F405-423C-8E88-554A6F540B57}"/>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6" name="Slide Number Placeholder 5">
            <a:extLst>
              <a:ext uri="{FF2B5EF4-FFF2-40B4-BE49-F238E27FC236}">
                <a16:creationId xmlns:a16="http://schemas.microsoft.com/office/drawing/2014/main" id="{02589691-E43F-41D5-89FB-0C8E5576EF17}"/>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174520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C076-FF82-469A-9D69-C51267A3D2B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34C4AB3-C230-48C3-84E7-CB0346835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0EE225-5F4E-4238-B3D9-489E8D6F9844}"/>
              </a:ext>
            </a:extLst>
          </p:cNvPr>
          <p:cNvSpPr>
            <a:spLocks noGrp="1"/>
          </p:cNvSpPr>
          <p:nvPr>
            <p:ph type="dt" sz="half" idx="10"/>
          </p:nvPr>
        </p:nvSpPr>
        <p:spPr/>
        <p:txBody>
          <a:bodyPr/>
          <a:lstStyle/>
          <a:p>
            <a:fld id="{A1CA9483-0AB0-4329-89AF-59916B123691}" type="datetime1">
              <a:rPr lang="en-CA" smtClean="0"/>
              <a:t>2022-04-04</a:t>
            </a:fld>
            <a:endParaRPr lang="en-CA"/>
          </a:p>
        </p:txBody>
      </p:sp>
      <p:sp>
        <p:nvSpPr>
          <p:cNvPr id="5" name="Footer Placeholder 4">
            <a:extLst>
              <a:ext uri="{FF2B5EF4-FFF2-40B4-BE49-F238E27FC236}">
                <a16:creationId xmlns:a16="http://schemas.microsoft.com/office/drawing/2014/main" id="{435E6927-F0AF-4CB7-843F-6D8BE898A161}"/>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6" name="Slide Number Placeholder 5">
            <a:extLst>
              <a:ext uri="{FF2B5EF4-FFF2-40B4-BE49-F238E27FC236}">
                <a16:creationId xmlns:a16="http://schemas.microsoft.com/office/drawing/2014/main" id="{F247DEF9-FDAF-461C-AA09-93268BE57912}"/>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355955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46FF2-3E00-46E5-A0D0-86DB7C46C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931935-3BA8-49A8-91A9-B5E1FACB8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62D392-9522-4E78-A292-0D519742C5F9}"/>
              </a:ext>
            </a:extLst>
          </p:cNvPr>
          <p:cNvSpPr>
            <a:spLocks noGrp="1"/>
          </p:cNvSpPr>
          <p:nvPr>
            <p:ph type="dt" sz="half" idx="10"/>
          </p:nvPr>
        </p:nvSpPr>
        <p:spPr/>
        <p:txBody>
          <a:bodyPr/>
          <a:lstStyle/>
          <a:p>
            <a:fld id="{3DE00F5A-573D-403F-9A7C-5828BBCE22D8}" type="datetime1">
              <a:rPr lang="en-CA" smtClean="0"/>
              <a:t>2022-04-04</a:t>
            </a:fld>
            <a:endParaRPr lang="en-CA"/>
          </a:p>
        </p:txBody>
      </p:sp>
      <p:sp>
        <p:nvSpPr>
          <p:cNvPr id="5" name="Footer Placeholder 4">
            <a:extLst>
              <a:ext uri="{FF2B5EF4-FFF2-40B4-BE49-F238E27FC236}">
                <a16:creationId xmlns:a16="http://schemas.microsoft.com/office/drawing/2014/main" id="{2F724C52-AA9A-43E6-A5A3-0948AF90D626}"/>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6" name="Slide Number Placeholder 5">
            <a:extLst>
              <a:ext uri="{FF2B5EF4-FFF2-40B4-BE49-F238E27FC236}">
                <a16:creationId xmlns:a16="http://schemas.microsoft.com/office/drawing/2014/main" id="{BC9A7347-1604-4BE4-A6BD-C1D9F916EC3D}"/>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2022458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15C9-6685-4068-A0EB-76D5B82B156F}"/>
              </a:ext>
            </a:extLst>
          </p:cNvPr>
          <p:cNvSpPr>
            <a:spLocks noGrp="1"/>
          </p:cNvSpPr>
          <p:nvPr>
            <p:ph type="title"/>
          </p:nvPr>
        </p:nvSpPr>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8B68368-870B-45E0-9000-9F2E26FA0DE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0BF299-6339-4152-9652-7F5270CF1518}"/>
              </a:ext>
            </a:extLst>
          </p:cNvPr>
          <p:cNvSpPr>
            <a:spLocks noGrp="1"/>
          </p:cNvSpPr>
          <p:nvPr>
            <p:ph type="dt" sz="half" idx="10"/>
          </p:nvPr>
        </p:nvSpPr>
        <p:spPr/>
        <p:txBody>
          <a:bodyPr/>
          <a:lstStyle/>
          <a:p>
            <a:fld id="{3B8DC827-8102-4D4C-8013-1FE650EBBB00}" type="datetime1">
              <a:rPr lang="en-CA" smtClean="0"/>
              <a:t>2022-04-04</a:t>
            </a:fld>
            <a:endParaRPr lang="en-CA"/>
          </a:p>
        </p:txBody>
      </p:sp>
      <p:sp>
        <p:nvSpPr>
          <p:cNvPr id="5" name="Footer Placeholder 4">
            <a:extLst>
              <a:ext uri="{FF2B5EF4-FFF2-40B4-BE49-F238E27FC236}">
                <a16:creationId xmlns:a16="http://schemas.microsoft.com/office/drawing/2014/main" id="{AA4DB13A-B630-4A9B-B13E-7978E87FA445}"/>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6" name="Slide Number Placeholder 5">
            <a:extLst>
              <a:ext uri="{FF2B5EF4-FFF2-40B4-BE49-F238E27FC236}">
                <a16:creationId xmlns:a16="http://schemas.microsoft.com/office/drawing/2014/main" id="{0D6224BC-CC1E-435E-B59F-BA0B63636A27}"/>
              </a:ext>
            </a:extLst>
          </p:cNvPr>
          <p:cNvSpPr>
            <a:spLocks noGrp="1"/>
          </p:cNvSpPr>
          <p:nvPr>
            <p:ph type="sldNum" sz="quarter" idx="12"/>
          </p:nvPr>
        </p:nvSpPr>
        <p:spPr/>
        <p:txBody>
          <a:bodyPr/>
          <a:lstStyle/>
          <a:p>
            <a:fld id="{48CE492B-0B35-4037-AEA4-4A5CDBDB9C9D}" type="slidenum">
              <a:rPr lang="en-CA" smtClean="0"/>
              <a:t>‹#›</a:t>
            </a:fld>
            <a:endParaRPr lang="en-CA"/>
          </a:p>
        </p:txBody>
      </p:sp>
    </p:spTree>
    <p:extLst>
      <p:ext uri="{BB962C8B-B14F-4D97-AF65-F5344CB8AC3E}">
        <p14:creationId xmlns:p14="http://schemas.microsoft.com/office/powerpoint/2010/main" val="366282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E0DE-33BB-4BF4-82D8-8F1413EAA2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B6BCF3E-7CB7-4DB4-911C-B764AD5ED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E3A45A-C0EE-4863-9425-1B189534605C}"/>
              </a:ext>
            </a:extLst>
          </p:cNvPr>
          <p:cNvSpPr>
            <a:spLocks noGrp="1"/>
          </p:cNvSpPr>
          <p:nvPr>
            <p:ph type="dt" sz="half" idx="10"/>
          </p:nvPr>
        </p:nvSpPr>
        <p:spPr/>
        <p:txBody>
          <a:bodyPr/>
          <a:lstStyle/>
          <a:p>
            <a:fld id="{FB47FB5C-6293-4B39-84C1-392E74BCF9FB}" type="datetime1">
              <a:rPr lang="en-CA" smtClean="0"/>
              <a:t>2022-04-04</a:t>
            </a:fld>
            <a:endParaRPr lang="en-CA"/>
          </a:p>
        </p:txBody>
      </p:sp>
      <p:sp>
        <p:nvSpPr>
          <p:cNvPr id="5" name="Footer Placeholder 4">
            <a:extLst>
              <a:ext uri="{FF2B5EF4-FFF2-40B4-BE49-F238E27FC236}">
                <a16:creationId xmlns:a16="http://schemas.microsoft.com/office/drawing/2014/main" id="{A7FF44CC-1559-463E-86CE-BBF6DC71B66E}"/>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6" name="Slide Number Placeholder 5">
            <a:extLst>
              <a:ext uri="{FF2B5EF4-FFF2-40B4-BE49-F238E27FC236}">
                <a16:creationId xmlns:a16="http://schemas.microsoft.com/office/drawing/2014/main" id="{BB360E15-3A0A-4615-98CE-C68662734DE1}"/>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53654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04B5-5A4B-477D-A434-30B2F766A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C5B3DCF-1D8D-4D4A-B2C7-26D51CA23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48C81-5E34-4069-A696-1D74E6176668}"/>
              </a:ext>
            </a:extLst>
          </p:cNvPr>
          <p:cNvSpPr>
            <a:spLocks noGrp="1"/>
          </p:cNvSpPr>
          <p:nvPr>
            <p:ph type="dt" sz="half" idx="10"/>
          </p:nvPr>
        </p:nvSpPr>
        <p:spPr/>
        <p:txBody>
          <a:bodyPr/>
          <a:lstStyle/>
          <a:p>
            <a:fld id="{2A09EC81-8F81-4269-9C99-1EA62D4EBC05}" type="datetime1">
              <a:rPr lang="en-CA" smtClean="0"/>
              <a:t>2022-04-04</a:t>
            </a:fld>
            <a:endParaRPr lang="en-CA"/>
          </a:p>
        </p:txBody>
      </p:sp>
      <p:sp>
        <p:nvSpPr>
          <p:cNvPr id="5" name="Footer Placeholder 4">
            <a:extLst>
              <a:ext uri="{FF2B5EF4-FFF2-40B4-BE49-F238E27FC236}">
                <a16:creationId xmlns:a16="http://schemas.microsoft.com/office/drawing/2014/main" id="{B62EA548-74AA-47F9-9CD5-25D2E3017F18}"/>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6" name="Slide Number Placeholder 5">
            <a:extLst>
              <a:ext uri="{FF2B5EF4-FFF2-40B4-BE49-F238E27FC236}">
                <a16:creationId xmlns:a16="http://schemas.microsoft.com/office/drawing/2014/main" id="{F63DE94D-CEA4-4D70-A0DA-225E3B829252}"/>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319603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2660-65A8-4129-9C5D-42280C4D7D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A7EE3C7-A7AC-4E9C-9889-8DD8CE2B1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2870B8-058C-4FA7-9BF2-61C98766A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EDF1BD-AE69-4650-A2AA-7BC90FDCEDD8}"/>
              </a:ext>
            </a:extLst>
          </p:cNvPr>
          <p:cNvSpPr>
            <a:spLocks noGrp="1"/>
          </p:cNvSpPr>
          <p:nvPr>
            <p:ph type="dt" sz="half" idx="10"/>
          </p:nvPr>
        </p:nvSpPr>
        <p:spPr/>
        <p:txBody>
          <a:bodyPr/>
          <a:lstStyle/>
          <a:p>
            <a:fld id="{6614E183-996D-4837-B0BB-46E81A7188C0}" type="datetime1">
              <a:rPr lang="en-CA" smtClean="0"/>
              <a:t>2022-04-04</a:t>
            </a:fld>
            <a:endParaRPr lang="en-CA"/>
          </a:p>
        </p:txBody>
      </p:sp>
      <p:sp>
        <p:nvSpPr>
          <p:cNvPr id="6" name="Footer Placeholder 5">
            <a:extLst>
              <a:ext uri="{FF2B5EF4-FFF2-40B4-BE49-F238E27FC236}">
                <a16:creationId xmlns:a16="http://schemas.microsoft.com/office/drawing/2014/main" id="{B3B832DD-7690-43A2-9359-9A378312D718}"/>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7" name="Slide Number Placeholder 6">
            <a:extLst>
              <a:ext uri="{FF2B5EF4-FFF2-40B4-BE49-F238E27FC236}">
                <a16:creationId xmlns:a16="http://schemas.microsoft.com/office/drawing/2014/main" id="{A0797FBC-92A1-4884-B33C-749C0F2B9100}"/>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100928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DE13-C60C-4264-8DD5-F8DD8150362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4BB3990-3BB4-49D6-B236-1FC390854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598F15-E4AA-4712-9DB5-8A92A30C65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06B078E-9749-44FF-ABA3-E76D24BC5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E9212-508D-4E3E-AB50-522CCAF03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36C7863-8761-4102-83D1-5C63E2DA9E2A}"/>
              </a:ext>
            </a:extLst>
          </p:cNvPr>
          <p:cNvSpPr>
            <a:spLocks noGrp="1"/>
          </p:cNvSpPr>
          <p:nvPr>
            <p:ph type="dt" sz="half" idx="10"/>
          </p:nvPr>
        </p:nvSpPr>
        <p:spPr/>
        <p:txBody>
          <a:bodyPr/>
          <a:lstStyle/>
          <a:p>
            <a:fld id="{8CBEFA20-A179-4CED-98A7-77532A05C688}" type="datetime1">
              <a:rPr lang="en-CA" smtClean="0"/>
              <a:t>2022-04-04</a:t>
            </a:fld>
            <a:endParaRPr lang="en-CA"/>
          </a:p>
        </p:txBody>
      </p:sp>
      <p:sp>
        <p:nvSpPr>
          <p:cNvPr id="8" name="Footer Placeholder 7">
            <a:extLst>
              <a:ext uri="{FF2B5EF4-FFF2-40B4-BE49-F238E27FC236}">
                <a16:creationId xmlns:a16="http://schemas.microsoft.com/office/drawing/2014/main" id="{A17503E1-5E91-4EDA-8F31-FFC8F60D4321}"/>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9" name="Slide Number Placeholder 8">
            <a:extLst>
              <a:ext uri="{FF2B5EF4-FFF2-40B4-BE49-F238E27FC236}">
                <a16:creationId xmlns:a16="http://schemas.microsoft.com/office/drawing/2014/main" id="{F9DD5E95-20DB-4467-8BA3-B8823DE461D1}"/>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89047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33CA-F9D2-4D72-B06F-9E404E2903D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CC258B6-B30E-49F6-B22F-31790F61BDD2}"/>
              </a:ext>
            </a:extLst>
          </p:cNvPr>
          <p:cNvSpPr>
            <a:spLocks noGrp="1"/>
          </p:cNvSpPr>
          <p:nvPr>
            <p:ph type="dt" sz="half" idx="10"/>
          </p:nvPr>
        </p:nvSpPr>
        <p:spPr/>
        <p:txBody>
          <a:bodyPr/>
          <a:lstStyle/>
          <a:p>
            <a:fld id="{0DC785A9-7A82-4A6E-A0DD-31444FFE6159}" type="datetime1">
              <a:rPr lang="en-CA" smtClean="0"/>
              <a:t>2022-04-04</a:t>
            </a:fld>
            <a:endParaRPr lang="en-CA"/>
          </a:p>
        </p:txBody>
      </p:sp>
      <p:sp>
        <p:nvSpPr>
          <p:cNvPr id="4" name="Footer Placeholder 3">
            <a:extLst>
              <a:ext uri="{FF2B5EF4-FFF2-40B4-BE49-F238E27FC236}">
                <a16:creationId xmlns:a16="http://schemas.microsoft.com/office/drawing/2014/main" id="{CBE4CC7E-DE27-4160-BE16-759FE5AE9511}"/>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5" name="Slide Number Placeholder 4">
            <a:extLst>
              <a:ext uri="{FF2B5EF4-FFF2-40B4-BE49-F238E27FC236}">
                <a16:creationId xmlns:a16="http://schemas.microsoft.com/office/drawing/2014/main" id="{17262F87-4A5E-44F4-948F-0A21D4A11601}"/>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278311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9DBD2-BECF-486E-BFDC-660329952E88}"/>
              </a:ext>
            </a:extLst>
          </p:cNvPr>
          <p:cNvSpPr>
            <a:spLocks noGrp="1"/>
          </p:cNvSpPr>
          <p:nvPr>
            <p:ph type="dt" sz="half" idx="10"/>
          </p:nvPr>
        </p:nvSpPr>
        <p:spPr/>
        <p:txBody>
          <a:bodyPr/>
          <a:lstStyle/>
          <a:p>
            <a:fld id="{0885174C-1C22-41E9-9B0E-F31CDBE935B9}" type="datetime1">
              <a:rPr lang="en-CA" smtClean="0"/>
              <a:t>2022-04-04</a:t>
            </a:fld>
            <a:endParaRPr lang="en-CA"/>
          </a:p>
        </p:txBody>
      </p:sp>
      <p:sp>
        <p:nvSpPr>
          <p:cNvPr id="3" name="Footer Placeholder 2">
            <a:extLst>
              <a:ext uri="{FF2B5EF4-FFF2-40B4-BE49-F238E27FC236}">
                <a16:creationId xmlns:a16="http://schemas.microsoft.com/office/drawing/2014/main" id="{0B99EE7E-DD45-4041-8B96-B370BAE4FB12}"/>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4" name="Slide Number Placeholder 3">
            <a:extLst>
              <a:ext uri="{FF2B5EF4-FFF2-40B4-BE49-F238E27FC236}">
                <a16:creationId xmlns:a16="http://schemas.microsoft.com/office/drawing/2014/main" id="{23B1C1C5-80C3-43C5-A893-9049EEA67715}"/>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312881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9613-2E3D-4E9C-8AC8-3899D5055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369830-2053-4335-96C3-A89B98C21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005620-F385-4FBA-8479-071C228AA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DC44A-2B02-430F-BABB-C28E4E36C5D8}"/>
              </a:ext>
            </a:extLst>
          </p:cNvPr>
          <p:cNvSpPr>
            <a:spLocks noGrp="1"/>
          </p:cNvSpPr>
          <p:nvPr>
            <p:ph type="dt" sz="half" idx="10"/>
          </p:nvPr>
        </p:nvSpPr>
        <p:spPr/>
        <p:txBody>
          <a:bodyPr/>
          <a:lstStyle/>
          <a:p>
            <a:fld id="{7D66BF9A-DA72-4018-B2E2-ED783B4C6851}" type="datetime1">
              <a:rPr lang="en-CA" smtClean="0"/>
              <a:t>2022-04-04</a:t>
            </a:fld>
            <a:endParaRPr lang="en-CA"/>
          </a:p>
        </p:txBody>
      </p:sp>
      <p:sp>
        <p:nvSpPr>
          <p:cNvPr id="6" name="Footer Placeholder 5">
            <a:extLst>
              <a:ext uri="{FF2B5EF4-FFF2-40B4-BE49-F238E27FC236}">
                <a16:creationId xmlns:a16="http://schemas.microsoft.com/office/drawing/2014/main" id="{08F350F5-BB3D-47AD-8B53-D376A0C7D159}"/>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7" name="Slide Number Placeholder 6">
            <a:extLst>
              <a:ext uri="{FF2B5EF4-FFF2-40B4-BE49-F238E27FC236}">
                <a16:creationId xmlns:a16="http://schemas.microsoft.com/office/drawing/2014/main" id="{0D78CF5E-42F7-4758-AF63-A21D0E37489C}"/>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4205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92D7-D215-4855-B5F9-15426F822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1F5B01B-873A-46E5-ADDB-91F18BCA7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0453B6C-A162-40DF-9E9A-7D4A2972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CBE25D-D0FF-4898-835D-1B018F4152F2}"/>
              </a:ext>
            </a:extLst>
          </p:cNvPr>
          <p:cNvSpPr>
            <a:spLocks noGrp="1"/>
          </p:cNvSpPr>
          <p:nvPr>
            <p:ph type="dt" sz="half" idx="10"/>
          </p:nvPr>
        </p:nvSpPr>
        <p:spPr/>
        <p:txBody>
          <a:bodyPr/>
          <a:lstStyle/>
          <a:p>
            <a:fld id="{29FFE729-49DE-4B9F-B943-12CB7BB082E4}" type="datetime1">
              <a:rPr lang="en-CA" smtClean="0"/>
              <a:t>2022-04-04</a:t>
            </a:fld>
            <a:endParaRPr lang="en-CA"/>
          </a:p>
        </p:txBody>
      </p:sp>
      <p:sp>
        <p:nvSpPr>
          <p:cNvPr id="6" name="Footer Placeholder 5">
            <a:extLst>
              <a:ext uri="{FF2B5EF4-FFF2-40B4-BE49-F238E27FC236}">
                <a16:creationId xmlns:a16="http://schemas.microsoft.com/office/drawing/2014/main" id="{5C07D10C-50C2-49EC-ABA6-451658922912}"/>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7" name="Slide Number Placeholder 6">
            <a:extLst>
              <a:ext uri="{FF2B5EF4-FFF2-40B4-BE49-F238E27FC236}">
                <a16:creationId xmlns:a16="http://schemas.microsoft.com/office/drawing/2014/main" id="{7FBE09C4-4D86-49C5-A6BA-18DAFD10DDC3}"/>
              </a:ext>
            </a:extLst>
          </p:cNvPr>
          <p:cNvSpPr>
            <a:spLocks noGrp="1"/>
          </p:cNvSpPr>
          <p:nvPr>
            <p:ph type="sldNum" sz="quarter" idx="12"/>
          </p:nvPr>
        </p:nvSpPr>
        <p:spPr/>
        <p:txBody>
          <a:bodyPr/>
          <a:lstStyle/>
          <a:p>
            <a:fld id="{EED76522-87E8-427C-BAFA-930C425FE5A7}" type="slidenum">
              <a:rPr lang="en-CA" smtClean="0"/>
              <a:t>‹#›</a:t>
            </a:fld>
            <a:endParaRPr lang="en-CA"/>
          </a:p>
        </p:txBody>
      </p:sp>
    </p:spTree>
    <p:extLst>
      <p:ext uri="{BB962C8B-B14F-4D97-AF65-F5344CB8AC3E}">
        <p14:creationId xmlns:p14="http://schemas.microsoft.com/office/powerpoint/2010/main" val="382696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CB21C-C776-4C7D-BAD3-4B23CEF2A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8C46BE-DD81-416F-9ADD-6E032A64B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876ED8-6F2B-4BF6-B5FE-C7B607639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335C2-7755-42E1-9B31-AFA91F14584A}" type="datetime1">
              <a:rPr lang="en-CA" smtClean="0"/>
              <a:t>2022-04-04</a:t>
            </a:fld>
            <a:endParaRPr lang="en-CA"/>
          </a:p>
        </p:txBody>
      </p:sp>
      <p:sp>
        <p:nvSpPr>
          <p:cNvPr id="5" name="Footer Placeholder 4">
            <a:extLst>
              <a:ext uri="{FF2B5EF4-FFF2-40B4-BE49-F238E27FC236}">
                <a16:creationId xmlns:a16="http://schemas.microsoft.com/office/drawing/2014/main" id="{4DD322D3-C940-4542-9EE1-5CF507B48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Vital Events Canada and the Impact of a Public Health Crisis - Katie Schilling - 501130072</a:t>
            </a:r>
            <a:endParaRPr lang="en-CA"/>
          </a:p>
        </p:txBody>
      </p:sp>
      <p:sp>
        <p:nvSpPr>
          <p:cNvPr id="6" name="Slide Number Placeholder 5">
            <a:extLst>
              <a:ext uri="{FF2B5EF4-FFF2-40B4-BE49-F238E27FC236}">
                <a16:creationId xmlns:a16="http://schemas.microsoft.com/office/drawing/2014/main" id="{97CC64EF-EA2F-47FA-A433-66450F17E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76522-87E8-427C-BAFA-930C425FE5A7}" type="slidenum">
              <a:rPr lang="en-CA" smtClean="0"/>
              <a:t>‹#›</a:t>
            </a:fld>
            <a:endParaRPr lang="en-CA"/>
          </a:p>
        </p:txBody>
      </p:sp>
    </p:spTree>
    <p:extLst>
      <p:ext uri="{BB962C8B-B14F-4D97-AF65-F5344CB8AC3E}">
        <p14:creationId xmlns:p14="http://schemas.microsoft.com/office/powerpoint/2010/main" val="20863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34D1E1-CA14-43E2-8089-FB1D7349824B}"/>
              </a:ext>
            </a:extLst>
          </p:cNvPr>
          <p:cNvSpPr>
            <a:spLocks noGrp="1"/>
          </p:cNvSpPr>
          <p:nvPr>
            <p:ph type="ctrTitle"/>
          </p:nvPr>
        </p:nvSpPr>
        <p:spPr>
          <a:xfrm>
            <a:off x="643468" y="643467"/>
            <a:ext cx="4620584" cy="3238577"/>
          </a:xfrm>
        </p:spPr>
        <p:txBody>
          <a:bodyPr>
            <a:normAutofit/>
          </a:bodyPr>
          <a:lstStyle/>
          <a:p>
            <a:pPr algn="l"/>
            <a:r>
              <a:rPr lang="en-CA" sz="4400" b="1" dirty="0">
                <a:latin typeface="Times" panose="02020603060405020304" pitchFamily="18" charset="0"/>
              </a:rPr>
              <a:t>Vital Events Canada and the Impact of a Public Health Crisis</a:t>
            </a:r>
          </a:p>
        </p:txBody>
      </p:sp>
      <p:sp>
        <p:nvSpPr>
          <p:cNvPr id="3" name="Subtitle 2">
            <a:extLst>
              <a:ext uri="{FF2B5EF4-FFF2-40B4-BE49-F238E27FC236}">
                <a16:creationId xmlns:a16="http://schemas.microsoft.com/office/drawing/2014/main" id="{CAD28F7F-C8C0-4E42-80F8-54CE96879499}"/>
              </a:ext>
            </a:extLst>
          </p:cNvPr>
          <p:cNvSpPr>
            <a:spLocks noGrp="1"/>
          </p:cNvSpPr>
          <p:nvPr>
            <p:ph type="subTitle" idx="1"/>
          </p:nvPr>
        </p:nvSpPr>
        <p:spPr>
          <a:xfrm>
            <a:off x="643467" y="5277684"/>
            <a:ext cx="4620584" cy="775494"/>
          </a:xfrm>
        </p:spPr>
        <p:txBody>
          <a:bodyPr>
            <a:normAutofit lnSpcReduction="10000"/>
          </a:bodyPr>
          <a:lstStyle/>
          <a:p>
            <a:pPr algn="l"/>
            <a:r>
              <a:rPr lang="en-CA" sz="1050" b="1" dirty="0">
                <a:latin typeface="Times" panose="02020603060405020304" pitchFamily="18" charset="0"/>
              </a:rPr>
              <a:t>Katie Schilling</a:t>
            </a:r>
          </a:p>
          <a:p>
            <a:pPr algn="l"/>
            <a:r>
              <a:rPr lang="en-CA" sz="1050" b="1" dirty="0">
                <a:latin typeface="Times" panose="02020603060405020304" pitchFamily="18" charset="0"/>
              </a:rPr>
              <a:t>501130072</a:t>
            </a:r>
          </a:p>
          <a:p>
            <a:pPr algn="l"/>
            <a:r>
              <a:rPr lang="en-CA" sz="1050" b="1" dirty="0">
                <a:latin typeface="Times" panose="02020603060405020304" pitchFamily="18" charset="0"/>
              </a:rPr>
              <a:t>Supervisor: </a:t>
            </a:r>
            <a:r>
              <a:rPr lang="en-CA" sz="1050" b="1" i="0" dirty="0">
                <a:effectLst/>
                <a:latin typeface="Times" panose="02020603060405020304" pitchFamily="18" charset="0"/>
              </a:rPr>
              <a:t>Tamer Abdou, PhD</a:t>
            </a:r>
            <a:endParaRPr lang="en-CA" sz="1050" b="1" dirty="0">
              <a:latin typeface="Times" panose="02020603060405020304" pitchFamily="18" charset="0"/>
            </a:endParaRPr>
          </a:p>
        </p:txBody>
      </p:sp>
      <p:pic>
        <p:nvPicPr>
          <p:cNvPr id="4" name="Picture 3">
            <a:extLst>
              <a:ext uri="{FF2B5EF4-FFF2-40B4-BE49-F238E27FC236}">
                <a16:creationId xmlns:a16="http://schemas.microsoft.com/office/drawing/2014/main" id="{71EBBFB2-2444-4D27-86C8-4052BEC8A13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88"/>
          <a:stretch/>
        </p:blipFill>
        <p:spPr>
          <a:xfrm>
            <a:off x="6819797" y="0"/>
            <a:ext cx="5369155" cy="6858000"/>
          </a:xfrm>
          <a:prstGeom prst="rect">
            <a:avLst/>
          </a:prstGeom>
          <a:noFill/>
        </p:spPr>
      </p:pic>
    </p:spTree>
    <p:extLst>
      <p:ext uri="{BB962C8B-B14F-4D97-AF65-F5344CB8AC3E}">
        <p14:creationId xmlns:p14="http://schemas.microsoft.com/office/powerpoint/2010/main" val="399989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C8A9C-66D0-4033-AF7D-244906AE8EC9}"/>
              </a:ext>
            </a:extLst>
          </p:cNvPr>
          <p:cNvSpPr>
            <a:spLocks noGrp="1"/>
          </p:cNvSpPr>
          <p:nvPr>
            <p:ph type="title"/>
          </p:nvPr>
        </p:nvSpPr>
        <p:spPr>
          <a:xfrm>
            <a:off x="570253" y="656705"/>
            <a:ext cx="3550366" cy="1719072"/>
          </a:xfrm>
        </p:spPr>
        <p:txBody>
          <a:bodyPr vert="horz" lIns="91440" tIns="45720" rIns="91440" bIns="45720" rtlCol="0" anchor="b">
            <a:noAutofit/>
          </a:bodyPr>
          <a:lstStyle/>
          <a:p>
            <a:pPr algn="ctr"/>
            <a:r>
              <a:rPr lang="en-US" sz="3600" b="1" kern="1200" dirty="0">
                <a:solidFill>
                  <a:schemeClr val="tx1"/>
                </a:solidFill>
                <a:latin typeface="Times" panose="02020603060405020304" pitchFamily="18" charset="0"/>
              </a:rPr>
              <a:t>Actual Deaths vs. </a:t>
            </a:r>
            <a:br>
              <a:rPr lang="en-US" sz="3600" b="1" kern="1200" dirty="0">
                <a:solidFill>
                  <a:schemeClr val="tx1"/>
                </a:solidFill>
                <a:latin typeface="Times" panose="02020603060405020304" pitchFamily="18" charset="0"/>
              </a:rPr>
            </a:br>
            <a:r>
              <a:rPr lang="en-US" sz="3600" b="1" kern="1200" dirty="0">
                <a:solidFill>
                  <a:schemeClr val="tx1"/>
                </a:solidFill>
                <a:latin typeface="Times" panose="02020603060405020304" pitchFamily="18" charset="0"/>
              </a:rPr>
              <a:t>Predicted Deaths</a:t>
            </a:r>
            <a:endParaRPr lang="en-US" sz="36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7EE8381-7F63-4017-8924-DC11D269665E}"/>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When looking at deaths, predicted vs. actual values we can see that the variance starts off relatively stable, and then there is a large variance when there is the first slight increase in COVID-19.  When COVID-19 stabilizes, so does the variance between actual and predicted values.  The further we look, as COVID-19 numbers increase so does the variance between predicted and actuals.  Again, this would assume some causality between deaths and COVID-19.</a:t>
            </a:r>
          </a:p>
          <a:p>
            <a:endParaRPr lang="en-US" sz="2200" dirty="0"/>
          </a:p>
        </p:txBody>
      </p:sp>
      <p:pic>
        <p:nvPicPr>
          <p:cNvPr id="6" name="Content Placeholder 5" descr="Chart, line chart&#10;&#10;Description automatically generated">
            <a:extLst>
              <a:ext uri="{FF2B5EF4-FFF2-40B4-BE49-F238E27FC236}">
                <a16:creationId xmlns:a16="http://schemas.microsoft.com/office/drawing/2014/main" id="{C1434B16-E212-41B2-A03F-F7598AF85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297477"/>
            <a:ext cx="6903720" cy="4263046"/>
          </a:xfrm>
          <a:prstGeom prst="rect">
            <a:avLst/>
          </a:prstGeom>
        </p:spPr>
      </p:pic>
      <p:sp>
        <p:nvSpPr>
          <p:cNvPr id="9" name="Footer Placeholder 8">
            <a:extLst>
              <a:ext uri="{FF2B5EF4-FFF2-40B4-BE49-F238E27FC236}">
                <a16:creationId xmlns:a16="http://schemas.microsoft.com/office/drawing/2014/main" id="{73CE4BBD-2EBD-420C-9DE9-F6FAB675BBEB}"/>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0" name="Slide Number Placeholder 9">
            <a:extLst>
              <a:ext uri="{FF2B5EF4-FFF2-40B4-BE49-F238E27FC236}">
                <a16:creationId xmlns:a16="http://schemas.microsoft.com/office/drawing/2014/main" id="{9A69ECB3-B8AA-453B-8812-AFD27BC66C8A}"/>
              </a:ext>
            </a:extLst>
          </p:cNvPr>
          <p:cNvSpPr>
            <a:spLocks noGrp="1"/>
          </p:cNvSpPr>
          <p:nvPr>
            <p:ph type="sldNum" sz="quarter" idx="12"/>
          </p:nvPr>
        </p:nvSpPr>
        <p:spPr/>
        <p:txBody>
          <a:bodyPr/>
          <a:lstStyle/>
          <a:p>
            <a:fld id="{EED76522-87E8-427C-BAFA-930C425FE5A7}" type="slidenum">
              <a:rPr lang="en-CA" smtClean="0"/>
              <a:t>10</a:t>
            </a:fld>
            <a:endParaRPr lang="en-CA"/>
          </a:p>
        </p:txBody>
      </p:sp>
    </p:spTree>
    <p:extLst>
      <p:ext uri="{BB962C8B-B14F-4D97-AF65-F5344CB8AC3E}">
        <p14:creationId xmlns:p14="http://schemas.microsoft.com/office/powerpoint/2010/main" val="414639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027E2-4CA3-4937-8E02-B3EA3ECC22DC}"/>
              </a:ext>
            </a:extLst>
          </p:cNvPr>
          <p:cNvSpPr>
            <a:spLocks noGrp="1"/>
          </p:cNvSpPr>
          <p:nvPr>
            <p:ph type="title"/>
          </p:nvPr>
        </p:nvSpPr>
        <p:spPr>
          <a:xfrm>
            <a:off x="99651" y="747102"/>
            <a:ext cx="4491570" cy="1719072"/>
          </a:xfrm>
        </p:spPr>
        <p:txBody>
          <a:bodyPr vert="horz" lIns="91440" tIns="45720" rIns="91440" bIns="45720" rtlCol="0" anchor="b">
            <a:noAutofit/>
          </a:bodyPr>
          <a:lstStyle/>
          <a:p>
            <a:pPr algn="ctr"/>
            <a:r>
              <a:rPr lang="en-US" sz="3600" b="1" kern="1200" dirty="0">
                <a:solidFill>
                  <a:schemeClr val="tx1"/>
                </a:solidFill>
                <a:latin typeface="Times New Roman" panose="02020603050405020304" pitchFamily="18" charset="0"/>
                <a:cs typeface="Times New Roman" panose="02020603050405020304" pitchFamily="18" charset="0"/>
              </a:rPr>
              <a:t>Actual Stillbirths </a:t>
            </a:r>
            <a:br>
              <a:rPr lang="en-US" sz="3600" b="1" kern="1200" dirty="0">
                <a:solidFill>
                  <a:schemeClr val="tx1"/>
                </a:solidFill>
                <a:latin typeface="Times New Roman" panose="02020603050405020304" pitchFamily="18" charset="0"/>
                <a:cs typeface="Times New Roman" panose="02020603050405020304" pitchFamily="18" charset="0"/>
              </a:rPr>
            </a:br>
            <a:r>
              <a:rPr lang="en-US" sz="3600" b="1" kern="1200" dirty="0">
                <a:solidFill>
                  <a:schemeClr val="tx1"/>
                </a:solidFill>
                <a:latin typeface="Times New Roman" panose="02020603050405020304" pitchFamily="18" charset="0"/>
                <a:cs typeface="Times New Roman" panose="02020603050405020304" pitchFamily="18" charset="0"/>
              </a:rPr>
              <a:t>vs. </a:t>
            </a:r>
            <a:br>
              <a:rPr lang="en-US" sz="3600" b="1" kern="1200" dirty="0">
                <a:solidFill>
                  <a:schemeClr val="tx1"/>
                </a:solidFill>
                <a:latin typeface="Times New Roman" panose="02020603050405020304" pitchFamily="18" charset="0"/>
                <a:cs typeface="Times New Roman" panose="02020603050405020304" pitchFamily="18" charset="0"/>
              </a:rPr>
            </a:br>
            <a:r>
              <a:rPr lang="en-US" sz="3600" b="1" kern="1200" dirty="0">
                <a:solidFill>
                  <a:schemeClr val="tx1"/>
                </a:solidFill>
                <a:latin typeface="Times New Roman" panose="02020603050405020304" pitchFamily="18" charset="0"/>
                <a:cs typeface="Times New Roman" panose="02020603050405020304" pitchFamily="18" charset="0"/>
              </a:rPr>
              <a:t>Predicted Stillbirths</a:t>
            </a:r>
            <a:endParaRPr lang="en-US" sz="3600" kern="1200" dirty="0">
              <a:solidFill>
                <a:schemeClr val="tx1"/>
              </a:solidFill>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ABFEA94-6F19-4806-9489-00528070EAC0}"/>
              </a:ext>
            </a:extLst>
          </p:cNvPr>
          <p:cNvSpPr>
            <a:spLocks noGrp="1"/>
          </p:cNvSpPr>
          <p:nvPr>
            <p:ph type="body" sz="half" idx="2"/>
          </p:nvPr>
        </p:nvSpPr>
        <p:spPr>
          <a:xfrm>
            <a:off x="630936" y="3064903"/>
            <a:ext cx="3429000" cy="2238617"/>
          </a:xfrm>
        </p:spPr>
        <p:txBody>
          <a:bodyPr vert="horz" lIns="91440" tIns="45720" rIns="91440" bIns="45720" rtlCol="0" anchor="t">
            <a:normAutofit/>
          </a:bodyPr>
          <a:lstStyle/>
          <a:p>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Finally, when looking at Stillbirths actual values vs. predicted values, this is the most stable variable.  The variance between predicted and actual is minimal in comparison and shows no indication that there is causality between stillbirths, and COVID-19.</a:t>
            </a:r>
          </a:p>
          <a:p>
            <a:endParaRPr lang="en-US" sz="2200" dirty="0"/>
          </a:p>
        </p:txBody>
      </p:sp>
      <p:pic>
        <p:nvPicPr>
          <p:cNvPr id="6" name="Content Placeholder 5" descr="Chart, line chart&#10;&#10;Description automatically generated">
            <a:extLst>
              <a:ext uri="{FF2B5EF4-FFF2-40B4-BE49-F238E27FC236}">
                <a16:creationId xmlns:a16="http://schemas.microsoft.com/office/drawing/2014/main" id="{D6C94383-3A7A-46C6-A1ED-024F0D476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297477"/>
            <a:ext cx="6903720" cy="4263046"/>
          </a:xfrm>
          <a:prstGeom prst="rect">
            <a:avLst/>
          </a:prstGeom>
        </p:spPr>
      </p:pic>
      <p:sp>
        <p:nvSpPr>
          <p:cNvPr id="9" name="Footer Placeholder 8">
            <a:extLst>
              <a:ext uri="{FF2B5EF4-FFF2-40B4-BE49-F238E27FC236}">
                <a16:creationId xmlns:a16="http://schemas.microsoft.com/office/drawing/2014/main" id="{B5A80942-7E2E-4725-87D5-C86A6286736E}"/>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0" name="Slide Number Placeholder 9">
            <a:extLst>
              <a:ext uri="{FF2B5EF4-FFF2-40B4-BE49-F238E27FC236}">
                <a16:creationId xmlns:a16="http://schemas.microsoft.com/office/drawing/2014/main" id="{5BA6094B-DB47-42C7-B2F2-3DBDCDFF1AA8}"/>
              </a:ext>
            </a:extLst>
          </p:cNvPr>
          <p:cNvSpPr>
            <a:spLocks noGrp="1"/>
          </p:cNvSpPr>
          <p:nvPr>
            <p:ph type="sldNum" sz="quarter" idx="12"/>
          </p:nvPr>
        </p:nvSpPr>
        <p:spPr/>
        <p:txBody>
          <a:bodyPr/>
          <a:lstStyle/>
          <a:p>
            <a:fld id="{EED76522-87E8-427C-BAFA-930C425FE5A7}" type="slidenum">
              <a:rPr lang="en-CA" smtClean="0"/>
              <a:t>11</a:t>
            </a:fld>
            <a:endParaRPr lang="en-CA"/>
          </a:p>
        </p:txBody>
      </p:sp>
    </p:spTree>
    <p:extLst>
      <p:ext uri="{BB962C8B-B14F-4D97-AF65-F5344CB8AC3E}">
        <p14:creationId xmlns:p14="http://schemas.microsoft.com/office/powerpoint/2010/main" val="232583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9954B-4099-4C4F-B708-E8FDAA9AE4D1}"/>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gn="ctr"/>
            <a:r>
              <a:rPr lang="en-US" sz="3600" b="1" dirty="0">
                <a:latin typeface="Times New Roman" panose="02020603050405020304" pitchFamily="18" charset="0"/>
                <a:cs typeface="Times New Roman" panose="02020603050405020304" pitchFamily="18" charset="0"/>
              </a:rPr>
              <a:t>Granger Causality</a:t>
            </a:r>
            <a:endParaRPr lang="en-US" sz="3600" b="1" kern="1200" dirty="0">
              <a:solidFill>
                <a:schemeClr val="tx1"/>
              </a:solidFill>
              <a:latin typeface="Times New Roman" panose="02020603050405020304" pitchFamily="18" charset="0"/>
              <a:cs typeface="Times New Roman" panose="02020603050405020304" pitchFamily="18" charset="0"/>
            </a:endParaRP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FA451BB-E248-4413-A825-711534504CE4}"/>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r>
              <a:rPr lang="en-US" sz="2200" dirty="0"/>
              <a:t>In the initial granger causality test, and 1 vs all approach was taken.  The results provided on the table is the results for each variable when weighed against all other variables at the same time</a:t>
            </a:r>
          </a:p>
        </p:txBody>
      </p:sp>
      <p:graphicFrame>
        <p:nvGraphicFramePr>
          <p:cNvPr id="8" name="Content Placeholder 7">
            <a:extLst>
              <a:ext uri="{FF2B5EF4-FFF2-40B4-BE49-F238E27FC236}">
                <a16:creationId xmlns:a16="http://schemas.microsoft.com/office/drawing/2014/main" id="{CA551DB5-0235-44C6-94F3-C7A4875E7BB2}"/>
              </a:ext>
            </a:extLst>
          </p:cNvPr>
          <p:cNvGraphicFramePr>
            <a:graphicFrameLocks noGrp="1"/>
          </p:cNvGraphicFramePr>
          <p:nvPr>
            <p:ph idx="1"/>
            <p:extLst>
              <p:ext uri="{D42A27DB-BD31-4B8C-83A1-F6EECF244321}">
                <p14:modId xmlns:p14="http://schemas.microsoft.com/office/powerpoint/2010/main" val="1993845927"/>
              </p:ext>
            </p:extLst>
          </p:nvPr>
        </p:nvGraphicFramePr>
        <p:xfrm>
          <a:off x="4654296" y="1160818"/>
          <a:ext cx="6505116" cy="3126958"/>
        </p:xfrm>
        <a:graphic>
          <a:graphicData uri="http://schemas.openxmlformats.org/drawingml/2006/table">
            <a:tbl>
              <a:tblPr firstRow="1" firstCol="1" bandRow="1">
                <a:noFill/>
                <a:tableStyleId>{5C22544A-7EE6-4342-B048-85BDC9FD1C3A}</a:tableStyleId>
              </a:tblPr>
              <a:tblGrid>
                <a:gridCol w="1328380">
                  <a:extLst>
                    <a:ext uri="{9D8B030D-6E8A-4147-A177-3AD203B41FA5}">
                      <a16:colId xmlns:a16="http://schemas.microsoft.com/office/drawing/2014/main" val="1247327150"/>
                    </a:ext>
                  </a:extLst>
                </a:gridCol>
                <a:gridCol w="1182625">
                  <a:extLst>
                    <a:ext uri="{9D8B030D-6E8A-4147-A177-3AD203B41FA5}">
                      <a16:colId xmlns:a16="http://schemas.microsoft.com/office/drawing/2014/main" val="3861320124"/>
                    </a:ext>
                  </a:extLst>
                </a:gridCol>
                <a:gridCol w="1007722">
                  <a:extLst>
                    <a:ext uri="{9D8B030D-6E8A-4147-A177-3AD203B41FA5}">
                      <a16:colId xmlns:a16="http://schemas.microsoft.com/office/drawing/2014/main" val="3975657441"/>
                    </a:ext>
                  </a:extLst>
                </a:gridCol>
                <a:gridCol w="1550375">
                  <a:extLst>
                    <a:ext uri="{9D8B030D-6E8A-4147-A177-3AD203B41FA5}">
                      <a16:colId xmlns:a16="http://schemas.microsoft.com/office/drawing/2014/main" val="671391261"/>
                    </a:ext>
                  </a:extLst>
                </a:gridCol>
                <a:gridCol w="1436014">
                  <a:extLst>
                    <a:ext uri="{9D8B030D-6E8A-4147-A177-3AD203B41FA5}">
                      <a16:colId xmlns:a16="http://schemas.microsoft.com/office/drawing/2014/main" val="183963181"/>
                    </a:ext>
                  </a:extLst>
                </a:gridCol>
              </a:tblGrid>
              <a:tr h="653181">
                <a:tc>
                  <a:txBody>
                    <a:bodyPr/>
                    <a:lstStyle/>
                    <a:p>
                      <a:pPr algn="ctr">
                        <a:lnSpc>
                          <a:spcPct val="107000"/>
                        </a:lnSpc>
                        <a:spcAft>
                          <a:spcPts val="1000"/>
                        </a:spcAft>
                      </a:pPr>
                      <a:r>
                        <a:rPr lang="en-CA" sz="2400" b="0" u="sng" cap="none" spc="0">
                          <a:solidFill>
                            <a:schemeClr val="tx1"/>
                          </a:solidFill>
                          <a:effectLst/>
                        </a:rPr>
                        <a:t>Granger Test</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27415" marB="137075"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1000"/>
                        </a:spcAft>
                      </a:pPr>
                      <a:r>
                        <a:rPr lang="en-CA" sz="2400" b="0" cap="none" spc="0">
                          <a:solidFill>
                            <a:schemeClr val="tx1"/>
                          </a:solidFill>
                          <a:effectLst/>
                        </a:rPr>
                        <a:t>Deaths</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27415" marB="137075"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1000"/>
                        </a:spcAft>
                      </a:pPr>
                      <a:r>
                        <a:rPr lang="en-CA" sz="2400" b="0" cap="none" spc="0">
                          <a:solidFill>
                            <a:schemeClr val="tx1"/>
                          </a:solidFill>
                          <a:effectLst/>
                        </a:rPr>
                        <a:t>Births</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27415" marB="137075"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1000"/>
                        </a:spcAft>
                      </a:pPr>
                      <a:r>
                        <a:rPr lang="en-CA" sz="2400" b="0" cap="none" spc="0" dirty="0">
                          <a:solidFill>
                            <a:schemeClr val="tx1"/>
                          </a:solidFill>
                          <a:effectLst/>
                        </a:rPr>
                        <a:t>Marriages</a:t>
                      </a:r>
                      <a:endParaRPr lang="en-CA" sz="2400" b="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27415" marB="137075"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1000"/>
                        </a:spcAft>
                      </a:pPr>
                      <a:r>
                        <a:rPr lang="en-CA" sz="2400" b="0" cap="none" spc="0">
                          <a:solidFill>
                            <a:schemeClr val="tx1"/>
                          </a:solidFill>
                          <a:effectLst/>
                        </a:rPr>
                        <a:t>Stillbirths</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27415" marB="13707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438757399"/>
                  </a:ext>
                </a:extLst>
              </a:tr>
              <a:tr h="399844">
                <a:tc>
                  <a:txBody>
                    <a:bodyPr/>
                    <a:lstStyle/>
                    <a:p>
                      <a:pPr algn="ctr">
                        <a:lnSpc>
                          <a:spcPct val="107000"/>
                        </a:lnSpc>
                        <a:spcAft>
                          <a:spcPts val="1000"/>
                        </a:spcAft>
                      </a:pPr>
                      <a:r>
                        <a:rPr lang="en-CA" sz="2400" b="0" cap="none" spc="0">
                          <a:solidFill>
                            <a:schemeClr val="tx1"/>
                          </a:solidFill>
                          <a:effectLst/>
                        </a:rPr>
                        <a:t>F-Test</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lnSpc>
                          <a:spcPct val="107000"/>
                        </a:lnSpc>
                        <a:spcAft>
                          <a:spcPts val="1000"/>
                        </a:spcAft>
                      </a:pPr>
                      <a:r>
                        <a:rPr lang="en-CA" sz="1800" cap="none" spc="0">
                          <a:solidFill>
                            <a:schemeClr val="tx1"/>
                          </a:solidFill>
                          <a:effectLst/>
                        </a:rPr>
                        <a:t>5.7512</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lnSpc>
                          <a:spcPct val="107000"/>
                        </a:lnSpc>
                        <a:spcAft>
                          <a:spcPts val="1000"/>
                        </a:spcAft>
                      </a:pPr>
                      <a:r>
                        <a:rPr lang="en-CA" sz="1800" cap="none" spc="0" dirty="0">
                          <a:solidFill>
                            <a:schemeClr val="tx1"/>
                          </a:solidFill>
                          <a:effectLst/>
                        </a:rPr>
                        <a:t>9.293</a:t>
                      </a:r>
                      <a:endParaRPr lang="en-CA" sz="18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lnSpc>
                          <a:spcPct val="107000"/>
                        </a:lnSpc>
                        <a:spcAft>
                          <a:spcPts val="1000"/>
                        </a:spcAft>
                      </a:pPr>
                      <a:r>
                        <a:rPr lang="en-CA" sz="1800" cap="none" spc="0">
                          <a:solidFill>
                            <a:schemeClr val="tx1"/>
                          </a:solidFill>
                          <a:effectLst/>
                        </a:rPr>
                        <a:t>14.545</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lnSpc>
                          <a:spcPct val="107000"/>
                        </a:lnSpc>
                        <a:spcAft>
                          <a:spcPts val="1000"/>
                        </a:spcAft>
                      </a:pPr>
                      <a:r>
                        <a:rPr lang="en-CA" sz="1800" cap="none" spc="0">
                          <a:solidFill>
                            <a:schemeClr val="tx1"/>
                          </a:solidFill>
                          <a:effectLst/>
                        </a:rPr>
                        <a:t>4.1624</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51486455"/>
                  </a:ext>
                </a:extLst>
              </a:tr>
              <a:tr h="399844">
                <a:tc>
                  <a:txBody>
                    <a:bodyPr/>
                    <a:lstStyle/>
                    <a:p>
                      <a:pPr algn="ctr">
                        <a:lnSpc>
                          <a:spcPct val="107000"/>
                        </a:lnSpc>
                        <a:spcAft>
                          <a:spcPts val="1000"/>
                        </a:spcAft>
                      </a:pPr>
                      <a:r>
                        <a:rPr lang="en-CA" sz="2400" b="0" cap="none" spc="0">
                          <a:solidFill>
                            <a:schemeClr val="tx1"/>
                          </a:solidFill>
                          <a:effectLst/>
                        </a:rPr>
                        <a:t>Df1</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a:solidFill>
                            <a:schemeClr val="tx1"/>
                          </a:solidFill>
                          <a:effectLst/>
                        </a:rPr>
                        <a:t>18</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a:solidFill>
                            <a:schemeClr val="tx1"/>
                          </a:solidFill>
                          <a:effectLst/>
                        </a:rPr>
                        <a:t>18</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dirty="0">
                          <a:solidFill>
                            <a:schemeClr val="tx1"/>
                          </a:solidFill>
                          <a:effectLst/>
                        </a:rPr>
                        <a:t>18</a:t>
                      </a:r>
                      <a:endParaRPr lang="en-CA" sz="18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a:solidFill>
                            <a:schemeClr val="tx1"/>
                          </a:solidFill>
                          <a:effectLst/>
                        </a:rPr>
                        <a:t>18</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57443607"/>
                  </a:ext>
                </a:extLst>
              </a:tr>
              <a:tr h="399844">
                <a:tc>
                  <a:txBody>
                    <a:bodyPr/>
                    <a:lstStyle/>
                    <a:p>
                      <a:pPr algn="ctr">
                        <a:lnSpc>
                          <a:spcPct val="107000"/>
                        </a:lnSpc>
                        <a:spcAft>
                          <a:spcPts val="1000"/>
                        </a:spcAft>
                      </a:pPr>
                      <a:r>
                        <a:rPr lang="en-CA" sz="2400" b="0" cap="none" spc="0">
                          <a:solidFill>
                            <a:schemeClr val="tx1"/>
                          </a:solidFill>
                          <a:effectLst/>
                        </a:rPr>
                        <a:t>Df2</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lnSpc>
                          <a:spcPct val="107000"/>
                        </a:lnSpc>
                        <a:spcAft>
                          <a:spcPts val="1000"/>
                        </a:spcAft>
                      </a:pPr>
                      <a:r>
                        <a:rPr lang="en-CA" sz="1800" cap="none" spc="0">
                          <a:solidFill>
                            <a:schemeClr val="tx1"/>
                          </a:solidFill>
                          <a:effectLst/>
                        </a:rPr>
                        <a:t>1084</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lnSpc>
                          <a:spcPct val="107000"/>
                        </a:lnSpc>
                        <a:spcAft>
                          <a:spcPts val="1000"/>
                        </a:spcAft>
                      </a:pPr>
                      <a:r>
                        <a:rPr lang="en-CA" sz="1800" cap="none" spc="0">
                          <a:solidFill>
                            <a:schemeClr val="tx1"/>
                          </a:solidFill>
                          <a:effectLst/>
                        </a:rPr>
                        <a:t>1084</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lnSpc>
                          <a:spcPct val="107000"/>
                        </a:lnSpc>
                        <a:spcAft>
                          <a:spcPts val="1000"/>
                        </a:spcAft>
                      </a:pPr>
                      <a:r>
                        <a:rPr lang="en-CA" sz="1800" cap="none" spc="0">
                          <a:solidFill>
                            <a:schemeClr val="tx1"/>
                          </a:solidFill>
                          <a:effectLst/>
                        </a:rPr>
                        <a:t>1024</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lnSpc>
                          <a:spcPct val="107000"/>
                        </a:lnSpc>
                        <a:spcAft>
                          <a:spcPts val="1000"/>
                        </a:spcAft>
                      </a:pPr>
                      <a:r>
                        <a:rPr lang="en-CA" sz="1800" cap="none" spc="0">
                          <a:solidFill>
                            <a:schemeClr val="tx1"/>
                          </a:solidFill>
                          <a:effectLst/>
                        </a:rPr>
                        <a:t>1084</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367679114"/>
                  </a:ext>
                </a:extLst>
              </a:tr>
              <a:tr h="399844">
                <a:tc>
                  <a:txBody>
                    <a:bodyPr/>
                    <a:lstStyle/>
                    <a:p>
                      <a:pPr algn="ctr">
                        <a:lnSpc>
                          <a:spcPct val="107000"/>
                        </a:lnSpc>
                        <a:spcAft>
                          <a:spcPts val="1000"/>
                        </a:spcAft>
                      </a:pPr>
                      <a:r>
                        <a:rPr lang="en-CA" sz="2400" b="0" cap="none" spc="0">
                          <a:solidFill>
                            <a:schemeClr val="tx1"/>
                          </a:solidFill>
                          <a:effectLst/>
                        </a:rPr>
                        <a:t>p-value</a:t>
                      </a:r>
                      <a:endParaRPr lang="en-CA" sz="2400" b="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a:solidFill>
                            <a:schemeClr val="tx1"/>
                          </a:solidFill>
                          <a:effectLst/>
                        </a:rPr>
                        <a:t>2.627e-13</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a:solidFill>
                            <a:schemeClr val="tx1"/>
                          </a:solidFill>
                          <a:effectLst/>
                        </a:rPr>
                        <a:t>2.2e-16</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a:solidFill>
                            <a:schemeClr val="tx1"/>
                          </a:solidFill>
                          <a:effectLst/>
                        </a:rPr>
                        <a:t>2.2e-16</a:t>
                      </a:r>
                      <a:endParaRPr lang="en-CA" sz="18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1000"/>
                        </a:spcAft>
                      </a:pPr>
                      <a:r>
                        <a:rPr lang="en-CA" sz="1800" cap="none" spc="0" dirty="0">
                          <a:solidFill>
                            <a:schemeClr val="tx1"/>
                          </a:solidFill>
                          <a:effectLst/>
                        </a:rPr>
                        <a:t>1.407e-08</a:t>
                      </a:r>
                      <a:endParaRPr lang="en-CA" sz="18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2806" marT="41122" marB="137075">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713813332"/>
                  </a:ext>
                </a:extLst>
              </a:tr>
            </a:tbl>
          </a:graphicData>
        </a:graphic>
      </p:graphicFrame>
      <p:sp>
        <p:nvSpPr>
          <p:cNvPr id="9" name="TextBox 8">
            <a:extLst>
              <a:ext uri="{FF2B5EF4-FFF2-40B4-BE49-F238E27FC236}">
                <a16:creationId xmlns:a16="http://schemas.microsoft.com/office/drawing/2014/main" id="{0EC65C05-C235-4C9C-91D9-DE8588D10596}"/>
              </a:ext>
            </a:extLst>
          </p:cNvPr>
          <p:cNvSpPr txBox="1"/>
          <p:nvPr/>
        </p:nvSpPr>
        <p:spPr>
          <a:xfrm>
            <a:off x="4690872" y="4525264"/>
            <a:ext cx="5976851" cy="923330"/>
          </a:xfrm>
          <a:prstGeom prst="rect">
            <a:avLst/>
          </a:prstGeom>
          <a:noFill/>
        </p:spPr>
        <p:txBody>
          <a:bodyPr wrap="square" rtlCol="0">
            <a:spAutoFit/>
          </a:bodyPr>
          <a:lstStyle/>
          <a:p>
            <a:r>
              <a:rPr lang="en-CA" b="1" dirty="0"/>
              <a:t>Results</a:t>
            </a:r>
          </a:p>
          <a:p>
            <a:pPr marL="285750" indent="-285750">
              <a:buFont typeface="Arial" panose="020B0604020202020204" pitchFamily="34" charset="0"/>
              <a:buChar char="•"/>
            </a:pPr>
            <a:r>
              <a:rPr lang="en-CA" dirty="0"/>
              <a:t>No causalities found</a:t>
            </a:r>
          </a:p>
          <a:p>
            <a:pPr marL="285750" indent="-285750">
              <a:buFont typeface="Arial" panose="020B0604020202020204" pitchFamily="34" charset="0"/>
              <a:buChar char="•"/>
            </a:pPr>
            <a:r>
              <a:rPr lang="en-CA" dirty="0"/>
              <a:t>No instantaneous causalities found</a:t>
            </a:r>
          </a:p>
        </p:txBody>
      </p:sp>
      <p:sp>
        <p:nvSpPr>
          <p:cNvPr id="14" name="Footer Placeholder 13">
            <a:extLst>
              <a:ext uri="{FF2B5EF4-FFF2-40B4-BE49-F238E27FC236}">
                <a16:creationId xmlns:a16="http://schemas.microsoft.com/office/drawing/2014/main" id="{1587E61D-24B2-4119-8021-E6F6ABB43C8A}"/>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5" name="Slide Number Placeholder 14">
            <a:extLst>
              <a:ext uri="{FF2B5EF4-FFF2-40B4-BE49-F238E27FC236}">
                <a16:creationId xmlns:a16="http://schemas.microsoft.com/office/drawing/2014/main" id="{F4D281EB-7027-426A-8467-A4C579F80787}"/>
              </a:ext>
            </a:extLst>
          </p:cNvPr>
          <p:cNvSpPr>
            <a:spLocks noGrp="1"/>
          </p:cNvSpPr>
          <p:nvPr>
            <p:ph type="sldNum" sz="quarter" idx="12"/>
          </p:nvPr>
        </p:nvSpPr>
        <p:spPr/>
        <p:txBody>
          <a:bodyPr/>
          <a:lstStyle/>
          <a:p>
            <a:fld id="{EED76522-87E8-427C-BAFA-930C425FE5A7}" type="slidenum">
              <a:rPr lang="en-CA" smtClean="0"/>
              <a:t>12</a:t>
            </a:fld>
            <a:endParaRPr lang="en-CA"/>
          </a:p>
        </p:txBody>
      </p:sp>
    </p:spTree>
    <p:extLst>
      <p:ext uri="{BB962C8B-B14F-4D97-AF65-F5344CB8AC3E}">
        <p14:creationId xmlns:p14="http://schemas.microsoft.com/office/powerpoint/2010/main" val="344867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3C6C95-80BE-4DE9-B8A8-7D586CAEE89E}"/>
              </a:ext>
            </a:extLst>
          </p:cNvPr>
          <p:cNvSpPr>
            <a:spLocks noGrp="1"/>
          </p:cNvSpPr>
          <p:nvPr>
            <p:ph type="title"/>
          </p:nvPr>
        </p:nvSpPr>
        <p:spPr>
          <a:xfrm>
            <a:off x="3483102" y="687244"/>
            <a:ext cx="5225796" cy="1096618"/>
          </a:xfrm>
        </p:spPr>
        <p:txBody>
          <a:bodyPr vert="horz" lIns="91440" tIns="45720" rIns="91440" bIns="45720" rtlCol="0" anchor="ctr">
            <a:normAutofit/>
          </a:bodyPr>
          <a:lstStyle/>
          <a:p>
            <a:pPr algn="ctr"/>
            <a:r>
              <a:rPr lang="en-US" sz="3600" b="1" kern="1200" dirty="0">
                <a:solidFill>
                  <a:schemeClr val="tx1"/>
                </a:solidFill>
                <a:latin typeface="Times New Roman" panose="02020603050405020304" pitchFamily="18" charset="0"/>
                <a:cs typeface="Times New Roman" panose="02020603050405020304" pitchFamily="18" charset="0"/>
              </a:rPr>
              <a:t>Granger Causality 1 v. 1</a:t>
            </a:r>
          </a:p>
        </p:txBody>
      </p:sp>
      <p:graphicFrame>
        <p:nvGraphicFramePr>
          <p:cNvPr id="5" name="Content Placeholder 4">
            <a:extLst>
              <a:ext uri="{FF2B5EF4-FFF2-40B4-BE49-F238E27FC236}">
                <a16:creationId xmlns:a16="http://schemas.microsoft.com/office/drawing/2014/main" id="{6F4B420E-BB2B-4D53-9E5F-E7BEE8C5B65F}"/>
              </a:ext>
            </a:extLst>
          </p:cNvPr>
          <p:cNvGraphicFramePr>
            <a:graphicFrameLocks noGrp="1"/>
          </p:cNvGraphicFramePr>
          <p:nvPr>
            <p:ph sz="half" idx="1"/>
            <p:extLst>
              <p:ext uri="{D42A27DB-BD31-4B8C-83A1-F6EECF244321}">
                <p14:modId xmlns:p14="http://schemas.microsoft.com/office/powerpoint/2010/main" val="376689613"/>
              </p:ext>
            </p:extLst>
          </p:nvPr>
        </p:nvGraphicFramePr>
        <p:xfrm>
          <a:off x="1000125" y="2384427"/>
          <a:ext cx="4735657" cy="3060410"/>
        </p:xfrm>
        <a:graphic>
          <a:graphicData uri="http://schemas.openxmlformats.org/drawingml/2006/table">
            <a:tbl>
              <a:tblPr firstRow="1" firstCol="1" bandRow="1"/>
              <a:tblGrid>
                <a:gridCol w="1867766">
                  <a:extLst>
                    <a:ext uri="{9D8B030D-6E8A-4147-A177-3AD203B41FA5}">
                      <a16:colId xmlns:a16="http://schemas.microsoft.com/office/drawing/2014/main" val="1441438889"/>
                    </a:ext>
                  </a:extLst>
                </a:gridCol>
                <a:gridCol w="756458">
                  <a:extLst>
                    <a:ext uri="{9D8B030D-6E8A-4147-A177-3AD203B41FA5}">
                      <a16:colId xmlns:a16="http://schemas.microsoft.com/office/drawing/2014/main" val="2714409972"/>
                    </a:ext>
                  </a:extLst>
                </a:gridCol>
                <a:gridCol w="966979">
                  <a:extLst>
                    <a:ext uri="{9D8B030D-6E8A-4147-A177-3AD203B41FA5}">
                      <a16:colId xmlns:a16="http://schemas.microsoft.com/office/drawing/2014/main" val="76375034"/>
                    </a:ext>
                  </a:extLst>
                </a:gridCol>
                <a:gridCol w="1144454">
                  <a:extLst>
                    <a:ext uri="{9D8B030D-6E8A-4147-A177-3AD203B41FA5}">
                      <a16:colId xmlns:a16="http://schemas.microsoft.com/office/drawing/2014/main" val="3261145658"/>
                    </a:ext>
                  </a:extLst>
                </a:gridCol>
              </a:tblGrid>
              <a:tr h="612082">
                <a:tc>
                  <a:txBody>
                    <a:bodyPr/>
                    <a:lstStyle/>
                    <a:p>
                      <a:pPr algn="ctr">
                        <a:lnSpc>
                          <a:spcPct val="107000"/>
                        </a:lnSpc>
                        <a:spcAft>
                          <a:spcPts val="1000"/>
                        </a:spcAft>
                      </a:pPr>
                      <a:r>
                        <a:rPr lang="en-CA" sz="1400" u="sng" dirty="0">
                          <a:effectLst/>
                          <a:latin typeface="Times New Roman" panose="02020603050405020304" pitchFamily="18" charset="0"/>
                          <a:ea typeface="Times New Roman" panose="02020603050405020304" pitchFamily="18" charset="0"/>
                          <a:cs typeface="Times New Roman" panose="02020603050405020304" pitchFamily="18" charset="0"/>
                        </a:rPr>
                        <a:t>Granger Test </a:t>
                      </a:r>
                      <a:r>
                        <a:rPr lang="en-CA" sz="1800" b="1" u="sng" dirty="0">
                          <a:effectLst/>
                          <a:latin typeface="Times New Roman" panose="02020603050405020304" pitchFamily="18" charset="0"/>
                          <a:ea typeface="Times New Roman" panose="02020603050405020304" pitchFamily="18" charset="0"/>
                          <a:cs typeface="Times New Roman" panose="02020603050405020304" pitchFamily="18" charset="0"/>
                        </a:rPr>
                        <a:t>Marriages</a:t>
                      </a:r>
                      <a:r>
                        <a:rPr lang="en-CA" sz="14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4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F</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Pr(&gt;F)</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Significance</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0200072"/>
                  </a:ext>
                </a:extLst>
              </a:tr>
              <a:tr h="612082">
                <a:tc>
                  <a:txBody>
                    <a:bodyPr/>
                    <a:lstStyle/>
                    <a:p>
                      <a:pPr algn="l">
                        <a:lnSpc>
                          <a:spcPct val="107000"/>
                        </a:lnSpc>
                        <a:spcAft>
                          <a:spcPts val="10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Marriages ~ Births</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4.2563</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3.291e-06</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618262"/>
                  </a:ext>
                </a:extLst>
              </a:tr>
              <a:tr h="612082">
                <a:tc>
                  <a:txBody>
                    <a:bodyPr/>
                    <a:lstStyle/>
                    <a:p>
                      <a:pPr algn="l">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Marriages~ Deaths</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9.9338</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2.624e-16</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9461767"/>
                  </a:ext>
                </a:extLst>
              </a:tr>
              <a:tr h="612082">
                <a:tc>
                  <a:txBody>
                    <a:bodyPr/>
                    <a:lstStyle/>
                    <a:p>
                      <a:pPr algn="l">
                        <a:lnSpc>
                          <a:spcPct val="107000"/>
                        </a:lnSpc>
                        <a:spcAft>
                          <a:spcPts val="10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Marriages ~ Stillbirths</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2.9507</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0.000677</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0593523"/>
                  </a:ext>
                </a:extLst>
              </a:tr>
              <a:tr h="612082">
                <a:tc>
                  <a:txBody>
                    <a:bodyPr/>
                    <a:lstStyle/>
                    <a:p>
                      <a:pPr algn="l">
                        <a:lnSpc>
                          <a:spcPct val="107000"/>
                        </a:lnSpc>
                        <a:spcAft>
                          <a:spcPts val="10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Marriages ~ Covid</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22.364</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a:effectLst/>
                          <a:latin typeface="Times New Roman" panose="02020603050405020304" pitchFamily="18" charset="0"/>
                          <a:ea typeface="Times New Roman" panose="02020603050405020304" pitchFamily="18" charset="0"/>
                          <a:cs typeface="Times New Roman" panose="02020603050405020304" pitchFamily="18" charset="0"/>
                        </a:rPr>
                        <a:t>2.2e-16</a:t>
                      </a:r>
                      <a:endParaRPr lang="en-CA" sz="140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10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84825" marR="848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918730"/>
                  </a:ext>
                </a:extLst>
              </a:tr>
            </a:tbl>
          </a:graphicData>
        </a:graphic>
      </p:graphicFrame>
      <p:graphicFrame>
        <p:nvGraphicFramePr>
          <p:cNvPr id="6" name="Content Placeholder 5">
            <a:extLst>
              <a:ext uri="{FF2B5EF4-FFF2-40B4-BE49-F238E27FC236}">
                <a16:creationId xmlns:a16="http://schemas.microsoft.com/office/drawing/2014/main" id="{0A7B4DBC-2C7A-4861-A829-F0B51FA4DD75}"/>
              </a:ext>
            </a:extLst>
          </p:cNvPr>
          <p:cNvGraphicFramePr>
            <a:graphicFrameLocks noGrp="1"/>
          </p:cNvGraphicFramePr>
          <p:nvPr>
            <p:ph sz="half" idx="2"/>
            <p:extLst>
              <p:ext uri="{D42A27DB-BD31-4B8C-83A1-F6EECF244321}">
                <p14:modId xmlns:p14="http://schemas.microsoft.com/office/powerpoint/2010/main" val="369584328"/>
              </p:ext>
            </p:extLst>
          </p:nvPr>
        </p:nvGraphicFramePr>
        <p:xfrm>
          <a:off x="6129337" y="2384425"/>
          <a:ext cx="4851776" cy="3060410"/>
        </p:xfrm>
        <a:graphic>
          <a:graphicData uri="http://schemas.openxmlformats.org/drawingml/2006/table">
            <a:tbl>
              <a:tblPr firstRow="1" firstCol="1" bandRow="1"/>
              <a:tblGrid>
                <a:gridCol w="1930159">
                  <a:extLst>
                    <a:ext uri="{9D8B030D-6E8A-4147-A177-3AD203B41FA5}">
                      <a16:colId xmlns:a16="http://schemas.microsoft.com/office/drawing/2014/main" val="4270030725"/>
                    </a:ext>
                  </a:extLst>
                </a:gridCol>
                <a:gridCol w="761020">
                  <a:extLst>
                    <a:ext uri="{9D8B030D-6E8A-4147-A177-3AD203B41FA5}">
                      <a16:colId xmlns:a16="http://schemas.microsoft.com/office/drawing/2014/main" val="3850982350"/>
                    </a:ext>
                  </a:extLst>
                </a:gridCol>
                <a:gridCol w="980189">
                  <a:extLst>
                    <a:ext uri="{9D8B030D-6E8A-4147-A177-3AD203B41FA5}">
                      <a16:colId xmlns:a16="http://schemas.microsoft.com/office/drawing/2014/main" val="1200531026"/>
                    </a:ext>
                  </a:extLst>
                </a:gridCol>
                <a:gridCol w="1180408">
                  <a:extLst>
                    <a:ext uri="{9D8B030D-6E8A-4147-A177-3AD203B41FA5}">
                      <a16:colId xmlns:a16="http://schemas.microsoft.com/office/drawing/2014/main" val="2852919033"/>
                    </a:ext>
                  </a:extLst>
                </a:gridCol>
              </a:tblGrid>
              <a:tr h="612082">
                <a:tc>
                  <a:txBody>
                    <a:bodyPr/>
                    <a:lstStyle/>
                    <a:p>
                      <a:pPr algn="ctr">
                        <a:lnSpc>
                          <a:spcPct val="107000"/>
                        </a:lnSpc>
                        <a:spcAft>
                          <a:spcPts val="1000"/>
                        </a:spcAft>
                      </a:pPr>
                      <a:r>
                        <a:rPr lang="en-CA" sz="1500" u="sng" dirty="0">
                          <a:effectLst/>
                          <a:latin typeface="Times New Roman" panose="02020603050405020304" pitchFamily="18" charset="0"/>
                          <a:ea typeface="Times New Roman" panose="02020603050405020304" pitchFamily="18" charset="0"/>
                          <a:cs typeface="Times New Roman" panose="02020603050405020304" pitchFamily="18" charset="0"/>
                        </a:rPr>
                        <a:t>Granger Test </a:t>
                      </a:r>
                      <a:r>
                        <a:rPr lang="en-CA" sz="1800" b="1" u="sng" dirty="0">
                          <a:effectLst/>
                          <a:latin typeface="Times New Roman" panose="02020603050405020304" pitchFamily="18" charset="0"/>
                          <a:ea typeface="Times New Roman" panose="02020603050405020304" pitchFamily="18" charset="0"/>
                          <a:cs typeface="Times New Roman" panose="02020603050405020304" pitchFamily="18" charset="0"/>
                        </a:rPr>
                        <a:t>Stillbirths</a:t>
                      </a:r>
                      <a:r>
                        <a:rPr lang="en-CA" sz="15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5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5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F</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Pr(&gt;F)</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Significance</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503718"/>
                  </a:ext>
                </a:extLst>
              </a:tr>
              <a:tr h="612082">
                <a:tc>
                  <a:txBody>
                    <a:bodyPr/>
                    <a:lstStyle/>
                    <a:p>
                      <a:pPr algn="l">
                        <a:lnSpc>
                          <a:spcPct val="107000"/>
                        </a:lnSpc>
                        <a:spcAft>
                          <a:spcPts val="1000"/>
                        </a:spcAft>
                      </a:pPr>
                      <a:r>
                        <a:rPr lang="en-CA" sz="1500" dirty="0">
                          <a:effectLst/>
                          <a:latin typeface="Times New Roman" panose="02020603050405020304" pitchFamily="18" charset="0"/>
                          <a:ea typeface="Times New Roman" panose="02020603050405020304" pitchFamily="18" charset="0"/>
                          <a:cs typeface="Times New Roman" panose="02020603050405020304" pitchFamily="18" charset="0"/>
                        </a:rPr>
                        <a:t>Stillbirths ~ Births</a:t>
                      </a:r>
                      <a:endParaRPr lang="en-CA" sz="15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4.3946</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1.85e-06</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98868"/>
                  </a:ext>
                </a:extLst>
              </a:tr>
              <a:tr h="612082">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Stillbirths ~ Marriages</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4.5966</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7.962e-07</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717845"/>
                  </a:ext>
                </a:extLst>
              </a:tr>
              <a:tr h="612082">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Stillbirths ~ Deaths</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4.63</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6.926e-07</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302690"/>
                  </a:ext>
                </a:extLst>
              </a:tr>
              <a:tr h="612082">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Stillbirths ~ Covid</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1.4109</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a:effectLst/>
                          <a:latin typeface="Times New Roman" panose="02020603050405020304" pitchFamily="18" charset="0"/>
                          <a:ea typeface="Times New Roman" panose="02020603050405020304" pitchFamily="18" charset="0"/>
                          <a:cs typeface="Times New Roman" panose="02020603050405020304" pitchFamily="18" charset="0"/>
                        </a:rPr>
                        <a:t>0.1597</a:t>
                      </a:r>
                      <a:endParaRPr lang="en-CA" sz="150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5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4860" marR="948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459378"/>
                  </a:ext>
                </a:extLst>
              </a:tr>
            </a:tbl>
          </a:graphicData>
        </a:graphic>
      </p:graphicFrame>
      <p:sp>
        <p:nvSpPr>
          <p:cNvPr id="7" name="TextBox 6">
            <a:extLst>
              <a:ext uri="{FF2B5EF4-FFF2-40B4-BE49-F238E27FC236}">
                <a16:creationId xmlns:a16="http://schemas.microsoft.com/office/drawing/2014/main" id="{4214CB57-3EA1-4E3A-B476-10F495B21A71}"/>
              </a:ext>
            </a:extLst>
          </p:cNvPr>
          <p:cNvSpPr txBox="1"/>
          <p:nvPr/>
        </p:nvSpPr>
        <p:spPr>
          <a:xfrm>
            <a:off x="1115273" y="5619471"/>
            <a:ext cx="4735657" cy="646331"/>
          </a:xfrm>
          <a:prstGeom prst="rect">
            <a:avLst/>
          </a:prstGeom>
          <a:noFill/>
        </p:spPr>
        <p:txBody>
          <a:bodyPr wrap="square" rtlCol="0">
            <a:spAutoFit/>
          </a:bodyPr>
          <a:lstStyle/>
          <a:p>
            <a:r>
              <a:rPr lang="en-CA" dirty="0"/>
              <a:t>All variables in Marriage have a strong significance in the causality test.</a:t>
            </a:r>
          </a:p>
        </p:txBody>
      </p:sp>
      <p:sp>
        <p:nvSpPr>
          <p:cNvPr id="8" name="TextBox 7">
            <a:extLst>
              <a:ext uri="{FF2B5EF4-FFF2-40B4-BE49-F238E27FC236}">
                <a16:creationId xmlns:a16="http://schemas.microsoft.com/office/drawing/2014/main" id="{24A11632-AB3D-46E3-B550-4CE87B19A8CF}"/>
              </a:ext>
            </a:extLst>
          </p:cNvPr>
          <p:cNvSpPr txBox="1"/>
          <p:nvPr/>
        </p:nvSpPr>
        <p:spPr>
          <a:xfrm>
            <a:off x="6331570" y="5619471"/>
            <a:ext cx="4447309" cy="646331"/>
          </a:xfrm>
          <a:prstGeom prst="rect">
            <a:avLst/>
          </a:prstGeom>
          <a:noFill/>
        </p:spPr>
        <p:txBody>
          <a:bodyPr wrap="square" rtlCol="0">
            <a:spAutoFit/>
          </a:bodyPr>
          <a:lstStyle/>
          <a:p>
            <a:r>
              <a:rPr lang="en-CA" dirty="0"/>
              <a:t>Covid shows no significance in causality report.  All others show a strong significance</a:t>
            </a:r>
          </a:p>
        </p:txBody>
      </p:sp>
      <p:sp>
        <p:nvSpPr>
          <p:cNvPr id="12" name="Footer Placeholder 11">
            <a:extLst>
              <a:ext uri="{FF2B5EF4-FFF2-40B4-BE49-F238E27FC236}">
                <a16:creationId xmlns:a16="http://schemas.microsoft.com/office/drawing/2014/main" id="{20B64F35-BA65-472B-B65B-76EACD527C8B}"/>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3" name="Slide Number Placeholder 12">
            <a:extLst>
              <a:ext uri="{FF2B5EF4-FFF2-40B4-BE49-F238E27FC236}">
                <a16:creationId xmlns:a16="http://schemas.microsoft.com/office/drawing/2014/main" id="{D521D58D-2DF9-4492-9B8C-1114A3B3836F}"/>
              </a:ext>
            </a:extLst>
          </p:cNvPr>
          <p:cNvSpPr>
            <a:spLocks noGrp="1"/>
          </p:cNvSpPr>
          <p:nvPr>
            <p:ph type="sldNum" sz="quarter" idx="12"/>
          </p:nvPr>
        </p:nvSpPr>
        <p:spPr/>
        <p:txBody>
          <a:bodyPr/>
          <a:lstStyle/>
          <a:p>
            <a:fld id="{EED76522-87E8-427C-BAFA-930C425FE5A7}" type="slidenum">
              <a:rPr lang="en-CA" smtClean="0"/>
              <a:t>13</a:t>
            </a:fld>
            <a:endParaRPr lang="en-CA"/>
          </a:p>
        </p:txBody>
      </p:sp>
    </p:spTree>
    <p:extLst>
      <p:ext uri="{BB962C8B-B14F-4D97-AF65-F5344CB8AC3E}">
        <p14:creationId xmlns:p14="http://schemas.microsoft.com/office/powerpoint/2010/main" val="400121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3C6C95-80BE-4DE9-B8A8-7D586CAEE89E}"/>
              </a:ext>
            </a:extLst>
          </p:cNvPr>
          <p:cNvSpPr>
            <a:spLocks noGrp="1"/>
          </p:cNvSpPr>
          <p:nvPr>
            <p:ph type="title"/>
          </p:nvPr>
        </p:nvSpPr>
        <p:spPr>
          <a:xfrm>
            <a:off x="3483102" y="687244"/>
            <a:ext cx="5225796" cy="1096618"/>
          </a:xfrm>
        </p:spPr>
        <p:txBody>
          <a:bodyPr vert="horz" lIns="91440" tIns="45720" rIns="91440" bIns="45720" rtlCol="0" anchor="ctr">
            <a:normAutofit/>
          </a:bodyPr>
          <a:lstStyle/>
          <a:p>
            <a:pPr algn="ctr"/>
            <a:r>
              <a:rPr lang="en-US" sz="3600" b="1" kern="1200" dirty="0">
                <a:solidFill>
                  <a:schemeClr val="tx1"/>
                </a:solidFill>
                <a:latin typeface="Times New Roman" panose="02020603050405020304" pitchFamily="18" charset="0"/>
                <a:cs typeface="Times New Roman" panose="02020603050405020304" pitchFamily="18" charset="0"/>
              </a:rPr>
              <a:t>Granger Causality 1 v. 1</a:t>
            </a:r>
          </a:p>
        </p:txBody>
      </p:sp>
      <p:sp>
        <p:nvSpPr>
          <p:cNvPr id="7" name="TextBox 6">
            <a:extLst>
              <a:ext uri="{FF2B5EF4-FFF2-40B4-BE49-F238E27FC236}">
                <a16:creationId xmlns:a16="http://schemas.microsoft.com/office/drawing/2014/main" id="{4214CB57-3EA1-4E3A-B476-10F495B21A71}"/>
              </a:ext>
            </a:extLst>
          </p:cNvPr>
          <p:cNvSpPr txBox="1"/>
          <p:nvPr/>
        </p:nvSpPr>
        <p:spPr>
          <a:xfrm>
            <a:off x="1115273" y="5619471"/>
            <a:ext cx="4735657" cy="646331"/>
          </a:xfrm>
          <a:prstGeom prst="rect">
            <a:avLst/>
          </a:prstGeom>
          <a:noFill/>
        </p:spPr>
        <p:txBody>
          <a:bodyPr wrap="square" rtlCol="0">
            <a:spAutoFit/>
          </a:bodyPr>
          <a:lstStyle/>
          <a:p>
            <a:r>
              <a:rPr lang="en-CA" dirty="0"/>
              <a:t>All variables in births have a relatively strong significance in the causality test.</a:t>
            </a:r>
          </a:p>
        </p:txBody>
      </p:sp>
      <p:sp>
        <p:nvSpPr>
          <p:cNvPr id="8" name="TextBox 7">
            <a:extLst>
              <a:ext uri="{FF2B5EF4-FFF2-40B4-BE49-F238E27FC236}">
                <a16:creationId xmlns:a16="http://schemas.microsoft.com/office/drawing/2014/main" id="{24A11632-AB3D-46E3-B550-4CE87B19A8CF}"/>
              </a:ext>
            </a:extLst>
          </p:cNvPr>
          <p:cNvSpPr txBox="1"/>
          <p:nvPr/>
        </p:nvSpPr>
        <p:spPr>
          <a:xfrm>
            <a:off x="7207137" y="4579635"/>
            <a:ext cx="3983990" cy="1077218"/>
          </a:xfrm>
          <a:prstGeom prst="rect">
            <a:avLst/>
          </a:prstGeom>
          <a:noFill/>
        </p:spPr>
        <p:txBody>
          <a:bodyPr wrap="square" rtlCol="0">
            <a:spAutoFit/>
          </a:bodyPr>
          <a:lstStyle/>
          <a:p>
            <a:r>
              <a:rPr lang="en-CA" sz="1600" dirty="0"/>
              <a:t>All variables, when analyzed against covid show very little levels of significance.  This is likely due to the lack of historical data, and the unexpectedness of it</a:t>
            </a:r>
          </a:p>
        </p:txBody>
      </p:sp>
      <p:graphicFrame>
        <p:nvGraphicFramePr>
          <p:cNvPr id="9" name="Content Placeholder 8">
            <a:extLst>
              <a:ext uri="{FF2B5EF4-FFF2-40B4-BE49-F238E27FC236}">
                <a16:creationId xmlns:a16="http://schemas.microsoft.com/office/drawing/2014/main" id="{C6569AE7-8C9F-47EA-84BA-515C52554D40}"/>
              </a:ext>
            </a:extLst>
          </p:cNvPr>
          <p:cNvGraphicFramePr>
            <a:graphicFrameLocks noGrp="1"/>
          </p:cNvGraphicFramePr>
          <p:nvPr>
            <p:ph sz="half" idx="1"/>
            <p:extLst>
              <p:ext uri="{D42A27DB-BD31-4B8C-83A1-F6EECF244321}">
                <p14:modId xmlns:p14="http://schemas.microsoft.com/office/powerpoint/2010/main" val="2922246887"/>
              </p:ext>
            </p:extLst>
          </p:nvPr>
        </p:nvGraphicFramePr>
        <p:xfrm>
          <a:off x="907328" y="2384425"/>
          <a:ext cx="4735657" cy="1838440"/>
        </p:xfrm>
        <a:graphic>
          <a:graphicData uri="http://schemas.openxmlformats.org/drawingml/2006/table">
            <a:tbl>
              <a:tblPr firstRow="1" firstCol="1" bandRow="1"/>
              <a:tblGrid>
                <a:gridCol w="1756390">
                  <a:extLst>
                    <a:ext uri="{9D8B030D-6E8A-4147-A177-3AD203B41FA5}">
                      <a16:colId xmlns:a16="http://schemas.microsoft.com/office/drawing/2014/main" val="1671141328"/>
                    </a:ext>
                  </a:extLst>
                </a:gridCol>
                <a:gridCol w="753681">
                  <a:extLst>
                    <a:ext uri="{9D8B030D-6E8A-4147-A177-3AD203B41FA5}">
                      <a16:colId xmlns:a16="http://schemas.microsoft.com/office/drawing/2014/main" val="3941318417"/>
                    </a:ext>
                  </a:extLst>
                </a:gridCol>
                <a:gridCol w="1058782">
                  <a:extLst>
                    <a:ext uri="{9D8B030D-6E8A-4147-A177-3AD203B41FA5}">
                      <a16:colId xmlns:a16="http://schemas.microsoft.com/office/drawing/2014/main" val="2107582228"/>
                    </a:ext>
                  </a:extLst>
                </a:gridCol>
                <a:gridCol w="1166804">
                  <a:extLst>
                    <a:ext uri="{9D8B030D-6E8A-4147-A177-3AD203B41FA5}">
                      <a16:colId xmlns:a16="http://schemas.microsoft.com/office/drawing/2014/main" val="3577224952"/>
                    </a:ext>
                  </a:extLst>
                </a:gridCol>
              </a:tblGrid>
              <a:tr h="367688">
                <a:tc>
                  <a:txBody>
                    <a:bodyPr/>
                    <a:lstStyle/>
                    <a:p>
                      <a:pPr algn="ctr">
                        <a:lnSpc>
                          <a:spcPct val="107000"/>
                        </a:lnSpc>
                        <a:spcAft>
                          <a:spcPts val="1000"/>
                        </a:spcAft>
                      </a:pPr>
                      <a:r>
                        <a:rPr lang="en-CA" sz="1100" u="sng" dirty="0">
                          <a:effectLst/>
                          <a:latin typeface="Times New Roman" panose="02020603050405020304" pitchFamily="18" charset="0"/>
                          <a:ea typeface="Times New Roman" panose="02020603050405020304" pitchFamily="18" charset="0"/>
                          <a:cs typeface="Times New Roman" panose="02020603050405020304" pitchFamily="18" charset="0"/>
                        </a:rPr>
                        <a:t>Granger Test </a:t>
                      </a:r>
                      <a:r>
                        <a:rPr lang="en-CA" sz="1100" b="1" u="sng" dirty="0">
                          <a:effectLst/>
                          <a:latin typeface="Times New Roman" panose="02020603050405020304" pitchFamily="18" charset="0"/>
                          <a:ea typeface="Times New Roman" panose="02020603050405020304" pitchFamily="18" charset="0"/>
                          <a:cs typeface="Times New Roman" panose="02020603050405020304" pitchFamily="18" charset="0"/>
                        </a:rPr>
                        <a:t>Deaths </a:t>
                      </a:r>
                      <a:r>
                        <a:rPr lang="en-CA" sz="11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F</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Pr(&gt;F)</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Significance</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5291518"/>
                  </a:ext>
                </a:extLst>
              </a:tr>
              <a:tr h="367688">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Deaths ~ Births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7.4423</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5.739e-12</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30701"/>
                  </a:ext>
                </a:extLst>
              </a:tr>
              <a:tr h="367688">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Deaths ~Marriages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6.7127</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1.16e-10</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213983"/>
                  </a:ext>
                </a:extLst>
              </a:tr>
              <a:tr h="367688">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Deaths ~ Stillbirths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2.1829</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0.01257</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642830"/>
                  </a:ext>
                </a:extLst>
              </a:tr>
              <a:tr h="367688">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Deaths ~ Covid</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5.9415</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2.869e-09</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789587"/>
                  </a:ext>
                </a:extLst>
              </a:tr>
            </a:tbl>
          </a:graphicData>
        </a:graphic>
      </p:graphicFrame>
      <p:graphicFrame>
        <p:nvGraphicFramePr>
          <p:cNvPr id="10" name="Table 9">
            <a:extLst>
              <a:ext uri="{FF2B5EF4-FFF2-40B4-BE49-F238E27FC236}">
                <a16:creationId xmlns:a16="http://schemas.microsoft.com/office/drawing/2014/main" id="{E155242E-4067-4782-8A34-BDB1089C2105}"/>
              </a:ext>
            </a:extLst>
          </p:cNvPr>
          <p:cNvGraphicFramePr>
            <a:graphicFrameLocks noGrp="1"/>
          </p:cNvGraphicFramePr>
          <p:nvPr>
            <p:extLst>
              <p:ext uri="{D42A27DB-BD31-4B8C-83A1-F6EECF244321}">
                <p14:modId xmlns:p14="http://schemas.microsoft.com/office/powerpoint/2010/main" val="1783474662"/>
              </p:ext>
            </p:extLst>
          </p:nvPr>
        </p:nvGraphicFramePr>
        <p:xfrm>
          <a:off x="907327" y="4328799"/>
          <a:ext cx="4735656" cy="1116035"/>
        </p:xfrm>
        <a:graphic>
          <a:graphicData uri="http://schemas.openxmlformats.org/drawingml/2006/table">
            <a:tbl>
              <a:tblPr firstRow="1" firstCol="1" bandRow="1"/>
              <a:tblGrid>
                <a:gridCol w="1765754">
                  <a:extLst>
                    <a:ext uri="{9D8B030D-6E8A-4147-A177-3AD203B41FA5}">
                      <a16:colId xmlns:a16="http://schemas.microsoft.com/office/drawing/2014/main" val="3465602694"/>
                    </a:ext>
                  </a:extLst>
                </a:gridCol>
                <a:gridCol w="767252">
                  <a:extLst>
                    <a:ext uri="{9D8B030D-6E8A-4147-A177-3AD203B41FA5}">
                      <a16:colId xmlns:a16="http://schemas.microsoft.com/office/drawing/2014/main" val="110156384"/>
                    </a:ext>
                  </a:extLst>
                </a:gridCol>
                <a:gridCol w="972899">
                  <a:extLst>
                    <a:ext uri="{9D8B030D-6E8A-4147-A177-3AD203B41FA5}">
                      <a16:colId xmlns:a16="http://schemas.microsoft.com/office/drawing/2014/main" val="3660585298"/>
                    </a:ext>
                  </a:extLst>
                </a:gridCol>
                <a:gridCol w="1229751">
                  <a:extLst>
                    <a:ext uri="{9D8B030D-6E8A-4147-A177-3AD203B41FA5}">
                      <a16:colId xmlns:a16="http://schemas.microsoft.com/office/drawing/2014/main" val="2174444788"/>
                    </a:ext>
                  </a:extLst>
                </a:gridCol>
              </a:tblGrid>
              <a:tr h="193658">
                <a:tc>
                  <a:txBody>
                    <a:bodyPr/>
                    <a:lstStyle/>
                    <a:p>
                      <a:pPr algn="ctr">
                        <a:lnSpc>
                          <a:spcPct val="107000"/>
                        </a:lnSpc>
                        <a:spcAft>
                          <a:spcPts val="1000"/>
                        </a:spcAft>
                      </a:pPr>
                      <a:r>
                        <a:rPr lang="en-CA" sz="1100" u="sng" dirty="0">
                          <a:effectLst/>
                          <a:latin typeface="Times New Roman" panose="02020603050405020304" pitchFamily="18" charset="0"/>
                          <a:ea typeface="Times New Roman" panose="02020603050405020304" pitchFamily="18" charset="0"/>
                          <a:cs typeface="Times New Roman" panose="02020603050405020304" pitchFamily="18" charset="0"/>
                        </a:rPr>
                        <a:t>Granger Test </a:t>
                      </a:r>
                      <a:r>
                        <a:rPr lang="en-CA" sz="1100" b="1" u="sng" dirty="0">
                          <a:effectLst/>
                          <a:latin typeface="Times New Roman" panose="02020603050405020304" pitchFamily="18" charset="0"/>
                          <a:ea typeface="Times New Roman" panose="02020603050405020304" pitchFamily="18" charset="0"/>
                          <a:cs typeface="Times New Roman" panose="02020603050405020304" pitchFamily="18" charset="0"/>
                        </a:rPr>
                        <a:t>Births</a:t>
                      </a:r>
                      <a:r>
                        <a:rPr lang="en-CA" sz="11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F</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Pr(&gt;F)</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Significance</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3154338"/>
                  </a:ext>
                </a:extLst>
              </a:tr>
              <a:tr h="193658">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Births ~ Deaths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4.8443</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2.82e-07</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8531670"/>
                  </a:ext>
                </a:extLst>
              </a:tr>
              <a:tr h="341403">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Births ~Marriages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9.9338</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2.624e-16</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648362"/>
                  </a:ext>
                </a:extLst>
              </a:tr>
              <a:tr h="193658">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Births ~ Stillbirths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2.7585</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0.001439</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860240"/>
                  </a:ext>
                </a:extLst>
              </a:tr>
              <a:tr h="193658">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Births ~ Covid</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2.7104</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0.001734</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60827"/>
                  </a:ext>
                </a:extLst>
              </a:tr>
            </a:tbl>
          </a:graphicData>
        </a:graphic>
      </p:graphicFrame>
      <p:graphicFrame>
        <p:nvGraphicFramePr>
          <p:cNvPr id="14" name="Content Placeholder 13">
            <a:extLst>
              <a:ext uri="{FF2B5EF4-FFF2-40B4-BE49-F238E27FC236}">
                <a16:creationId xmlns:a16="http://schemas.microsoft.com/office/drawing/2014/main" id="{79396A25-4C94-43DF-8934-445B2D4A077E}"/>
              </a:ext>
            </a:extLst>
          </p:cNvPr>
          <p:cNvGraphicFramePr>
            <a:graphicFrameLocks noGrp="1"/>
          </p:cNvGraphicFramePr>
          <p:nvPr>
            <p:ph sz="half" idx="2"/>
            <p:extLst>
              <p:ext uri="{D42A27DB-BD31-4B8C-83A1-F6EECF244321}">
                <p14:modId xmlns:p14="http://schemas.microsoft.com/office/powerpoint/2010/main" val="1511844109"/>
              </p:ext>
            </p:extLst>
          </p:nvPr>
        </p:nvGraphicFramePr>
        <p:xfrm>
          <a:off x="7207136" y="2390981"/>
          <a:ext cx="3983993" cy="1831885"/>
        </p:xfrm>
        <a:graphic>
          <a:graphicData uri="http://schemas.openxmlformats.org/drawingml/2006/table">
            <a:tbl>
              <a:tblPr firstRow="1" firstCol="1" bandRow="1"/>
              <a:tblGrid>
                <a:gridCol w="1547249">
                  <a:extLst>
                    <a:ext uri="{9D8B030D-6E8A-4147-A177-3AD203B41FA5}">
                      <a16:colId xmlns:a16="http://schemas.microsoft.com/office/drawing/2014/main" val="3198677168"/>
                    </a:ext>
                  </a:extLst>
                </a:gridCol>
                <a:gridCol w="651510">
                  <a:extLst>
                    <a:ext uri="{9D8B030D-6E8A-4147-A177-3AD203B41FA5}">
                      <a16:colId xmlns:a16="http://schemas.microsoft.com/office/drawing/2014/main" val="2176581446"/>
                    </a:ext>
                  </a:extLst>
                </a:gridCol>
                <a:gridCol w="739627">
                  <a:extLst>
                    <a:ext uri="{9D8B030D-6E8A-4147-A177-3AD203B41FA5}">
                      <a16:colId xmlns:a16="http://schemas.microsoft.com/office/drawing/2014/main" val="4092518301"/>
                    </a:ext>
                  </a:extLst>
                </a:gridCol>
                <a:gridCol w="1045607">
                  <a:extLst>
                    <a:ext uri="{9D8B030D-6E8A-4147-A177-3AD203B41FA5}">
                      <a16:colId xmlns:a16="http://schemas.microsoft.com/office/drawing/2014/main" val="422228493"/>
                    </a:ext>
                  </a:extLst>
                </a:gridCol>
              </a:tblGrid>
              <a:tr h="366377">
                <a:tc>
                  <a:txBody>
                    <a:bodyPr/>
                    <a:lstStyle/>
                    <a:p>
                      <a:pPr algn="ctr">
                        <a:lnSpc>
                          <a:spcPct val="107000"/>
                        </a:lnSpc>
                        <a:spcAft>
                          <a:spcPts val="1000"/>
                        </a:spcAft>
                      </a:pPr>
                      <a:r>
                        <a:rPr lang="en-CA" sz="1100" u="sng" dirty="0">
                          <a:effectLst/>
                          <a:latin typeface="Times New Roman" panose="02020603050405020304" pitchFamily="18" charset="0"/>
                          <a:ea typeface="Times New Roman" panose="02020603050405020304" pitchFamily="18" charset="0"/>
                          <a:cs typeface="Times New Roman" panose="02020603050405020304" pitchFamily="18" charset="0"/>
                        </a:rPr>
                        <a:t>Granger Test </a:t>
                      </a:r>
                      <a:r>
                        <a:rPr lang="en-CA" sz="1100" b="1" u="sng" dirty="0">
                          <a:effectLst/>
                          <a:latin typeface="Times New Roman" panose="02020603050405020304" pitchFamily="18" charset="0"/>
                          <a:ea typeface="Times New Roman" panose="02020603050405020304" pitchFamily="18" charset="0"/>
                          <a:cs typeface="Times New Roman" panose="02020603050405020304" pitchFamily="18" charset="0"/>
                        </a:rPr>
                        <a:t>Covid</a:t>
                      </a:r>
                      <a:r>
                        <a:rPr lang="en-CA" sz="11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F</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Pr(&gt;F)</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Significance</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8034390"/>
                  </a:ext>
                </a:extLst>
              </a:tr>
              <a:tr h="366377">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Covid ~ Deaths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1.6482</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0.7796</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068637"/>
                  </a:ext>
                </a:extLst>
              </a:tr>
              <a:tr h="366377">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Covid ~Marriages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1.803</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0.04714</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656097"/>
                  </a:ext>
                </a:extLst>
              </a:tr>
              <a:tr h="366377">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Covid ~ Stillbirths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1.6179</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0.08576</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768941"/>
                  </a:ext>
                </a:extLst>
              </a:tr>
              <a:tr h="366377">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Covid ~ Births</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2.7104</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a:effectLst/>
                          <a:latin typeface="Times New Roman" panose="02020603050405020304" pitchFamily="18" charset="0"/>
                          <a:ea typeface="Times New Roman" panose="02020603050405020304" pitchFamily="18" charset="0"/>
                          <a:cs typeface="Times New Roman" panose="02020603050405020304" pitchFamily="18" charset="0"/>
                        </a:rPr>
                        <a:t>0.7079</a:t>
                      </a:r>
                      <a:endParaRPr lang="en-C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1000"/>
                        </a:spcAft>
                      </a:pPr>
                      <a:r>
                        <a:rPr lang="en-CA"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600370"/>
                  </a:ext>
                </a:extLst>
              </a:tr>
            </a:tbl>
          </a:graphicData>
        </a:graphic>
      </p:graphicFrame>
      <p:sp>
        <p:nvSpPr>
          <p:cNvPr id="15" name="Arrow: Right 14">
            <a:extLst>
              <a:ext uri="{FF2B5EF4-FFF2-40B4-BE49-F238E27FC236}">
                <a16:creationId xmlns:a16="http://schemas.microsoft.com/office/drawing/2014/main" id="{D0B1F3C6-8FA5-4543-BB03-185A98BF446F}"/>
              </a:ext>
            </a:extLst>
          </p:cNvPr>
          <p:cNvSpPr/>
          <p:nvPr/>
        </p:nvSpPr>
        <p:spPr>
          <a:xfrm rot="10800000">
            <a:off x="5642983" y="2384425"/>
            <a:ext cx="283992" cy="14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3788A3E2-9CAB-4E7B-BD5B-5F511F6C6FEA}"/>
              </a:ext>
            </a:extLst>
          </p:cNvPr>
          <p:cNvSpPr txBox="1"/>
          <p:nvPr/>
        </p:nvSpPr>
        <p:spPr>
          <a:xfrm>
            <a:off x="5777345" y="2482109"/>
            <a:ext cx="1305098" cy="1815882"/>
          </a:xfrm>
          <a:prstGeom prst="rect">
            <a:avLst/>
          </a:prstGeom>
          <a:noFill/>
        </p:spPr>
        <p:txBody>
          <a:bodyPr wrap="square" rtlCol="0">
            <a:spAutoFit/>
          </a:bodyPr>
          <a:lstStyle/>
          <a:p>
            <a:r>
              <a:rPr lang="en-CA" sz="1400" dirty="0">
                <a:latin typeface="Times New Roman" panose="02020603050405020304" pitchFamily="18" charset="0"/>
                <a:cs typeface="Times New Roman" panose="02020603050405020304" pitchFamily="18" charset="0"/>
              </a:rPr>
              <a:t>Most variables associated with death show significance, with Stillbirths having the weakest significance</a:t>
            </a:r>
          </a:p>
        </p:txBody>
      </p:sp>
      <p:sp>
        <p:nvSpPr>
          <p:cNvPr id="17" name="Arrow: Right 16">
            <a:extLst>
              <a:ext uri="{FF2B5EF4-FFF2-40B4-BE49-F238E27FC236}">
                <a16:creationId xmlns:a16="http://schemas.microsoft.com/office/drawing/2014/main" id="{39D0143D-D029-4948-A735-6A5426D8DD25}"/>
              </a:ext>
            </a:extLst>
          </p:cNvPr>
          <p:cNvSpPr/>
          <p:nvPr/>
        </p:nvSpPr>
        <p:spPr>
          <a:xfrm rot="16200000">
            <a:off x="9002684" y="4334993"/>
            <a:ext cx="249381" cy="13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ooter Placeholder 19">
            <a:extLst>
              <a:ext uri="{FF2B5EF4-FFF2-40B4-BE49-F238E27FC236}">
                <a16:creationId xmlns:a16="http://schemas.microsoft.com/office/drawing/2014/main" id="{8AC8B0A9-6574-466A-84ED-B13B37588133}"/>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21" name="Slide Number Placeholder 20">
            <a:extLst>
              <a:ext uri="{FF2B5EF4-FFF2-40B4-BE49-F238E27FC236}">
                <a16:creationId xmlns:a16="http://schemas.microsoft.com/office/drawing/2014/main" id="{C2544890-11E5-43DC-AEF6-5ECCD6BDFCBE}"/>
              </a:ext>
            </a:extLst>
          </p:cNvPr>
          <p:cNvSpPr>
            <a:spLocks noGrp="1"/>
          </p:cNvSpPr>
          <p:nvPr>
            <p:ph type="sldNum" sz="quarter" idx="12"/>
          </p:nvPr>
        </p:nvSpPr>
        <p:spPr/>
        <p:txBody>
          <a:bodyPr/>
          <a:lstStyle/>
          <a:p>
            <a:fld id="{EED76522-87E8-427C-BAFA-930C425FE5A7}" type="slidenum">
              <a:rPr lang="en-CA" smtClean="0"/>
              <a:t>14</a:t>
            </a:fld>
            <a:endParaRPr lang="en-CA"/>
          </a:p>
        </p:txBody>
      </p:sp>
    </p:spTree>
    <p:extLst>
      <p:ext uri="{BB962C8B-B14F-4D97-AF65-F5344CB8AC3E}">
        <p14:creationId xmlns:p14="http://schemas.microsoft.com/office/powerpoint/2010/main" val="312451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B71A-BC8B-4E65-A5B7-D2D3575810D0}"/>
              </a:ext>
            </a:extLst>
          </p:cNvPr>
          <p:cNvSpPr>
            <a:spLocks noGrp="1"/>
          </p:cNvSpPr>
          <p:nvPr>
            <p:ph type="title"/>
          </p:nvPr>
        </p:nvSpPr>
        <p:spPr/>
        <p:txBody>
          <a:bodyPr>
            <a:normAutofit/>
          </a:bodyPr>
          <a:lstStyle/>
          <a:p>
            <a:pPr algn="ctr"/>
            <a:r>
              <a:rPr lang="en-CA" sz="3600" b="1" dirty="0">
                <a:latin typeface="Times New Roman" panose="02020603050405020304" pitchFamily="18" charset="0"/>
                <a:cs typeface="Times New Roman" panose="02020603050405020304" pitchFamily="18" charset="0"/>
              </a:rPr>
              <a:t>Causality Key Points</a:t>
            </a:r>
          </a:p>
        </p:txBody>
      </p:sp>
      <p:sp>
        <p:nvSpPr>
          <p:cNvPr id="3" name="Text Placeholder 2">
            <a:extLst>
              <a:ext uri="{FF2B5EF4-FFF2-40B4-BE49-F238E27FC236}">
                <a16:creationId xmlns:a16="http://schemas.microsoft.com/office/drawing/2014/main" id="{124B2560-2B92-41B7-B4C7-9BCABEBD5EB0}"/>
              </a:ext>
            </a:extLst>
          </p:cNvPr>
          <p:cNvSpPr>
            <a:spLocks noGrp="1"/>
          </p:cNvSpPr>
          <p:nvPr>
            <p:ph type="body" idx="1"/>
          </p:nvPr>
        </p:nvSpPr>
        <p:spPr/>
        <p:txBody>
          <a:bodyPr/>
          <a:lstStyle/>
          <a:p>
            <a:r>
              <a:rPr lang="en-CA" sz="2400" dirty="0"/>
              <a:t>Strong significance overall when analyzing variables against one another one at a time.</a:t>
            </a:r>
          </a:p>
          <a:p>
            <a:pPr lvl="1"/>
            <a:r>
              <a:rPr lang="en-CA" sz="2000" dirty="0"/>
              <a:t>Strongest significance:</a:t>
            </a:r>
          </a:p>
          <a:p>
            <a:pPr lvl="2"/>
            <a:r>
              <a:rPr lang="en-CA" sz="1800" dirty="0"/>
              <a:t>Deaths ~Births, </a:t>
            </a:r>
            <a:r>
              <a:rPr lang="en-CA" sz="1800" dirty="0" err="1"/>
              <a:t>Deaths~Marriages</a:t>
            </a:r>
            <a:r>
              <a:rPr lang="en-CA" sz="1800" dirty="0"/>
              <a:t>, </a:t>
            </a:r>
            <a:r>
              <a:rPr lang="en-CA" sz="1800" dirty="0" err="1"/>
              <a:t>Deaths~Covid</a:t>
            </a:r>
            <a:endParaRPr lang="en-CA" sz="1800" dirty="0"/>
          </a:p>
          <a:p>
            <a:pPr lvl="2"/>
            <a:r>
              <a:rPr lang="en-CA" sz="1800" dirty="0" err="1"/>
              <a:t>Births~Deaths</a:t>
            </a:r>
            <a:r>
              <a:rPr lang="en-CA" sz="1800" dirty="0"/>
              <a:t>, </a:t>
            </a:r>
            <a:r>
              <a:rPr lang="en-CA" sz="1800" dirty="0" err="1"/>
              <a:t>Births~Marriages</a:t>
            </a:r>
            <a:endParaRPr lang="en-CA" sz="1800" dirty="0"/>
          </a:p>
          <a:p>
            <a:pPr lvl="2"/>
            <a:r>
              <a:rPr lang="en-CA" sz="1800" dirty="0" err="1"/>
              <a:t>Marriages~Births</a:t>
            </a:r>
            <a:r>
              <a:rPr lang="en-CA" sz="1800" dirty="0"/>
              <a:t>, </a:t>
            </a:r>
            <a:r>
              <a:rPr lang="en-CA" sz="1800" dirty="0" err="1"/>
              <a:t>Marriages~Stillbirths</a:t>
            </a:r>
            <a:r>
              <a:rPr lang="en-CA" sz="1800" dirty="0"/>
              <a:t>, </a:t>
            </a:r>
            <a:r>
              <a:rPr lang="en-CA" sz="1800" dirty="0" err="1"/>
              <a:t>Marriages~Deaths</a:t>
            </a:r>
            <a:r>
              <a:rPr lang="en-CA" sz="1800" dirty="0"/>
              <a:t>, </a:t>
            </a:r>
            <a:r>
              <a:rPr lang="en-CA" sz="1800" dirty="0" err="1"/>
              <a:t>Marriages~Covid</a:t>
            </a:r>
            <a:endParaRPr lang="en-CA" sz="1800" dirty="0"/>
          </a:p>
          <a:p>
            <a:pPr lvl="2"/>
            <a:r>
              <a:rPr lang="en-CA" sz="1800" dirty="0" err="1"/>
              <a:t>Stillbirths~Births</a:t>
            </a:r>
            <a:r>
              <a:rPr lang="en-CA" sz="1800" dirty="0"/>
              <a:t>, </a:t>
            </a:r>
            <a:r>
              <a:rPr lang="en-CA" sz="1800" dirty="0" err="1"/>
              <a:t>Stillbirths~Marriages</a:t>
            </a:r>
            <a:r>
              <a:rPr lang="en-CA" sz="1800" dirty="0"/>
              <a:t>, </a:t>
            </a:r>
            <a:r>
              <a:rPr lang="en-CA" sz="1800" dirty="0" err="1"/>
              <a:t>Stillbirths~Deaths</a:t>
            </a:r>
            <a:endParaRPr lang="en-CA" sz="1800" dirty="0"/>
          </a:p>
          <a:p>
            <a:r>
              <a:rPr lang="en-CA" sz="2400" dirty="0"/>
              <a:t>Marriages has the overall strongest significance indicating if you know the values of Marriages you are better able to predict the values of the other variables.</a:t>
            </a:r>
          </a:p>
          <a:p>
            <a:r>
              <a:rPr lang="en-CA" sz="2400" dirty="0"/>
              <a:t>When analyzing 1 vs. all no causality can be found</a:t>
            </a:r>
          </a:p>
          <a:p>
            <a:pPr lvl="1"/>
            <a:r>
              <a:rPr lang="en-CA" sz="2000" dirty="0"/>
              <a:t>Neither in general or instantaneous </a:t>
            </a:r>
          </a:p>
          <a:p>
            <a:endParaRPr lang="en-CA" sz="2000" dirty="0"/>
          </a:p>
        </p:txBody>
      </p:sp>
      <p:sp>
        <p:nvSpPr>
          <p:cNvPr id="6" name="Footer Placeholder 5">
            <a:extLst>
              <a:ext uri="{FF2B5EF4-FFF2-40B4-BE49-F238E27FC236}">
                <a16:creationId xmlns:a16="http://schemas.microsoft.com/office/drawing/2014/main" id="{7195FFC0-89D1-43A7-9A0B-38464481E3C4}"/>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7" name="Slide Number Placeholder 6">
            <a:extLst>
              <a:ext uri="{FF2B5EF4-FFF2-40B4-BE49-F238E27FC236}">
                <a16:creationId xmlns:a16="http://schemas.microsoft.com/office/drawing/2014/main" id="{E4A60071-0F0B-49CC-939A-0839BA5955F3}"/>
              </a:ext>
            </a:extLst>
          </p:cNvPr>
          <p:cNvSpPr>
            <a:spLocks noGrp="1"/>
          </p:cNvSpPr>
          <p:nvPr>
            <p:ph type="sldNum" sz="quarter" idx="12"/>
          </p:nvPr>
        </p:nvSpPr>
        <p:spPr/>
        <p:txBody>
          <a:bodyPr/>
          <a:lstStyle/>
          <a:p>
            <a:fld id="{48CE492B-0B35-4037-AEA4-4A5CDBDB9C9D}" type="slidenum">
              <a:rPr lang="en-CA" smtClean="0"/>
              <a:t>15</a:t>
            </a:fld>
            <a:endParaRPr lang="en-CA"/>
          </a:p>
        </p:txBody>
      </p:sp>
    </p:spTree>
    <p:extLst>
      <p:ext uri="{BB962C8B-B14F-4D97-AF65-F5344CB8AC3E}">
        <p14:creationId xmlns:p14="http://schemas.microsoft.com/office/powerpoint/2010/main" val="13031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D6D3-F446-424E-BFE8-B78DB0188158}"/>
              </a:ext>
            </a:extLst>
          </p:cNvPr>
          <p:cNvSpPr>
            <a:spLocks noGrp="1"/>
          </p:cNvSpPr>
          <p:nvPr>
            <p:ph type="title"/>
          </p:nvPr>
        </p:nvSpPr>
        <p:spPr/>
        <p:txBody>
          <a:bodyPr>
            <a:normAutofit/>
          </a:bodyPr>
          <a:lstStyle/>
          <a:p>
            <a:pPr algn="ctr"/>
            <a:r>
              <a:rPr lang="en-CA" sz="3600" b="1" dirty="0">
                <a:latin typeface="Times New Roman" panose="02020603050405020304" pitchFamily="18" charset="0"/>
                <a:cs typeface="Times New Roman" panose="02020603050405020304" pitchFamily="18" charset="0"/>
              </a:rPr>
              <a:t>Key Take-away Points</a:t>
            </a:r>
          </a:p>
        </p:txBody>
      </p:sp>
      <p:sp>
        <p:nvSpPr>
          <p:cNvPr id="3" name="Text Placeholder 2">
            <a:extLst>
              <a:ext uri="{FF2B5EF4-FFF2-40B4-BE49-F238E27FC236}">
                <a16:creationId xmlns:a16="http://schemas.microsoft.com/office/drawing/2014/main" id="{BE1F5268-DE5B-4DD7-BF09-FCDE1851DD85}"/>
              </a:ext>
            </a:extLst>
          </p:cNvPr>
          <p:cNvSpPr>
            <a:spLocks noGrp="1"/>
          </p:cNvSpPr>
          <p:nvPr>
            <p:ph type="body" idx="1"/>
          </p:nvPr>
        </p:nvSpPr>
        <p:spPr/>
        <p:txBody>
          <a:bodyPr>
            <a:normAutofit fontScale="70000" lnSpcReduction="20000"/>
          </a:bodyPr>
          <a:lstStyle/>
          <a:p>
            <a:r>
              <a:rPr lang="en-CA" dirty="0"/>
              <a:t>Causality is strong when compared 1 v. 1 rather than 1 v. all</a:t>
            </a:r>
          </a:p>
          <a:p>
            <a:r>
              <a:rPr lang="en-CA" dirty="0"/>
              <a:t>Overall trends of the vital events data remained relatively stable</a:t>
            </a:r>
          </a:p>
          <a:p>
            <a:r>
              <a:rPr lang="en-CA" dirty="0"/>
              <a:t>More information, and historical data needed to further examine the impact of Covid-19 on vital events more thoroughly.</a:t>
            </a:r>
          </a:p>
          <a:p>
            <a:r>
              <a:rPr lang="en-CA" dirty="0"/>
              <a:t>Further research, and more in depth analysis, once more data is available may lead to being able to better predict the onset of a public health crisis.</a:t>
            </a:r>
          </a:p>
          <a:p>
            <a:r>
              <a:rPr lang="en-CA" dirty="0"/>
              <a:t>This analysis covered primarily the impact of Covid-19 on our vital events, however, we can also use the same approach with other possible impacts such as:</a:t>
            </a:r>
          </a:p>
          <a:p>
            <a:pPr lvl="1"/>
            <a:r>
              <a:rPr lang="en-CA" dirty="0"/>
              <a:t>Mental health</a:t>
            </a:r>
          </a:p>
          <a:p>
            <a:pPr lvl="1"/>
            <a:r>
              <a:rPr lang="en-CA" dirty="0"/>
              <a:t>Suicide rates</a:t>
            </a:r>
          </a:p>
          <a:p>
            <a:pPr lvl="1"/>
            <a:r>
              <a:rPr lang="en-CA" dirty="0"/>
              <a:t>Homelessness</a:t>
            </a:r>
          </a:p>
          <a:p>
            <a:pPr lvl="1"/>
            <a:r>
              <a:rPr lang="en-CA" dirty="0"/>
              <a:t>Poverty</a:t>
            </a:r>
          </a:p>
          <a:p>
            <a:r>
              <a:rPr lang="en-CA" dirty="0"/>
              <a:t>Predicted vs Actual values for 2020-2021 have a higher level of variation than would have been expected.</a:t>
            </a:r>
          </a:p>
          <a:p>
            <a:pPr lvl="1"/>
            <a:r>
              <a:rPr lang="en-CA" dirty="0"/>
              <a:t>Assumption is the introduction of Covid-19 played a key role in the difference.</a:t>
            </a:r>
          </a:p>
        </p:txBody>
      </p:sp>
      <p:sp>
        <p:nvSpPr>
          <p:cNvPr id="6" name="Footer Placeholder 5">
            <a:extLst>
              <a:ext uri="{FF2B5EF4-FFF2-40B4-BE49-F238E27FC236}">
                <a16:creationId xmlns:a16="http://schemas.microsoft.com/office/drawing/2014/main" id="{F295B893-5037-4558-A43B-999D53E8439F}"/>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7" name="Slide Number Placeholder 6">
            <a:extLst>
              <a:ext uri="{FF2B5EF4-FFF2-40B4-BE49-F238E27FC236}">
                <a16:creationId xmlns:a16="http://schemas.microsoft.com/office/drawing/2014/main" id="{D489C6A9-97BC-4FAA-8A6B-0F2F84CA529E}"/>
              </a:ext>
            </a:extLst>
          </p:cNvPr>
          <p:cNvSpPr>
            <a:spLocks noGrp="1"/>
          </p:cNvSpPr>
          <p:nvPr>
            <p:ph type="sldNum" sz="quarter" idx="12"/>
          </p:nvPr>
        </p:nvSpPr>
        <p:spPr/>
        <p:txBody>
          <a:bodyPr/>
          <a:lstStyle/>
          <a:p>
            <a:fld id="{48CE492B-0B35-4037-AEA4-4A5CDBDB9C9D}" type="slidenum">
              <a:rPr lang="en-CA" smtClean="0"/>
              <a:t>16</a:t>
            </a:fld>
            <a:endParaRPr lang="en-CA"/>
          </a:p>
        </p:txBody>
      </p:sp>
    </p:spTree>
    <p:extLst>
      <p:ext uri="{BB962C8B-B14F-4D97-AF65-F5344CB8AC3E}">
        <p14:creationId xmlns:p14="http://schemas.microsoft.com/office/powerpoint/2010/main" val="113007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427A-E064-4ACB-957A-4936108ECC02}"/>
              </a:ext>
            </a:extLst>
          </p:cNvPr>
          <p:cNvSpPr>
            <a:spLocks noGrp="1"/>
          </p:cNvSpPr>
          <p:nvPr>
            <p:ph type="title"/>
          </p:nvPr>
        </p:nvSpPr>
        <p:spPr/>
        <p:txBody>
          <a:bodyPr>
            <a:normAutofit/>
          </a:bodyPr>
          <a:lstStyle/>
          <a:p>
            <a:pPr algn="ctr"/>
            <a:r>
              <a:rPr lang="en-CA" sz="3600"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FE08A198-F8C6-4980-B92C-892107918F6D}"/>
              </a:ext>
            </a:extLst>
          </p:cNvPr>
          <p:cNvSpPr>
            <a:spLocks noGrp="1"/>
          </p:cNvSpPr>
          <p:nvPr>
            <p:ph type="body" idx="1"/>
          </p:nvPr>
        </p:nvSpPr>
        <p:spPr>
          <a:xfrm>
            <a:off x="838200" y="1346662"/>
            <a:ext cx="10515600" cy="4830301"/>
          </a:xfrm>
        </p:spPr>
        <p:txBody>
          <a:bodyPr>
            <a:normAutofit lnSpcReduction="10000"/>
          </a:bodyPr>
          <a:lstStyle/>
          <a:p>
            <a:pPr marL="0">
              <a:lnSpc>
                <a:spcPct val="107000"/>
              </a:lnSpc>
              <a:spcBef>
                <a:spcPts val="0"/>
              </a:spcBef>
            </a:pP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Elias, B. (2014, October 30). </a:t>
            </a: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Moving beyond the historical quagmire of measuring infant mortality for the first nations population in Canada</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Social Science &amp; Medicine. Retrieved April 4, 2022, from https://www.sciencedirect.com/science/article/pii/S0277953614007096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Government of Canada, S. C. (2020, April 8). </a:t>
            </a: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Frequently asked questions on vital statistics</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Government of Canada, Statistics Canada. Retrieved April 4, 2022, from https://www.statcan.gc.ca/en/about/relevant/vscc/faq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What now?: Canada health transfer: Background and future: Canada west foundation</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Canada West Foundation |. (2021, September 8). Retrieved April 4, 2022, from https://cwf.ca/research/publications/what-now-canada-health-transfer-background-and-future/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Shah, P. S., Ye, X. Y., Yang, J., &amp; Campitelli, M. A. (2021, August 3). </a:t>
            </a: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Preterm birth and stillbirth rates during the COVID-19 pandemic: A population-based Cohort Study</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CMAJ. Retrieved April 4, 2022, from https://www.cmaj.ca/content/193/30/E1164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Ontario population projections</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ontario.ca. (n.d.). Retrieved April 4, 2022, from https://www.ontario.ca/page/ontario-population-projections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Canada, P. H. A. of. (2021, May 28). </a:t>
            </a: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Covid-19 Daily Epidemiology update</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Canada.ca. Retrieved April 4, 2022, from https://health-infobase.canada.ca/covid-19/epidemiological-summary-covid-19-cases.html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Government of Canada, Statistics Canada. (2021, December 22). </a:t>
            </a: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This summary provides an update on the work the agency has and is undertaking using existing and new data sources to provide critical insights on the social and economic impacts of covid-19 on Canadians. it includes data from fall 2021.</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Government of Canada, Statistics Canada. Retrieved April 4, 2022, from https://www150.statcan.gc.ca/n1/pub/11-631-x/11-631-x2021003-eng.htm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Government of Canada, S. C. (2021, October 4). </a:t>
            </a: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Survey on covid-19 and mental health, February to May 2021</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The Daily - . Retrieved April 4, 2022, from https://www150.statcan.gc.ca/n1/daily-quotidien/210927/dq210927a-eng.htm </a:t>
            </a:r>
          </a:p>
          <a:p>
            <a:pPr marL="0" indent="0">
              <a:lnSpc>
                <a:spcPct val="107000"/>
              </a:lnSpc>
              <a:spcBef>
                <a:spcPts val="0"/>
              </a:spcBef>
              <a:buNone/>
            </a:pPr>
            <a:endPar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Wikimedia Foundation. (2022, April 2). </a:t>
            </a:r>
            <a:r>
              <a:rPr lang="en-CA" sz="1200" b="1" i="1" dirty="0">
                <a:effectLst/>
                <a:latin typeface="Times New Roman" panose="02020603050405020304" pitchFamily="18" charset="0"/>
                <a:ea typeface="Times New Roman" panose="02020603050405020304" pitchFamily="18" charset="0"/>
                <a:cs typeface="Times New Roman" panose="02020603050405020304" pitchFamily="18" charset="0"/>
              </a:rPr>
              <a:t>Timeline of the covid-19 pandemic in Canada</a:t>
            </a:r>
            <a:r>
              <a:rPr lang="en-CA" sz="1200" b="1" dirty="0">
                <a:effectLst/>
                <a:latin typeface="Times New Roman" panose="02020603050405020304" pitchFamily="18" charset="0"/>
                <a:ea typeface="Times New Roman" panose="02020603050405020304" pitchFamily="18" charset="0"/>
                <a:cs typeface="Times New Roman" panose="02020603050405020304" pitchFamily="18" charset="0"/>
              </a:rPr>
              <a:t>. Wikipedia. Retrieved April 4, 2022, from https://en.wikipedia.org/wiki/Timeline_of_the_COVID-19_pandemic_in_Canada </a:t>
            </a:r>
            <a:endParaRPr lang="en-CA" sz="12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4FC299A-5B26-44F1-B1D6-EE5135AB5801}"/>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7" name="Slide Number Placeholder 6">
            <a:extLst>
              <a:ext uri="{FF2B5EF4-FFF2-40B4-BE49-F238E27FC236}">
                <a16:creationId xmlns:a16="http://schemas.microsoft.com/office/drawing/2014/main" id="{2FCA9F6F-1BFB-46F9-88B4-88A136CF886D}"/>
              </a:ext>
            </a:extLst>
          </p:cNvPr>
          <p:cNvSpPr>
            <a:spLocks noGrp="1"/>
          </p:cNvSpPr>
          <p:nvPr>
            <p:ph type="sldNum" sz="quarter" idx="12"/>
          </p:nvPr>
        </p:nvSpPr>
        <p:spPr/>
        <p:txBody>
          <a:bodyPr/>
          <a:lstStyle/>
          <a:p>
            <a:fld id="{48CE492B-0B35-4037-AEA4-4A5CDBDB9C9D}" type="slidenum">
              <a:rPr lang="en-CA" smtClean="0"/>
              <a:t>17</a:t>
            </a:fld>
            <a:endParaRPr lang="en-CA"/>
          </a:p>
        </p:txBody>
      </p:sp>
    </p:spTree>
    <p:extLst>
      <p:ext uri="{BB962C8B-B14F-4D97-AF65-F5344CB8AC3E}">
        <p14:creationId xmlns:p14="http://schemas.microsoft.com/office/powerpoint/2010/main" val="230364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F41132-15A3-4996-BA49-BB7DF5EE2237}"/>
              </a:ext>
            </a:extLst>
          </p:cNvPr>
          <p:cNvSpPr>
            <a:spLocks noGrp="1"/>
          </p:cNvSpPr>
          <p:nvPr>
            <p:ph type="title"/>
          </p:nvPr>
        </p:nvSpPr>
        <p:spPr>
          <a:xfrm>
            <a:off x="644989" y="1688456"/>
            <a:ext cx="4741657" cy="1740543"/>
          </a:xfrm>
        </p:spPr>
        <p:txBody>
          <a:bodyPr vert="horz" lIns="91440" tIns="45720" rIns="91440" bIns="45720" rtlCol="0" anchor="b">
            <a:normAutofit fontScale="90000"/>
          </a:bodyPr>
          <a:lstStyle/>
          <a:p>
            <a:pPr marR="0" lvl="0" algn="ctr"/>
            <a:r>
              <a:rPr lang="en-US" b="1" i="0" u="sng" strike="noStrike" kern="1200" baseline="0" dirty="0">
                <a:solidFill>
                  <a:schemeClr val="tx1"/>
                </a:solidFill>
                <a:latin typeface="Times New Roman" panose="02020603050405020304" pitchFamily="18" charset="0"/>
                <a:cs typeface="Times New Roman" panose="02020603050405020304" pitchFamily="18" charset="0"/>
              </a:rPr>
              <a:t>Glimpse of Data:</a:t>
            </a:r>
            <a:br>
              <a:rPr lang="en-US" b="1" i="0" u="sng" strike="noStrike" kern="1200" baseline="0" dirty="0">
                <a:solidFill>
                  <a:schemeClr val="tx1"/>
                </a:solidFill>
                <a:latin typeface="Times New Roman" panose="02020603050405020304" pitchFamily="18" charset="0"/>
                <a:cs typeface="Times New Roman" panose="02020603050405020304" pitchFamily="18" charset="0"/>
              </a:rPr>
            </a:br>
            <a:r>
              <a:rPr lang="en-US" b="1" i="0" u="sng" strike="noStrike" kern="1200" baseline="0" dirty="0">
                <a:solidFill>
                  <a:schemeClr val="tx1"/>
                </a:solidFill>
                <a:latin typeface="Times New Roman" panose="02020603050405020304" pitchFamily="18" charset="0"/>
                <a:cs typeface="Times New Roman" panose="02020603050405020304" pitchFamily="18" charset="0"/>
              </a:rPr>
              <a:t>Vital Events Canada </a:t>
            </a:r>
          </a:p>
        </p:txBody>
      </p:sp>
      <p:graphicFrame>
        <p:nvGraphicFramePr>
          <p:cNvPr id="4" name="Table 3">
            <a:extLst>
              <a:ext uri="{FF2B5EF4-FFF2-40B4-BE49-F238E27FC236}">
                <a16:creationId xmlns:a16="http://schemas.microsoft.com/office/drawing/2014/main" id="{12C0A6F1-D302-41BF-83F6-424F1128CC9F}"/>
              </a:ext>
            </a:extLst>
          </p:cNvPr>
          <p:cNvGraphicFramePr>
            <a:graphicFrameLocks noGrp="1"/>
          </p:cNvGraphicFramePr>
          <p:nvPr>
            <p:extLst>
              <p:ext uri="{D42A27DB-BD31-4B8C-83A1-F6EECF244321}">
                <p14:modId xmlns:p14="http://schemas.microsoft.com/office/powerpoint/2010/main" val="4070762137"/>
              </p:ext>
            </p:extLst>
          </p:nvPr>
        </p:nvGraphicFramePr>
        <p:xfrm>
          <a:off x="6604727" y="1688457"/>
          <a:ext cx="4942283" cy="3481086"/>
        </p:xfrm>
        <a:graphic>
          <a:graphicData uri="http://schemas.openxmlformats.org/drawingml/2006/table">
            <a:tbl>
              <a:tblPr firstRow="1" firstCol="1" bandRow="1">
                <a:solidFill>
                  <a:srgbClr val="F2F2F2">
                    <a:alpha val="45098"/>
                  </a:srgbClr>
                </a:solidFill>
                <a:tableStyleId>{5C22544A-7EE6-4342-B048-85BDC9FD1C3A}</a:tableStyleId>
              </a:tblPr>
              <a:tblGrid>
                <a:gridCol w="772361">
                  <a:extLst>
                    <a:ext uri="{9D8B030D-6E8A-4147-A177-3AD203B41FA5}">
                      <a16:colId xmlns:a16="http://schemas.microsoft.com/office/drawing/2014/main" val="4192282451"/>
                    </a:ext>
                  </a:extLst>
                </a:gridCol>
                <a:gridCol w="855989">
                  <a:extLst>
                    <a:ext uri="{9D8B030D-6E8A-4147-A177-3AD203B41FA5}">
                      <a16:colId xmlns:a16="http://schemas.microsoft.com/office/drawing/2014/main" val="2585673769"/>
                    </a:ext>
                  </a:extLst>
                </a:gridCol>
                <a:gridCol w="1207228">
                  <a:extLst>
                    <a:ext uri="{9D8B030D-6E8A-4147-A177-3AD203B41FA5}">
                      <a16:colId xmlns:a16="http://schemas.microsoft.com/office/drawing/2014/main" val="1672648130"/>
                    </a:ext>
                  </a:extLst>
                </a:gridCol>
                <a:gridCol w="969724">
                  <a:extLst>
                    <a:ext uri="{9D8B030D-6E8A-4147-A177-3AD203B41FA5}">
                      <a16:colId xmlns:a16="http://schemas.microsoft.com/office/drawing/2014/main" val="460243577"/>
                    </a:ext>
                  </a:extLst>
                </a:gridCol>
                <a:gridCol w="1136981">
                  <a:extLst>
                    <a:ext uri="{9D8B030D-6E8A-4147-A177-3AD203B41FA5}">
                      <a16:colId xmlns:a16="http://schemas.microsoft.com/office/drawing/2014/main" val="2571680870"/>
                    </a:ext>
                  </a:extLst>
                </a:gridCol>
              </a:tblGrid>
              <a:tr h="359670">
                <a:tc>
                  <a:txBody>
                    <a:bodyPr/>
                    <a:lstStyle/>
                    <a:p>
                      <a:pPr algn="ctr"/>
                      <a:r>
                        <a:rPr lang="en-CA" sz="1500" b="0" cap="none" spc="0">
                          <a:solidFill>
                            <a:schemeClr val="bg1"/>
                          </a:solidFill>
                          <a:effectLst/>
                        </a:rPr>
                        <a:t>Date</a:t>
                      </a:r>
                      <a:endParaRPr lang="en-CA" sz="15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CA" sz="1500" b="0" cap="none" spc="0">
                          <a:solidFill>
                            <a:schemeClr val="bg1"/>
                          </a:solidFill>
                          <a:effectLst/>
                        </a:rPr>
                        <a:t>Births</a:t>
                      </a:r>
                      <a:endParaRPr lang="en-CA" sz="15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CA" sz="1500" b="0" cap="none" spc="0">
                          <a:solidFill>
                            <a:schemeClr val="bg1"/>
                          </a:solidFill>
                          <a:effectLst/>
                        </a:rPr>
                        <a:t>Marriages</a:t>
                      </a:r>
                      <a:endParaRPr lang="en-CA" sz="15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CA" sz="1500" b="0" cap="none" spc="0">
                          <a:solidFill>
                            <a:schemeClr val="bg1"/>
                          </a:solidFill>
                          <a:effectLst/>
                        </a:rPr>
                        <a:t>Deaths</a:t>
                      </a:r>
                      <a:endParaRPr lang="en-CA" sz="15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CA" sz="1500" b="0" cap="none" spc="0">
                          <a:solidFill>
                            <a:schemeClr val="bg1"/>
                          </a:solidFill>
                          <a:effectLst/>
                        </a:rPr>
                        <a:t>Stillbirths</a:t>
                      </a:r>
                      <a:endParaRPr lang="en-CA" sz="15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653158432"/>
                  </a:ext>
                </a:extLst>
              </a:tr>
              <a:tr h="520236">
                <a:tc>
                  <a:txBody>
                    <a:bodyPr/>
                    <a:lstStyle/>
                    <a:p>
                      <a:pPr algn="ctr"/>
                      <a:r>
                        <a:rPr lang="en-CA" sz="1300" b="1" cap="none" spc="0">
                          <a:solidFill>
                            <a:schemeClr val="tx1"/>
                          </a:solidFill>
                          <a:effectLst/>
                        </a:rPr>
                        <a:t>1994-01-1</a:t>
                      </a:r>
                      <a:endParaRPr lang="en-CA" sz="1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11631</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2078</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8094</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75</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24098858"/>
                  </a:ext>
                </a:extLst>
              </a:tr>
              <a:tr h="520236">
                <a:tc>
                  <a:txBody>
                    <a:bodyPr/>
                    <a:lstStyle/>
                    <a:p>
                      <a:pPr algn="ctr"/>
                      <a:r>
                        <a:rPr lang="en-CA" sz="1300" b="1" cap="none" spc="0">
                          <a:solidFill>
                            <a:schemeClr val="tx1"/>
                          </a:solidFill>
                          <a:effectLst/>
                        </a:rPr>
                        <a:t>1944-02-1</a:t>
                      </a:r>
                      <a:endParaRPr lang="en-CA" sz="1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11254</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2650</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6428</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62</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219264426"/>
                  </a:ext>
                </a:extLst>
              </a:tr>
              <a:tr h="520236">
                <a:tc>
                  <a:txBody>
                    <a:bodyPr/>
                    <a:lstStyle/>
                    <a:p>
                      <a:pPr algn="ctr"/>
                      <a:r>
                        <a:rPr lang="en-CA" sz="1300" b="1" cap="none" spc="0">
                          <a:solidFill>
                            <a:schemeClr val="tx1"/>
                          </a:solidFill>
                          <a:effectLst/>
                        </a:rPr>
                        <a:t>1944-03-1</a:t>
                      </a:r>
                      <a:endParaRPr lang="en-CA" sz="1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13003</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2557</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6503</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73</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55539144"/>
                  </a:ext>
                </a:extLst>
              </a:tr>
              <a:tr h="520236">
                <a:tc>
                  <a:txBody>
                    <a:bodyPr/>
                    <a:lstStyle/>
                    <a:p>
                      <a:pPr algn="ctr"/>
                      <a:r>
                        <a:rPr lang="en-CA" sz="1300" b="1" cap="none" spc="0">
                          <a:solidFill>
                            <a:schemeClr val="tx1"/>
                          </a:solidFill>
                          <a:effectLst/>
                        </a:rPr>
                        <a:t>1944-04-1</a:t>
                      </a:r>
                      <a:endParaRPr lang="en-CA" sz="1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12576</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dirty="0">
                          <a:solidFill>
                            <a:schemeClr val="tx1"/>
                          </a:solidFill>
                          <a:effectLst/>
                        </a:rPr>
                        <a:t>3967</a:t>
                      </a:r>
                      <a:endParaRPr lang="en-CA" sz="13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dirty="0">
                          <a:solidFill>
                            <a:schemeClr val="tx1"/>
                          </a:solidFill>
                          <a:effectLst/>
                        </a:rPr>
                        <a:t>6224</a:t>
                      </a:r>
                      <a:endParaRPr lang="en-CA" sz="13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74</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501955695"/>
                  </a:ext>
                </a:extLst>
              </a:tr>
              <a:tr h="520236">
                <a:tc>
                  <a:txBody>
                    <a:bodyPr/>
                    <a:lstStyle/>
                    <a:p>
                      <a:pPr algn="ctr"/>
                      <a:r>
                        <a:rPr lang="en-CA" sz="1300" b="1" cap="none" spc="0">
                          <a:solidFill>
                            <a:schemeClr val="tx1"/>
                          </a:solidFill>
                          <a:effectLst/>
                        </a:rPr>
                        <a:t>1994-05-1</a:t>
                      </a:r>
                      <a:endParaRPr lang="en-CA" sz="1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13240</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6493</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6483</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CA" sz="1300" cap="none" spc="0">
                          <a:solidFill>
                            <a:schemeClr val="tx1"/>
                          </a:solidFill>
                          <a:effectLst/>
                        </a:rPr>
                        <a:t>67</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535328022"/>
                  </a:ext>
                </a:extLst>
              </a:tr>
              <a:tr h="520236">
                <a:tc>
                  <a:txBody>
                    <a:bodyPr/>
                    <a:lstStyle/>
                    <a:p>
                      <a:pPr algn="ctr"/>
                      <a:r>
                        <a:rPr lang="en-CA" sz="1300" b="1" cap="none" spc="0">
                          <a:solidFill>
                            <a:schemeClr val="tx1"/>
                          </a:solidFill>
                          <a:effectLst/>
                        </a:rPr>
                        <a:t>1994-06-1</a:t>
                      </a:r>
                      <a:endParaRPr lang="en-CA" sz="1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13072</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7754</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a:solidFill>
                            <a:schemeClr val="tx1"/>
                          </a:solidFill>
                          <a:effectLst/>
                        </a:rPr>
                        <a:t>6187</a:t>
                      </a:r>
                      <a:endParaRPr lang="en-CA" sz="1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CA" sz="1300" cap="none" spc="0" dirty="0">
                          <a:solidFill>
                            <a:schemeClr val="tx1"/>
                          </a:solidFill>
                          <a:effectLst/>
                        </a:rPr>
                        <a:t>66</a:t>
                      </a:r>
                      <a:endParaRPr lang="en-CA" sz="13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6764" marR="126764" marT="96340"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735405541"/>
                  </a:ext>
                </a:extLst>
              </a:tr>
            </a:tbl>
          </a:graphicData>
        </a:graphic>
      </p:graphicFrame>
      <p:sp>
        <p:nvSpPr>
          <p:cNvPr id="11" name="Footer Placeholder 10">
            <a:extLst>
              <a:ext uri="{FF2B5EF4-FFF2-40B4-BE49-F238E27FC236}">
                <a16:creationId xmlns:a16="http://schemas.microsoft.com/office/drawing/2014/main" id="{F6FF3E2B-E0E7-4A33-998F-AA8C83B36A5E}"/>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3" name="Slide Number Placeholder 12">
            <a:extLst>
              <a:ext uri="{FF2B5EF4-FFF2-40B4-BE49-F238E27FC236}">
                <a16:creationId xmlns:a16="http://schemas.microsoft.com/office/drawing/2014/main" id="{AE09D069-7DC8-4F4E-8C84-F2C2517C365B}"/>
              </a:ext>
            </a:extLst>
          </p:cNvPr>
          <p:cNvSpPr>
            <a:spLocks noGrp="1"/>
          </p:cNvSpPr>
          <p:nvPr>
            <p:ph type="sldNum" sz="quarter" idx="12"/>
          </p:nvPr>
        </p:nvSpPr>
        <p:spPr/>
        <p:txBody>
          <a:bodyPr/>
          <a:lstStyle/>
          <a:p>
            <a:fld id="{48CE492B-0B35-4037-AEA4-4A5CDBDB9C9D}" type="slidenum">
              <a:rPr lang="en-CA" smtClean="0"/>
              <a:t>2</a:t>
            </a:fld>
            <a:endParaRPr lang="en-CA"/>
          </a:p>
        </p:txBody>
      </p:sp>
    </p:spTree>
    <p:extLst>
      <p:ext uri="{BB962C8B-B14F-4D97-AF65-F5344CB8AC3E}">
        <p14:creationId xmlns:p14="http://schemas.microsoft.com/office/powerpoint/2010/main" val="192090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E71366-1599-4F60-B874-156981E768F1}"/>
              </a:ext>
            </a:extLst>
          </p:cNvPr>
          <p:cNvSpPr>
            <a:spLocks noGrp="1"/>
          </p:cNvSpPr>
          <p:nvPr>
            <p:ph type="title"/>
          </p:nvPr>
        </p:nvSpPr>
        <p:spPr>
          <a:xfrm>
            <a:off x="643468" y="643467"/>
            <a:ext cx="4620584" cy="3163423"/>
          </a:xfrm>
        </p:spPr>
        <p:txBody>
          <a:bodyPr vert="horz" lIns="91440" tIns="45720" rIns="91440" bIns="45720" rtlCol="0" anchor="b">
            <a:normAutofit/>
          </a:bodyPr>
          <a:lstStyle/>
          <a:p>
            <a:pPr marR="0" algn="ctr"/>
            <a:r>
              <a:rPr lang="en-US" b="1" i="0" u="sng" strike="noStrike" kern="1200" baseline="0" dirty="0">
                <a:solidFill>
                  <a:schemeClr val="tx1"/>
                </a:solidFill>
                <a:latin typeface="Times New Roman" panose="02020603050405020304" pitchFamily="18" charset="0"/>
                <a:cs typeface="Times New Roman" panose="02020603050405020304" pitchFamily="18" charset="0"/>
              </a:rPr>
              <a:t>Glimpse of Data:</a:t>
            </a:r>
            <a:br>
              <a:rPr lang="en-US" b="1" i="0" u="sng" strike="noStrike" kern="1200" baseline="0" dirty="0">
                <a:solidFill>
                  <a:schemeClr val="tx1"/>
                </a:solidFill>
                <a:latin typeface="Times New Roman" panose="02020603050405020304" pitchFamily="18" charset="0"/>
                <a:cs typeface="Times New Roman" panose="02020603050405020304" pitchFamily="18" charset="0"/>
              </a:rPr>
            </a:br>
            <a:r>
              <a:rPr lang="en-US" b="1" i="0" u="sng" strike="noStrike" kern="1200" baseline="0" dirty="0">
                <a:solidFill>
                  <a:schemeClr val="tx1"/>
                </a:solidFill>
                <a:latin typeface="Times New Roman" panose="02020603050405020304" pitchFamily="18" charset="0"/>
                <a:cs typeface="Times New Roman" panose="02020603050405020304" pitchFamily="18" charset="0"/>
              </a:rPr>
              <a:t>Covid-19</a:t>
            </a:r>
            <a:endParaRPr lang="en-US" b="1" i="0" u="none" strike="noStrike" kern="1200" baseline="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2F3DA85-2252-4445-9DEE-A44CDB1716ED}"/>
              </a:ext>
            </a:extLst>
          </p:cNvPr>
          <p:cNvGraphicFramePr>
            <a:graphicFrameLocks noGrp="1"/>
          </p:cNvGraphicFramePr>
          <p:nvPr>
            <p:extLst>
              <p:ext uri="{D42A27DB-BD31-4B8C-83A1-F6EECF244321}">
                <p14:modId xmlns:p14="http://schemas.microsoft.com/office/powerpoint/2010/main" val="521780495"/>
              </p:ext>
            </p:extLst>
          </p:nvPr>
        </p:nvGraphicFramePr>
        <p:xfrm>
          <a:off x="6916961" y="643467"/>
          <a:ext cx="4320863" cy="5571069"/>
        </p:xfrm>
        <a:graphic>
          <a:graphicData uri="http://schemas.openxmlformats.org/drawingml/2006/table">
            <a:tbl>
              <a:tblPr firstRow="1" firstCol="1" bandRow="1">
                <a:noFill/>
                <a:tableStyleId>{5C22544A-7EE6-4342-B048-85BDC9FD1C3A}</a:tableStyleId>
              </a:tblPr>
              <a:tblGrid>
                <a:gridCol w="2546221">
                  <a:extLst>
                    <a:ext uri="{9D8B030D-6E8A-4147-A177-3AD203B41FA5}">
                      <a16:colId xmlns:a16="http://schemas.microsoft.com/office/drawing/2014/main" val="1976936507"/>
                    </a:ext>
                  </a:extLst>
                </a:gridCol>
                <a:gridCol w="1774642">
                  <a:extLst>
                    <a:ext uri="{9D8B030D-6E8A-4147-A177-3AD203B41FA5}">
                      <a16:colId xmlns:a16="http://schemas.microsoft.com/office/drawing/2014/main" val="2000460073"/>
                    </a:ext>
                  </a:extLst>
                </a:gridCol>
              </a:tblGrid>
              <a:tr h="795867">
                <a:tc>
                  <a:txBody>
                    <a:bodyPr/>
                    <a:lstStyle/>
                    <a:p>
                      <a:pPr algn="ctr"/>
                      <a:r>
                        <a:rPr lang="en-CA" sz="2300" b="1" cap="none" spc="0">
                          <a:solidFill>
                            <a:schemeClr val="tx1"/>
                          </a:solidFill>
                          <a:effectLst/>
                        </a:rPr>
                        <a:t>Date</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lnL>
                    <a:lnR w="12700" cmpd="sng">
                      <a:noFill/>
                    </a:lnR>
                    <a:lnT w="28575" cap="flat" cmpd="sng" algn="ctr">
                      <a:solidFill>
                        <a:schemeClr val="tx1"/>
                      </a:solidFill>
                      <a:prstDash val="solid"/>
                    </a:lnT>
                    <a:lnB w="38100" cmpd="sng">
                      <a:noFill/>
                    </a:lnB>
                    <a:noFill/>
                  </a:tcPr>
                </a:tc>
                <a:tc>
                  <a:txBody>
                    <a:bodyPr/>
                    <a:lstStyle/>
                    <a:p>
                      <a:pPr algn="ctr"/>
                      <a:r>
                        <a:rPr lang="en-CA" sz="2300" b="1" cap="none" spc="0">
                          <a:solidFill>
                            <a:schemeClr val="tx1"/>
                          </a:solidFill>
                          <a:effectLst/>
                        </a:rPr>
                        <a:t>Covid</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484174600"/>
                  </a:ext>
                </a:extLst>
              </a:tr>
              <a:tr h="795867">
                <a:tc>
                  <a:txBody>
                    <a:bodyPr/>
                    <a:lstStyle/>
                    <a:p>
                      <a:pPr algn="ctr"/>
                      <a:r>
                        <a:rPr lang="en-CA" sz="2300" b="1" cap="none" spc="0">
                          <a:solidFill>
                            <a:schemeClr val="tx1"/>
                          </a:solidFill>
                          <a:effectLst/>
                        </a:rPr>
                        <a:t>2020-02-1</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CA" sz="2300" cap="none" spc="0">
                          <a:solidFill>
                            <a:schemeClr val="tx1"/>
                          </a:solidFill>
                          <a:effectLst/>
                        </a:rPr>
                        <a:t>11</a:t>
                      </a:r>
                      <a:endParaRPr lang="en-CA" sz="2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791673531"/>
                  </a:ext>
                </a:extLst>
              </a:tr>
              <a:tr h="795867">
                <a:tc>
                  <a:txBody>
                    <a:bodyPr/>
                    <a:lstStyle/>
                    <a:p>
                      <a:pPr algn="ctr"/>
                      <a:r>
                        <a:rPr lang="en-CA" sz="2300" b="1" cap="none" spc="0">
                          <a:solidFill>
                            <a:schemeClr val="tx1"/>
                          </a:solidFill>
                          <a:effectLst/>
                        </a:rPr>
                        <a:t>2020-03-1</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CA" sz="2300" cap="none" spc="0">
                          <a:solidFill>
                            <a:schemeClr val="tx1"/>
                          </a:solidFill>
                          <a:effectLst/>
                        </a:rPr>
                        <a:t>8533</a:t>
                      </a:r>
                      <a:endParaRPr lang="en-CA" sz="2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37547105"/>
                  </a:ext>
                </a:extLst>
              </a:tr>
              <a:tr h="795867">
                <a:tc>
                  <a:txBody>
                    <a:bodyPr/>
                    <a:lstStyle/>
                    <a:p>
                      <a:pPr algn="ctr"/>
                      <a:r>
                        <a:rPr lang="en-CA" sz="2300" b="1" cap="none" spc="0">
                          <a:solidFill>
                            <a:schemeClr val="tx1"/>
                          </a:solidFill>
                          <a:effectLst/>
                        </a:rPr>
                        <a:t>2020-04-1</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CA" sz="2300" cap="none" spc="0">
                          <a:solidFill>
                            <a:schemeClr val="tx1"/>
                          </a:solidFill>
                          <a:effectLst/>
                        </a:rPr>
                        <a:t>44688</a:t>
                      </a:r>
                      <a:endParaRPr lang="en-CA" sz="2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3650064268"/>
                  </a:ext>
                </a:extLst>
              </a:tr>
              <a:tr h="795867">
                <a:tc>
                  <a:txBody>
                    <a:bodyPr/>
                    <a:lstStyle/>
                    <a:p>
                      <a:pPr algn="ctr"/>
                      <a:r>
                        <a:rPr lang="en-CA" sz="2300" b="1" cap="none" spc="0">
                          <a:solidFill>
                            <a:schemeClr val="tx1"/>
                          </a:solidFill>
                          <a:effectLst/>
                        </a:rPr>
                        <a:t>2020-05-1</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CA" sz="2300" cap="none" spc="0">
                          <a:solidFill>
                            <a:schemeClr val="tx1"/>
                          </a:solidFill>
                          <a:effectLst/>
                        </a:rPr>
                        <a:t>37711</a:t>
                      </a:r>
                      <a:endParaRPr lang="en-CA" sz="2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44636187"/>
                  </a:ext>
                </a:extLst>
              </a:tr>
              <a:tr h="795867">
                <a:tc>
                  <a:txBody>
                    <a:bodyPr/>
                    <a:lstStyle/>
                    <a:p>
                      <a:pPr algn="ctr"/>
                      <a:r>
                        <a:rPr lang="en-CA" sz="2300" b="1" cap="none" spc="0">
                          <a:solidFill>
                            <a:schemeClr val="tx1"/>
                          </a:solidFill>
                          <a:effectLst/>
                        </a:rPr>
                        <a:t>2020-06-1</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CA" sz="2300" cap="none" spc="0">
                          <a:solidFill>
                            <a:schemeClr val="tx1"/>
                          </a:solidFill>
                          <a:effectLst/>
                        </a:rPr>
                        <a:t>13257</a:t>
                      </a:r>
                      <a:endParaRPr lang="en-CA" sz="2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4002826347"/>
                  </a:ext>
                </a:extLst>
              </a:tr>
              <a:tr h="795867">
                <a:tc>
                  <a:txBody>
                    <a:bodyPr/>
                    <a:lstStyle/>
                    <a:p>
                      <a:pPr algn="ctr"/>
                      <a:r>
                        <a:rPr lang="en-CA" sz="2300" b="1" cap="none" spc="0">
                          <a:solidFill>
                            <a:schemeClr val="tx1"/>
                          </a:solidFill>
                          <a:effectLst/>
                        </a:rPr>
                        <a:t>2020-07-1</a:t>
                      </a:r>
                      <a:endParaRPr lang="en-CA" sz="23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CA" sz="2300" cap="none" spc="0">
                          <a:solidFill>
                            <a:schemeClr val="tx1"/>
                          </a:solidFill>
                          <a:effectLst/>
                        </a:rPr>
                        <a:t>12108</a:t>
                      </a:r>
                      <a:endParaRPr lang="en-CA" sz="23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0" marR="105646" marT="42258" marB="316938">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039567582"/>
                  </a:ext>
                </a:extLst>
              </a:tr>
            </a:tbl>
          </a:graphicData>
        </a:graphic>
      </p:graphicFrame>
      <p:sp>
        <p:nvSpPr>
          <p:cNvPr id="7" name="Footer Placeholder 6">
            <a:extLst>
              <a:ext uri="{FF2B5EF4-FFF2-40B4-BE49-F238E27FC236}">
                <a16:creationId xmlns:a16="http://schemas.microsoft.com/office/drawing/2014/main" id="{AEE6C2C9-6112-4146-A926-9F63A4145B9A}"/>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9" name="Slide Number Placeholder 8">
            <a:extLst>
              <a:ext uri="{FF2B5EF4-FFF2-40B4-BE49-F238E27FC236}">
                <a16:creationId xmlns:a16="http://schemas.microsoft.com/office/drawing/2014/main" id="{2E2FDA2F-EABE-45EA-88E5-9896C9D90AC2}"/>
              </a:ext>
            </a:extLst>
          </p:cNvPr>
          <p:cNvSpPr>
            <a:spLocks noGrp="1"/>
          </p:cNvSpPr>
          <p:nvPr>
            <p:ph type="sldNum" sz="quarter" idx="12"/>
          </p:nvPr>
        </p:nvSpPr>
        <p:spPr/>
        <p:txBody>
          <a:bodyPr/>
          <a:lstStyle/>
          <a:p>
            <a:fld id="{48CE492B-0B35-4037-AEA4-4A5CDBDB9C9D}" type="slidenum">
              <a:rPr lang="en-CA" smtClean="0"/>
              <a:t>3</a:t>
            </a:fld>
            <a:endParaRPr lang="en-CA"/>
          </a:p>
        </p:txBody>
      </p:sp>
    </p:spTree>
    <p:extLst>
      <p:ext uri="{BB962C8B-B14F-4D97-AF65-F5344CB8AC3E}">
        <p14:creationId xmlns:p14="http://schemas.microsoft.com/office/powerpoint/2010/main" val="40478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CB63F0-5847-489F-8CCA-557B63DECB7C}"/>
              </a:ext>
            </a:extLst>
          </p:cNvPr>
          <p:cNvSpPr>
            <a:spLocks noGrp="1"/>
          </p:cNvSpPr>
          <p:nvPr>
            <p:ph type="title"/>
          </p:nvPr>
        </p:nvSpPr>
        <p:spPr>
          <a:xfrm>
            <a:off x="643467" y="643468"/>
            <a:ext cx="5319317" cy="3745652"/>
          </a:xfrm>
        </p:spPr>
        <p:txBody>
          <a:bodyPr vert="horz" lIns="91440" tIns="45720" rIns="91440" bIns="45720" rtlCol="0" anchor="b">
            <a:normAutofit/>
          </a:bodyPr>
          <a:lstStyle/>
          <a:p>
            <a:pPr marR="0" algn="ctr"/>
            <a:r>
              <a:rPr lang="en-US" b="1" i="0" u="sng" strike="noStrike" kern="1200" baseline="0" dirty="0">
                <a:solidFill>
                  <a:schemeClr val="tx1"/>
                </a:solidFill>
                <a:latin typeface="Times New Roman" panose="02020603050405020304" pitchFamily="18" charset="0"/>
                <a:cs typeface="Times New Roman" panose="02020603050405020304" pitchFamily="18" charset="0"/>
              </a:rPr>
              <a:t>Glimpse of Data:</a:t>
            </a:r>
            <a:br>
              <a:rPr lang="en-US" b="1" i="0" u="sng" strike="noStrike" kern="1200" baseline="0" dirty="0">
                <a:solidFill>
                  <a:schemeClr val="tx1"/>
                </a:solidFill>
                <a:latin typeface="Times New Roman" panose="02020603050405020304" pitchFamily="18" charset="0"/>
                <a:cs typeface="Times New Roman" panose="02020603050405020304" pitchFamily="18" charset="0"/>
              </a:rPr>
            </a:br>
            <a:r>
              <a:rPr lang="en-US" b="1" i="0" u="sng" strike="noStrike" kern="1200" baseline="0" dirty="0">
                <a:solidFill>
                  <a:schemeClr val="tx1"/>
                </a:solidFill>
                <a:latin typeface="Times New Roman" panose="02020603050405020304" pitchFamily="18" charset="0"/>
                <a:cs typeface="Times New Roman" panose="02020603050405020304" pitchFamily="18" charset="0"/>
              </a:rPr>
              <a:t>Vital Events Canada &amp;</a:t>
            </a:r>
            <a:br>
              <a:rPr lang="en-US" b="1" i="0" u="sng" strike="noStrike" kern="1200" baseline="0" dirty="0">
                <a:solidFill>
                  <a:schemeClr val="tx1"/>
                </a:solidFill>
                <a:latin typeface="Times New Roman" panose="02020603050405020304" pitchFamily="18" charset="0"/>
                <a:cs typeface="Times New Roman" panose="02020603050405020304" pitchFamily="18" charset="0"/>
              </a:rPr>
            </a:br>
            <a:r>
              <a:rPr lang="en-US" b="1" i="0" u="sng" strike="noStrike" kern="1200" baseline="0" dirty="0">
                <a:solidFill>
                  <a:schemeClr val="tx1"/>
                </a:solidFill>
                <a:latin typeface="Times New Roman" panose="02020603050405020304" pitchFamily="18" charset="0"/>
                <a:cs typeface="Times New Roman" panose="02020603050405020304" pitchFamily="18" charset="0"/>
              </a:rPr>
              <a:t>Covid-19</a:t>
            </a:r>
            <a:endParaRPr lang="en-US" b="1" i="0" u="none" strike="noStrike" kern="1200" baseline="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4389CFD-2BEC-423F-A747-AE50DBD63AF5}"/>
              </a:ext>
            </a:extLst>
          </p:cNvPr>
          <p:cNvGraphicFramePr>
            <a:graphicFrameLocks noGrp="1"/>
          </p:cNvGraphicFramePr>
          <p:nvPr>
            <p:extLst>
              <p:ext uri="{D42A27DB-BD31-4B8C-83A1-F6EECF244321}">
                <p14:modId xmlns:p14="http://schemas.microsoft.com/office/powerpoint/2010/main" val="3022263914"/>
              </p:ext>
            </p:extLst>
          </p:nvPr>
        </p:nvGraphicFramePr>
        <p:xfrm>
          <a:off x="6606253" y="1961275"/>
          <a:ext cx="4942283" cy="2935451"/>
        </p:xfrm>
        <a:graphic>
          <a:graphicData uri="http://schemas.openxmlformats.org/drawingml/2006/table">
            <a:tbl>
              <a:tblPr firstRow="1" firstCol="1" bandRow="1">
                <a:tableStyleId>{9D7B26C5-4107-4FEC-AEDC-1716B250A1EF}</a:tableStyleId>
              </a:tblPr>
              <a:tblGrid>
                <a:gridCol w="659528">
                  <a:extLst>
                    <a:ext uri="{9D8B030D-6E8A-4147-A177-3AD203B41FA5}">
                      <a16:colId xmlns:a16="http://schemas.microsoft.com/office/drawing/2014/main" val="1569702296"/>
                    </a:ext>
                  </a:extLst>
                </a:gridCol>
                <a:gridCol w="747310">
                  <a:extLst>
                    <a:ext uri="{9D8B030D-6E8A-4147-A177-3AD203B41FA5}">
                      <a16:colId xmlns:a16="http://schemas.microsoft.com/office/drawing/2014/main" val="2503293606"/>
                    </a:ext>
                  </a:extLst>
                </a:gridCol>
                <a:gridCol w="1039919">
                  <a:extLst>
                    <a:ext uri="{9D8B030D-6E8A-4147-A177-3AD203B41FA5}">
                      <a16:colId xmlns:a16="http://schemas.microsoft.com/office/drawing/2014/main" val="3117758663"/>
                    </a:ext>
                  </a:extLst>
                </a:gridCol>
                <a:gridCol w="815586">
                  <a:extLst>
                    <a:ext uri="{9D8B030D-6E8A-4147-A177-3AD203B41FA5}">
                      <a16:colId xmlns:a16="http://schemas.microsoft.com/office/drawing/2014/main" val="2067801384"/>
                    </a:ext>
                  </a:extLst>
                </a:gridCol>
                <a:gridCol w="971644">
                  <a:extLst>
                    <a:ext uri="{9D8B030D-6E8A-4147-A177-3AD203B41FA5}">
                      <a16:colId xmlns:a16="http://schemas.microsoft.com/office/drawing/2014/main" val="1313967145"/>
                    </a:ext>
                  </a:extLst>
                </a:gridCol>
                <a:gridCol w="708296">
                  <a:extLst>
                    <a:ext uri="{9D8B030D-6E8A-4147-A177-3AD203B41FA5}">
                      <a16:colId xmlns:a16="http://schemas.microsoft.com/office/drawing/2014/main" val="970756393"/>
                    </a:ext>
                  </a:extLst>
                </a:gridCol>
              </a:tblGrid>
              <a:tr h="238769">
                <a:tc>
                  <a:txBody>
                    <a:bodyPr/>
                    <a:lstStyle/>
                    <a:p>
                      <a:pPr algn="ctr"/>
                      <a:r>
                        <a:rPr lang="en-CA" sz="1400">
                          <a:effectLst/>
                        </a:rPr>
                        <a:t>Date</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Births</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Marriages</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Deaths</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Stillbirths</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Covid</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extLst>
                  <a:ext uri="{0D108BD9-81ED-4DB2-BD59-A6C34878D82A}">
                    <a16:rowId xmlns:a16="http://schemas.microsoft.com/office/drawing/2014/main" val="794749001"/>
                  </a:ext>
                </a:extLst>
              </a:tr>
              <a:tr h="449447">
                <a:tc>
                  <a:txBody>
                    <a:bodyPr/>
                    <a:lstStyle/>
                    <a:p>
                      <a:pPr algn="ctr"/>
                      <a:r>
                        <a:rPr lang="en-CA" sz="1400">
                          <a:effectLst/>
                        </a:rPr>
                        <a:t>1994-01-1</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11631</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2078</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8094</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75</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extLst>
                  <a:ext uri="{0D108BD9-81ED-4DB2-BD59-A6C34878D82A}">
                    <a16:rowId xmlns:a16="http://schemas.microsoft.com/office/drawing/2014/main" val="4131946836"/>
                  </a:ext>
                </a:extLst>
              </a:tr>
              <a:tr h="449447">
                <a:tc>
                  <a:txBody>
                    <a:bodyPr/>
                    <a:lstStyle/>
                    <a:p>
                      <a:pPr algn="ctr"/>
                      <a:r>
                        <a:rPr lang="en-CA" sz="1400">
                          <a:effectLst/>
                        </a:rPr>
                        <a:t>1944-02-1</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11254</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2650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6428</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62</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extLst>
                  <a:ext uri="{0D108BD9-81ED-4DB2-BD59-A6C34878D82A}">
                    <a16:rowId xmlns:a16="http://schemas.microsoft.com/office/drawing/2014/main" val="3522548213"/>
                  </a:ext>
                </a:extLst>
              </a:tr>
              <a:tr h="449447">
                <a:tc>
                  <a:txBody>
                    <a:bodyPr/>
                    <a:lstStyle/>
                    <a:p>
                      <a:pPr algn="ctr"/>
                      <a:r>
                        <a:rPr lang="en-CA" sz="1400">
                          <a:effectLst/>
                        </a:rPr>
                        <a:t>1944-03-1</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13003</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2557</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6503</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73</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extLst>
                  <a:ext uri="{0D108BD9-81ED-4DB2-BD59-A6C34878D82A}">
                    <a16:rowId xmlns:a16="http://schemas.microsoft.com/office/drawing/2014/main" val="3678216569"/>
                  </a:ext>
                </a:extLst>
              </a:tr>
              <a:tr h="449447">
                <a:tc>
                  <a:txBody>
                    <a:bodyPr/>
                    <a:lstStyle/>
                    <a:p>
                      <a:pPr algn="ctr"/>
                      <a:r>
                        <a:rPr lang="en-CA" sz="1400">
                          <a:effectLst/>
                        </a:rPr>
                        <a:t>1944-04-1</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12576</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3967</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6224</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74</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extLst>
                  <a:ext uri="{0D108BD9-81ED-4DB2-BD59-A6C34878D82A}">
                    <a16:rowId xmlns:a16="http://schemas.microsoft.com/office/drawing/2014/main" val="1263816937"/>
                  </a:ext>
                </a:extLst>
              </a:tr>
              <a:tr h="449447">
                <a:tc>
                  <a:txBody>
                    <a:bodyPr/>
                    <a:lstStyle/>
                    <a:p>
                      <a:pPr algn="ctr"/>
                      <a:r>
                        <a:rPr lang="en-CA" sz="1400">
                          <a:effectLst/>
                        </a:rPr>
                        <a:t>1994-05-1</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13240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6493</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6483</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67</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extLst>
                  <a:ext uri="{0D108BD9-81ED-4DB2-BD59-A6C34878D82A}">
                    <a16:rowId xmlns:a16="http://schemas.microsoft.com/office/drawing/2014/main" val="3749194496"/>
                  </a:ext>
                </a:extLst>
              </a:tr>
              <a:tr h="449447">
                <a:tc>
                  <a:txBody>
                    <a:bodyPr/>
                    <a:lstStyle/>
                    <a:p>
                      <a:pPr algn="ctr"/>
                      <a:r>
                        <a:rPr lang="en-CA" sz="1400">
                          <a:effectLst/>
                        </a:rPr>
                        <a:t>1994-06-1</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13072</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7754</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6187</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66</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tc>
                  <a:txBody>
                    <a:bodyPr/>
                    <a:lstStyle/>
                    <a:p>
                      <a:pPr algn="ctr"/>
                      <a:r>
                        <a:rPr lang="en-CA" sz="1400">
                          <a:effectLst/>
                        </a:rPr>
                        <a:t>0</a:t>
                      </a:r>
                      <a:endParaRPr lang="en-CA" sz="1300">
                        <a:effectLst/>
                        <a:latin typeface="Arial" panose="020B0604020202020204" pitchFamily="34" charset="0"/>
                        <a:ea typeface="Times New Roman" panose="02020603050405020304" pitchFamily="18" charset="0"/>
                        <a:cs typeface="Times New Roman" panose="02020603050405020304" pitchFamily="18" charset="0"/>
                      </a:endParaRPr>
                    </a:p>
                  </a:txBody>
                  <a:tcPr marL="79096" marR="79096" marT="0" marB="0"/>
                </a:tc>
                <a:extLst>
                  <a:ext uri="{0D108BD9-81ED-4DB2-BD59-A6C34878D82A}">
                    <a16:rowId xmlns:a16="http://schemas.microsoft.com/office/drawing/2014/main" val="2173709262"/>
                  </a:ext>
                </a:extLst>
              </a:tr>
            </a:tbl>
          </a:graphicData>
        </a:graphic>
      </p:graphicFrame>
      <p:sp>
        <p:nvSpPr>
          <p:cNvPr id="7" name="Footer Placeholder 6">
            <a:extLst>
              <a:ext uri="{FF2B5EF4-FFF2-40B4-BE49-F238E27FC236}">
                <a16:creationId xmlns:a16="http://schemas.microsoft.com/office/drawing/2014/main" id="{F44C529C-5CDB-40BB-BC9E-4433615BA512}"/>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8" name="Slide Number Placeholder 7">
            <a:extLst>
              <a:ext uri="{FF2B5EF4-FFF2-40B4-BE49-F238E27FC236}">
                <a16:creationId xmlns:a16="http://schemas.microsoft.com/office/drawing/2014/main" id="{C530CD9B-C080-4529-B418-FC0C87041A75}"/>
              </a:ext>
            </a:extLst>
          </p:cNvPr>
          <p:cNvSpPr>
            <a:spLocks noGrp="1"/>
          </p:cNvSpPr>
          <p:nvPr>
            <p:ph type="sldNum" sz="quarter" idx="12"/>
          </p:nvPr>
        </p:nvSpPr>
        <p:spPr/>
        <p:txBody>
          <a:bodyPr/>
          <a:lstStyle/>
          <a:p>
            <a:fld id="{48CE492B-0B35-4037-AEA4-4A5CDBDB9C9D}" type="slidenum">
              <a:rPr lang="en-CA" smtClean="0"/>
              <a:t>4</a:t>
            </a:fld>
            <a:endParaRPr lang="en-CA"/>
          </a:p>
        </p:txBody>
      </p:sp>
    </p:spTree>
    <p:extLst>
      <p:ext uri="{BB962C8B-B14F-4D97-AF65-F5344CB8AC3E}">
        <p14:creationId xmlns:p14="http://schemas.microsoft.com/office/powerpoint/2010/main" val="341134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B9AE-2B38-4758-8063-25C3D8168FAA}"/>
              </a:ext>
            </a:extLst>
          </p:cNvPr>
          <p:cNvSpPr>
            <a:spLocks noGrp="1"/>
          </p:cNvSpPr>
          <p:nvPr>
            <p:ph type="title"/>
          </p:nvPr>
        </p:nvSpPr>
        <p:spPr/>
        <p:txBody>
          <a:bodyPr/>
          <a:lstStyle/>
          <a:p>
            <a:pPr marR="0" rtl="0"/>
            <a:r>
              <a:rPr lang="en-CA" b="1" i="0" u="none" strike="noStrike" baseline="0" dirty="0">
                <a:latin typeface="Times New Roman" panose="02020603050405020304" pitchFamily="18" charset="0"/>
              </a:rPr>
              <a:t>Research Questions</a:t>
            </a:r>
          </a:p>
        </p:txBody>
      </p:sp>
      <p:sp>
        <p:nvSpPr>
          <p:cNvPr id="3" name="Text Placeholder 2">
            <a:extLst>
              <a:ext uri="{FF2B5EF4-FFF2-40B4-BE49-F238E27FC236}">
                <a16:creationId xmlns:a16="http://schemas.microsoft.com/office/drawing/2014/main" id="{EC9F6BB0-FF41-4087-A31D-17CD2D2D8E53}"/>
              </a:ext>
            </a:extLst>
          </p:cNvPr>
          <p:cNvSpPr>
            <a:spLocks noGrp="1"/>
          </p:cNvSpPr>
          <p:nvPr>
            <p:ph type="body" idx="1"/>
          </p:nvPr>
        </p:nvSpPr>
        <p:spPr/>
        <p:txBody>
          <a:bodyPr>
            <a:normAutofit fontScale="92500" lnSpcReduction="20000"/>
          </a:bodyPr>
          <a:lstStyle/>
          <a:p>
            <a:pPr>
              <a:lnSpc>
                <a:spcPct val="107000"/>
              </a:lnSpc>
              <a:spcAft>
                <a:spcPts val="10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Are there any alarming trends, or changes in variables that show an impact on either the growth or decline of the vital events, that are apparent when visualizing the data?  </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0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When analyzing the vital events data, using forecast for time series, what is the trend, prior to adding in the occurrence of COVID-19?</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0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When looking at the overall data, and plotting it as a time series, is there a trend of steady decline in stillbirths, as our knowledge and medical advancements are made?</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0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Based on history, what numbers did we expect to see in 2020 and 2021?  How did those numbers differ with the introduction of COVID-19? </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0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Is there any causality between the variables, when compared both individually to one another, and when comparing one variable to the remaining?</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0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What does this analysis tell us about the data, and its ability to predict future trends, when all the data is used in conjunction to one another?</a:t>
            </a: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Was there any indication that there was an impending public health crisis emerging?</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CA" dirty="0"/>
          </a:p>
        </p:txBody>
      </p:sp>
      <p:sp>
        <p:nvSpPr>
          <p:cNvPr id="6" name="Footer Placeholder 5">
            <a:extLst>
              <a:ext uri="{FF2B5EF4-FFF2-40B4-BE49-F238E27FC236}">
                <a16:creationId xmlns:a16="http://schemas.microsoft.com/office/drawing/2014/main" id="{CF6F8937-43A5-4BDC-9766-1D4B29DD2995}"/>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7" name="Slide Number Placeholder 6">
            <a:extLst>
              <a:ext uri="{FF2B5EF4-FFF2-40B4-BE49-F238E27FC236}">
                <a16:creationId xmlns:a16="http://schemas.microsoft.com/office/drawing/2014/main" id="{F154607E-8266-45EE-B9AB-C43B3C509830}"/>
              </a:ext>
            </a:extLst>
          </p:cNvPr>
          <p:cNvSpPr>
            <a:spLocks noGrp="1"/>
          </p:cNvSpPr>
          <p:nvPr>
            <p:ph type="sldNum" sz="quarter" idx="12"/>
          </p:nvPr>
        </p:nvSpPr>
        <p:spPr/>
        <p:txBody>
          <a:bodyPr/>
          <a:lstStyle/>
          <a:p>
            <a:fld id="{48CE492B-0B35-4037-AEA4-4A5CDBDB9C9D}" type="slidenum">
              <a:rPr lang="en-CA" smtClean="0"/>
              <a:t>5</a:t>
            </a:fld>
            <a:endParaRPr lang="en-CA"/>
          </a:p>
        </p:txBody>
      </p:sp>
    </p:spTree>
    <p:extLst>
      <p:ext uri="{BB962C8B-B14F-4D97-AF65-F5344CB8AC3E}">
        <p14:creationId xmlns:p14="http://schemas.microsoft.com/office/powerpoint/2010/main" val="11997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1AC3-1F58-48CA-B2CA-46F80DF4C214}"/>
              </a:ext>
            </a:extLst>
          </p:cNvPr>
          <p:cNvSpPr>
            <a:spLocks noGrp="1"/>
          </p:cNvSpPr>
          <p:nvPr>
            <p:ph type="title"/>
          </p:nvPr>
        </p:nvSpPr>
        <p:spPr>
          <a:xfrm>
            <a:off x="630918" y="643465"/>
            <a:ext cx="3895359" cy="1846615"/>
          </a:xfrm>
        </p:spPr>
        <p:txBody>
          <a:bodyPr vert="horz" lIns="91440" tIns="45720" rIns="91440" bIns="45720" rtlCol="0" anchor="b">
            <a:normAutofit/>
          </a:bodyPr>
          <a:lstStyle/>
          <a:p>
            <a:pPr marR="0" algn="ctr"/>
            <a:r>
              <a:rPr lang="en-US" sz="3600" b="1" i="0" u="none" strike="noStrike" baseline="0" dirty="0">
                <a:latin typeface="Times" panose="02020603060405020304" pitchFamily="18" charset="0"/>
              </a:rPr>
              <a:t>Visualizing the Data and Existing Trends</a:t>
            </a:r>
          </a:p>
        </p:txBody>
      </p:sp>
      <p:sp>
        <p:nvSpPr>
          <p:cNvPr id="36"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F5602AF-9B10-4E3B-A32A-12353F82126B}"/>
              </a:ext>
            </a:extLst>
          </p:cNvPr>
          <p:cNvSpPr>
            <a:spLocks noGrp="1"/>
          </p:cNvSpPr>
          <p:nvPr>
            <p:ph type="body" idx="1"/>
          </p:nvPr>
        </p:nvSpPr>
        <p:spPr>
          <a:xfrm>
            <a:off x="630936" y="2807167"/>
            <a:ext cx="3895522" cy="3386399"/>
          </a:xfrm>
        </p:spPr>
        <p:txBody>
          <a:bodyPr vert="horz" lIns="91440" tIns="45720" rIns="91440" bIns="45720" rtlCol="0">
            <a:normAutofit fontScale="92500" lnSpcReduction="10000"/>
          </a:bodyPr>
          <a:lstStyle/>
          <a:p>
            <a:r>
              <a:rPr lang="en-US" sz="2200" dirty="0">
                <a:latin typeface="Times New Roman" panose="02020603050405020304" pitchFamily="18" charset="0"/>
                <a:cs typeface="Times New Roman" panose="02020603050405020304" pitchFamily="18" charset="0"/>
              </a:rPr>
              <a:t>Deaths show a steady increase</a:t>
            </a:r>
          </a:p>
          <a:p>
            <a:r>
              <a:rPr lang="en-US" sz="2200" dirty="0">
                <a:latin typeface="Times New Roman" panose="02020603050405020304" pitchFamily="18" charset="0"/>
                <a:cs typeface="Times New Roman" panose="02020603050405020304" pitchFamily="18" charset="0"/>
              </a:rPr>
              <a:t>Births show a stable trend</a:t>
            </a:r>
          </a:p>
          <a:p>
            <a:r>
              <a:rPr lang="en-US" sz="2200" dirty="0">
                <a:latin typeface="Times New Roman" panose="02020603050405020304" pitchFamily="18" charset="0"/>
                <a:cs typeface="Times New Roman" panose="02020603050405020304" pitchFamily="18" charset="0"/>
              </a:rPr>
              <a:t>Marriages is consistent other than a lower high in 2020</a:t>
            </a:r>
          </a:p>
          <a:p>
            <a:r>
              <a:rPr lang="en-US" sz="2200" dirty="0">
                <a:latin typeface="Times New Roman" panose="02020603050405020304" pitchFamily="18" charset="0"/>
                <a:cs typeface="Times New Roman" panose="02020603050405020304" pitchFamily="18" charset="0"/>
              </a:rPr>
              <a:t>Stillbirths shows some volatility but is on a steady incline, rather than a decline one might expect to see with medical advancements.  </a:t>
            </a:r>
          </a:p>
          <a:p>
            <a:pPr marL="0" indent="0">
              <a:buNone/>
            </a:pPr>
            <a:r>
              <a:rPr lang="en-US" sz="2200" dirty="0">
                <a:latin typeface="Times New Roman" panose="02020603050405020304" pitchFamily="18" charset="0"/>
                <a:cs typeface="Times New Roman" panose="02020603050405020304" pitchFamily="18" charset="0"/>
              </a:rPr>
              <a:t>Overall data seems to be consistent with historical data, with some volatility as we enter 2020.  </a:t>
            </a:r>
          </a:p>
        </p:txBody>
      </p:sp>
      <p:pic>
        <p:nvPicPr>
          <p:cNvPr id="5" name="Picture 4" descr="Chart, line chart&#10;&#10;Description automatically generated">
            <a:extLst>
              <a:ext uri="{FF2B5EF4-FFF2-40B4-BE49-F238E27FC236}">
                <a16:creationId xmlns:a16="http://schemas.microsoft.com/office/drawing/2014/main" id="{FF86DD7A-90D5-429A-93E7-6D035A2DE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3" y="724674"/>
            <a:ext cx="3785616" cy="2336266"/>
          </a:xfrm>
          <a:prstGeom prst="rect">
            <a:avLst/>
          </a:prstGeom>
        </p:spPr>
      </p:pic>
      <p:pic>
        <p:nvPicPr>
          <p:cNvPr id="7" name="Picture 6" descr="Chart, line chart&#10;&#10;Description automatically generated">
            <a:extLst>
              <a:ext uri="{FF2B5EF4-FFF2-40B4-BE49-F238E27FC236}">
                <a16:creationId xmlns:a16="http://schemas.microsoft.com/office/drawing/2014/main" id="{EB1A66C7-F97E-4E8C-B377-F92142CFF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888" y="724674"/>
            <a:ext cx="3785616" cy="2336265"/>
          </a:xfrm>
          <a:prstGeom prst="rect">
            <a:avLst/>
          </a:prstGeom>
        </p:spPr>
      </p:pic>
      <p:pic>
        <p:nvPicPr>
          <p:cNvPr id="11" name="Picture 10" descr="Chart, histogram&#10;&#10;Description automatically generated">
            <a:extLst>
              <a:ext uri="{FF2B5EF4-FFF2-40B4-BE49-F238E27FC236}">
                <a16:creationId xmlns:a16="http://schemas.microsoft.com/office/drawing/2014/main" id="{ECED3AF0-9C58-4095-88EB-1CC1F320C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634" y="3263589"/>
            <a:ext cx="3662253" cy="2260133"/>
          </a:xfrm>
          <a:prstGeom prst="rect">
            <a:avLst/>
          </a:prstGeom>
        </p:spPr>
      </p:pic>
      <p:pic>
        <p:nvPicPr>
          <p:cNvPr id="9" name="Picture 8" descr="Chart, line chart&#10;&#10;Description automatically generated">
            <a:extLst>
              <a:ext uri="{FF2B5EF4-FFF2-40B4-BE49-F238E27FC236}">
                <a16:creationId xmlns:a16="http://schemas.microsoft.com/office/drawing/2014/main" id="{521FA485-2B5A-489E-9BDB-51B213BA9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7888" y="3263588"/>
            <a:ext cx="3785616" cy="2336265"/>
          </a:xfrm>
          <a:prstGeom prst="rect">
            <a:avLst/>
          </a:prstGeom>
        </p:spPr>
      </p:pic>
      <p:sp>
        <p:nvSpPr>
          <p:cNvPr id="12" name="TextBox 11">
            <a:extLst>
              <a:ext uri="{FF2B5EF4-FFF2-40B4-BE49-F238E27FC236}">
                <a16:creationId xmlns:a16="http://schemas.microsoft.com/office/drawing/2014/main" id="{E1443803-B4DB-4D65-AA22-80453FB2DFC4}"/>
              </a:ext>
            </a:extLst>
          </p:cNvPr>
          <p:cNvSpPr txBox="1"/>
          <p:nvPr/>
        </p:nvSpPr>
        <p:spPr>
          <a:xfrm>
            <a:off x="5361709" y="5515993"/>
            <a:ext cx="5461462"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From visualizing the data, there does not appear to be any alarming trends except for the steep decline in marriages.</a:t>
            </a:r>
            <a:endParaRPr lang="en-CA" dirty="0">
              <a:latin typeface="Times New Roman" panose="02020603050405020304" pitchFamily="18" charset="0"/>
              <a:cs typeface="Times New Roman" panose="02020603050405020304" pitchFamily="18" charset="0"/>
            </a:endParaRPr>
          </a:p>
        </p:txBody>
      </p:sp>
      <p:sp>
        <p:nvSpPr>
          <p:cNvPr id="15" name="Footer Placeholder 14">
            <a:extLst>
              <a:ext uri="{FF2B5EF4-FFF2-40B4-BE49-F238E27FC236}">
                <a16:creationId xmlns:a16="http://schemas.microsoft.com/office/drawing/2014/main" id="{BD727BAE-BE01-406F-8A23-1AC2E923D587}"/>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7" name="Slide Number Placeholder 16">
            <a:extLst>
              <a:ext uri="{FF2B5EF4-FFF2-40B4-BE49-F238E27FC236}">
                <a16:creationId xmlns:a16="http://schemas.microsoft.com/office/drawing/2014/main" id="{F485B389-22D6-4FCD-A336-69D20C157701}"/>
              </a:ext>
            </a:extLst>
          </p:cNvPr>
          <p:cNvSpPr>
            <a:spLocks noGrp="1"/>
          </p:cNvSpPr>
          <p:nvPr>
            <p:ph type="sldNum" sz="quarter" idx="12"/>
          </p:nvPr>
        </p:nvSpPr>
        <p:spPr/>
        <p:txBody>
          <a:bodyPr/>
          <a:lstStyle/>
          <a:p>
            <a:fld id="{48CE492B-0B35-4037-AEA4-4A5CDBDB9C9D}" type="slidenum">
              <a:rPr lang="en-CA" smtClean="0"/>
              <a:t>6</a:t>
            </a:fld>
            <a:endParaRPr lang="en-CA"/>
          </a:p>
        </p:txBody>
      </p:sp>
    </p:spTree>
    <p:extLst>
      <p:ext uri="{BB962C8B-B14F-4D97-AF65-F5344CB8AC3E}">
        <p14:creationId xmlns:p14="http://schemas.microsoft.com/office/powerpoint/2010/main" val="373314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13C93-DA7A-4B72-B512-3B8610F3F4D8}"/>
              </a:ext>
            </a:extLst>
          </p:cNvPr>
          <p:cNvSpPr>
            <a:spLocks noGrp="1"/>
          </p:cNvSpPr>
          <p:nvPr>
            <p:ph type="title"/>
          </p:nvPr>
        </p:nvSpPr>
        <p:spPr>
          <a:xfrm>
            <a:off x="76324" y="677351"/>
            <a:ext cx="4538223" cy="1946281"/>
          </a:xfrm>
        </p:spPr>
        <p:txBody>
          <a:bodyPr vert="horz" lIns="91440" tIns="45720" rIns="91440" bIns="45720" rtlCol="0" anchor="b">
            <a:normAutofit fontScale="90000"/>
          </a:bodyPr>
          <a:lstStyle/>
          <a:p>
            <a:pPr algn="ctr"/>
            <a:br>
              <a:rPr lang="en-US" sz="2200" b="1" kern="1200" dirty="0">
                <a:solidFill>
                  <a:schemeClr val="tx1"/>
                </a:solidFill>
                <a:latin typeface="Times" panose="02020603060405020304" pitchFamily="18" charset="0"/>
              </a:rPr>
            </a:br>
            <a:br>
              <a:rPr lang="en-US" sz="2200" b="1" kern="1200" dirty="0">
                <a:solidFill>
                  <a:schemeClr val="tx1"/>
                </a:solidFill>
                <a:latin typeface="Times" panose="02020603060405020304" pitchFamily="18" charset="0"/>
              </a:rPr>
            </a:br>
            <a:r>
              <a:rPr lang="en-US" sz="4000" b="1" kern="1200" dirty="0">
                <a:solidFill>
                  <a:schemeClr val="tx1"/>
                </a:solidFill>
                <a:latin typeface="Times" panose="02020603060405020304" pitchFamily="18" charset="0"/>
              </a:rPr>
              <a:t>Vital Events Prediction </a:t>
            </a:r>
            <a:br>
              <a:rPr lang="en-US" sz="4000" b="1" kern="1200" dirty="0">
                <a:solidFill>
                  <a:schemeClr val="tx1"/>
                </a:solidFill>
                <a:latin typeface="Times" panose="02020603060405020304" pitchFamily="18" charset="0"/>
              </a:rPr>
            </a:br>
            <a:r>
              <a:rPr lang="en-US" sz="4000" b="1" kern="1200" dirty="0">
                <a:solidFill>
                  <a:schemeClr val="tx1"/>
                </a:solidFill>
                <a:latin typeface="Times" panose="02020603060405020304" pitchFamily="18" charset="0"/>
              </a:rPr>
              <a:t>2020-2022 </a:t>
            </a:r>
            <a:br>
              <a:rPr lang="en-US" sz="2200" b="1" kern="1200" dirty="0">
                <a:solidFill>
                  <a:schemeClr val="tx1"/>
                </a:solidFill>
                <a:effectLst/>
                <a:latin typeface="Times" panose="02020603060405020304" pitchFamily="18" charset="0"/>
              </a:rPr>
            </a:br>
            <a:endParaRPr lang="en-US" sz="2200" b="1" kern="1200" dirty="0">
              <a:solidFill>
                <a:schemeClr val="tx1"/>
              </a:solidFill>
              <a:latin typeface="Times" panose="02020603060405020304" pitchFamily="18" charset="0"/>
            </a:endParaRP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1967400-FBBD-4AE6-BFAF-934FB5B289E0}"/>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pPr marL="0" indent="0">
              <a:buNone/>
            </a:pPr>
            <a:r>
              <a:rPr lang="en-US" sz="2200" dirty="0">
                <a:latin typeface="Times New Roman" panose="02020603050405020304" pitchFamily="18" charset="0"/>
                <a:cs typeface="Times New Roman" panose="02020603050405020304" pitchFamily="18" charset="0"/>
              </a:rPr>
              <a:t>Overview of the predictions for each variable based on historical data.  </a:t>
            </a:r>
          </a:p>
          <a:p>
            <a:pPr marL="0" indent="0">
              <a:buNone/>
            </a:pPr>
            <a:r>
              <a:rPr lang="en-US" sz="2200" dirty="0">
                <a:latin typeface="Times New Roman" panose="02020603050405020304" pitchFamily="18" charset="0"/>
                <a:cs typeface="Times New Roman" panose="02020603050405020304" pitchFamily="18" charset="0"/>
              </a:rPr>
              <a:t>Predictions are for 2020-2022 to better analyze predicted values, when compared to actual values with Covid-19 introduction</a:t>
            </a:r>
          </a:p>
        </p:txBody>
      </p:sp>
      <p:pic>
        <p:nvPicPr>
          <p:cNvPr id="5" name="Picture 4" descr="Diagram&#10;&#10;Description automatically generated">
            <a:extLst>
              <a:ext uri="{FF2B5EF4-FFF2-40B4-BE49-F238E27FC236}">
                <a16:creationId xmlns:a16="http://schemas.microsoft.com/office/drawing/2014/main" id="{A633821B-4EEE-47A0-8A03-0EBF106E2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298710"/>
            <a:ext cx="6903720" cy="4260580"/>
          </a:xfrm>
          <a:prstGeom prst="rect">
            <a:avLst/>
          </a:prstGeom>
        </p:spPr>
      </p:pic>
      <p:sp>
        <p:nvSpPr>
          <p:cNvPr id="8" name="Footer Placeholder 7">
            <a:extLst>
              <a:ext uri="{FF2B5EF4-FFF2-40B4-BE49-F238E27FC236}">
                <a16:creationId xmlns:a16="http://schemas.microsoft.com/office/drawing/2014/main" id="{E0AA6B92-CA3B-455C-84E2-D042AAF28DB9}"/>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9" name="Slide Number Placeholder 8">
            <a:extLst>
              <a:ext uri="{FF2B5EF4-FFF2-40B4-BE49-F238E27FC236}">
                <a16:creationId xmlns:a16="http://schemas.microsoft.com/office/drawing/2014/main" id="{82D717AE-1A6D-46F8-8EA4-A9BF48B7B0AB}"/>
              </a:ext>
            </a:extLst>
          </p:cNvPr>
          <p:cNvSpPr>
            <a:spLocks noGrp="1"/>
          </p:cNvSpPr>
          <p:nvPr>
            <p:ph type="sldNum" sz="quarter" idx="12"/>
          </p:nvPr>
        </p:nvSpPr>
        <p:spPr/>
        <p:txBody>
          <a:bodyPr/>
          <a:lstStyle/>
          <a:p>
            <a:fld id="{48CE492B-0B35-4037-AEA4-4A5CDBDB9C9D}" type="slidenum">
              <a:rPr lang="en-CA" smtClean="0"/>
              <a:t>7</a:t>
            </a:fld>
            <a:endParaRPr lang="en-CA"/>
          </a:p>
        </p:txBody>
      </p:sp>
    </p:spTree>
    <p:extLst>
      <p:ext uri="{BB962C8B-B14F-4D97-AF65-F5344CB8AC3E}">
        <p14:creationId xmlns:p14="http://schemas.microsoft.com/office/powerpoint/2010/main" val="149321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04231-FFFC-4B6C-A155-B314F14A3656}"/>
              </a:ext>
            </a:extLst>
          </p:cNvPr>
          <p:cNvSpPr>
            <a:spLocks noGrp="1"/>
          </p:cNvSpPr>
          <p:nvPr>
            <p:ph type="title"/>
          </p:nvPr>
        </p:nvSpPr>
        <p:spPr>
          <a:xfrm>
            <a:off x="630936" y="639520"/>
            <a:ext cx="3429000" cy="1719072"/>
          </a:xfrm>
        </p:spPr>
        <p:txBody>
          <a:bodyPr vert="horz" lIns="91440" tIns="45720" rIns="91440" bIns="45720" rtlCol="0" anchor="b">
            <a:noAutofit/>
          </a:bodyPr>
          <a:lstStyle/>
          <a:p>
            <a:pPr algn="ctr"/>
            <a:r>
              <a:rPr lang="en-US" sz="3600" b="1" kern="1200" dirty="0">
                <a:solidFill>
                  <a:schemeClr val="tx1"/>
                </a:solidFill>
                <a:latin typeface="Times" panose="02020603060405020304" pitchFamily="18" charset="0"/>
              </a:rPr>
              <a:t>Actual Births vs. </a:t>
            </a:r>
            <a:br>
              <a:rPr lang="en-US" sz="3600" b="1" kern="1200" dirty="0">
                <a:solidFill>
                  <a:schemeClr val="tx1"/>
                </a:solidFill>
                <a:latin typeface="Times" panose="02020603060405020304" pitchFamily="18" charset="0"/>
              </a:rPr>
            </a:br>
            <a:r>
              <a:rPr lang="en-US" sz="3600" b="1" kern="1200" dirty="0">
                <a:solidFill>
                  <a:schemeClr val="tx1"/>
                </a:solidFill>
                <a:latin typeface="Times" panose="02020603060405020304" pitchFamily="18" charset="0"/>
              </a:rPr>
              <a:t>Predicted Births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B7DC7D8-6C5E-41EF-9890-DCAF7984627F}"/>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r>
              <a:rPr lang="en-CA" sz="1800" dirty="0">
                <a:effectLst/>
                <a:latin typeface="Times New Roman" panose="02020603050405020304" pitchFamily="18" charset="0"/>
                <a:ea typeface="Times New Roman" panose="02020603050405020304" pitchFamily="18" charset="0"/>
              </a:rPr>
              <a:t>Starting with births, we can see that the predicted values vs. actual values for 2020-21 start out relatively stable, however as we see the number of COVID-19 cases increase, we also see the variance between predicted and actual grow.  This would indicate that there is some causality, as it appears COVID-19 has some impact on the number of births</a:t>
            </a:r>
            <a:endParaRPr lang="en-US" sz="2200" dirty="0"/>
          </a:p>
        </p:txBody>
      </p:sp>
      <p:pic>
        <p:nvPicPr>
          <p:cNvPr id="8" name="Content Placeholder 7" descr="Chart, line chart&#10;&#10;Description automatically generated">
            <a:extLst>
              <a:ext uri="{FF2B5EF4-FFF2-40B4-BE49-F238E27FC236}">
                <a16:creationId xmlns:a16="http://schemas.microsoft.com/office/drawing/2014/main" id="{653FD192-6A81-4D6F-98BE-343B6BFC4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297477"/>
            <a:ext cx="6903720" cy="4263046"/>
          </a:xfrm>
          <a:prstGeom prst="rect">
            <a:avLst/>
          </a:prstGeom>
        </p:spPr>
      </p:pic>
      <p:sp>
        <p:nvSpPr>
          <p:cNvPr id="11" name="Footer Placeholder 10">
            <a:extLst>
              <a:ext uri="{FF2B5EF4-FFF2-40B4-BE49-F238E27FC236}">
                <a16:creationId xmlns:a16="http://schemas.microsoft.com/office/drawing/2014/main" id="{0D703784-88FF-455C-8943-460A1CD03896}"/>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2" name="Slide Number Placeholder 11">
            <a:extLst>
              <a:ext uri="{FF2B5EF4-FFF2-40B4-BE49-F238E27FC236}">
                <a16:creationId xmlns:a16="http://schemas.microsoft.com/office/drawing/2014/main" id="{BE5DF164-33DC-4FDD-85C7-03C441C21237}"/>
              </a:ext>
            </a:extLst>
          </p:cNvPr>
          <p:cNvSpPr>
            <a:spLocks noGrp="1"/>
          </p:cNvSpPr>
          <p:nvPr>
            <p:ph type="sldNum" sz="quarter" idx="12"/>
          </p:nvPr>
        </p:nvSpPr>
        <p:spPr/>
        <p:txBody>
          <a:bodyPr/>
          <a:lstStyle/>
          <a:p>
            <a:fld id="{EED76522-87E8-427C-BAFA-930C425FE5A7}" type="slidenum">
              <a:rPr lang="en-CA" smtClean="0"/>
              <a:t>8</a:t>
            </a:fld>
            <a:endParaRPr lang="en-CA"/>
          </a:p>
        </p:txBody>
      </p:sp>
    </p:spTree>
    <p:extLst>
      <p:ext uri="{BB962C8B-B14F-4D97-AF65-F5344CB8AC3E}">
        <p14:creationId xmlns:p14="http://schemas.microsoft.com/office/powerpoint/2010/main" val="44096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1F36D-18D0-4711-8C66-5FB43BF806CC}"/>
              </a:ext>
            </a:extLst>
          </p:cNvPr>
          <p:cNvSpPr>
            <a:spLocks noGrp="1"/>
          </p:cNvSpPr>
          <p:nvPr>
            <p:ph type="title"/>
          </p:nvPr>
        </p:nvSpPr>
        <p:spPr>
          <a:xfrm>
            <a:off x="422286" y="747102"/>
            <a:ext cx="4232010" cy="1719072"/>
          </a:xfrm>
        </p:spPr>
        <p:txBody>
          <a:bodyPr vert="horz" lIns="91440" tIns="45720" rIns="91440" bIns="45720" rtlCol="0" anchor="b">
            <a:noAutofit/>
          </a:bodyPr>
          <a:lstStyle/>
          <a:p>
            <a:pPr algn="ctr"/>
            <a:r>
              <a:rPr lang="en-US" sz="3600" b="1" kern="1200" dirty="0">
                <a:solidFill>
                  <a:schemeClr val="tx1"/>
                </a:solidFill>
                <a:latin typeface="Times" panose="02020603060405020304" pitchFamily="18" charset="0"/>
              </a:rPr>
              <a:t>Actual Marriages vs. </a:t>
            </a:r>
            <a:br>
              <a:rPr lang="en-US" sz="3600" b="1" kern="1200" dirty="0">
                <a:solidFill>
                  <a:schemeClr val="tx1"/>
                </a:solidFill>
                <a:latin typeface="Times" panose="02020603060405020304" pitchFamily="18" charset="0"/>
              </a:rPr>
            </a:br>
            <a:r>
              <a:rPr lang="en-US" sz="3600" b="1" kern="1200" dirty="0">
                <a:solidFill>
                  <a:schemeClr val="tx1"/>
                </a:solidFill>
                <a:latin typeface="Times" panose="02020603060405020304" pitchFamily="18" charset="0"/>
              </a:rPr>
              <a:t>Predicted Marriages</a:t>
            </a:r>
            <a:endParaRPr lang="en-US" sz="36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965C7A4-C1F6-4C0B-8BB5-699B7260798D}"/>
              </a:ext>
            </a:extLst>
          </p:cNvPr>
          <p:cNvSpPr>
            <a:spLocks noGrp="1"/>
          </p:cNvSpPr>
          <p:nvPr>
            <p:ph type="body" sz="half" idx="2"/>
          </p:nvPr>
        </p:nvSpPr>
        <p:spPr>
          <a:xfrm>
            <a:off x="630936" y="2807208"/>
            <a:ext cx="3429000" cy="3410712"/>
          </a:xfrm>
        </p:spPr>
        <p:txBody>
          <a:bodyPr vert="horz" lIns="91440" tIns="45720" rIns="91440" bIns="45720" rtlCol="0" anchor="t">
            <a:normAutofit lnSpcReduction="10000"/>
          </a:bodyPr>
          <a:lstStyle/>
          <a:p>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Next, when looking at Marriages, the variance between actuals and predicted values seems to be stable.  Even with the introduction of COVID-19.  While the initial introduction of COVID-19 does seem to play some part in the variance, as you look towards the end of the chart where COVID-19 numbers are the highest, there is vary little variance between the predicted and actual values.  This would indicate that initially there may have been some causality between marriages and covid-19, or indication that one might affect the other, it stabilized and no longer appears to be a factor</a:t>
            </a:r>
            <a:endParaRPr lang="en-US" sz="2000" dirty="0">
              <a:latin typeface="Times New Roman" panose="02020603050405020304" pitchFamily="18" charset="0"/>
              <a:cs typeface="Times New Roman" panose="02020603050405020304" pitchFamily="18" charset="0"/>
            </a:endParaRPr>
          </a:p>
        </p:txBody>
      </p:sp>
      <p:pic>
        <p:nvPicPr>
          <p:cNvPr id="6" name="Content Placeholder 5" descr="Chart, line chart&#10;&#10;Description automatically generated">
            <a:extLst>
              <a:ext uri="{FF2B5EF4-FFF2-40B4-BE49-F238E27FC236}">
                <a16:creationId xmlns:a16="http://schemas.microsoft.com/office/drawing/2014/main" id="{7DA4A685-FDC0-4B25-B34F-D54EA4633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297477"/>
            <a:ext cx="6903720" cy="4263046"/>
          </a:xfrm>
          <a:prstGeom prst="rect">
            <a:avLst/>
          </a:prstGeom>
        </p:spPr>
      </p:pic>
      <p:sp>
        <p:nvSpPr>
          <p:cNvPr id="9" name="Footer Placeholder 8">
            <a:extLst>
              <a:ext uri="{FF2B5EF4-FFF2-40B4-BE49-F238E27FC236}">
                <a16:creationId xmlns:a16="http://schemas.microsoft.com/office/drawing/2014/main" id="{FB4138E8-12FE-4A4C-9686-F02609262E39}"/>
              </a:ext>
            </a:extLst>
          </p:cNvPr>
          <p:cNvSpPr>
            <a:spLocks noGrp="1"/>
          </p:cNvSpPr>
          <p:nvPr>
            <p:ph type="ftr" sz="quarter" idx="11"/>
          </p:nvPr>
        </p:nvSpPr>
        <p:spPr/>
        <p:txBody>
          <a:bodyPr/>
          <a:lstStyle/>
          <a:p>
            <a:r>
              <a:rPr lang="en-US"/>
              <a:t>Vital Events Canada and the Impact of a Public Health Crisis - Katie Schilling - 501130072</a:t>
            </a:r>
            <a:endParaRPr lang="en-CA"/>
          </a:p>
        </p:txBody>
      </p:sp>
      <p:sp>
        <p:nvSpPr>
          <p:cNvPr id="10" name="Slide Number Placeholder 9">
            <a:extLst>
              <a:ext uri="{FF2B5EF4-FFF2-40B4-BE49-F238E27FC236}">
                <a16:creationId xmlns:a16="http://schemas.microsoft.com/office/drawing/2014/main" id="{D597EA4F-A234-4262-982F-5A5B391399DF}"/>
              </a:ext>
            </a:extLst>
          </p:cNvPr>
          <p:cNvSpPr>
            <a:spLocks noGrp="1"/>
          </p:cNvSpPr>
          <p:nvPr>
            <p:ph type="sldNum" sz="quarter" idx="12"/>
          </p:nvPr>
        </p:nvSpPr>
        <p:spPr/>
        <p:txBody>
          <a:bodyPr/>
          <a:lstStyle/>
          <a:p>
            <a:fld id="{EED76522-87E8-427C-BAFA-930C425FE5A7}" type="slidenum">
              <a:rPr lang="en-CA" smtClean="0"/>
              <a:t>9</a:t>
            </a:fld>
            <a:endParaRPr lang="en-CA"/>
          </a:p>
        </p:txBody>
      </p:sp>
    </p:spTree>
    <p:extLst>
      <p:ext uri="{BB962C8B-B14F-4D97-AF65-F5344CB8AC3E}">
        <p14:creationId xmlns:p14="http://schemas.microsoft.com/office/powerpoint/2010/main" val="2069714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2128</Words>
  <Application>Microsoft Office PowerPoint</Application>
  <PresentationFormat>Widescreen</PresentationFormat>
  <Paragraphs>332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vt:lpstr>
      <vt:lpstr>Times New Roman</vt:lpstr>
      <vt:lpstr>Office Theme</vt:lpstr>
      <vt:lpstr>Vital Events Canada and the Impact of a Public Health Crisis</vt:lpstr>
      <vt:lpstr>Glimpse of Data: Vital Events Canada </vt:lpstr>
      <vt:lpstr>Glimpse of Data: Covid-19</vt:lpstr>
      <vt:lpstr>Glimpse of Data: Vital Events Canada &amp; Covid-19</vt:lpstr>
      <vt:lpstr>Research Questions</vt:lpstr>
      <vt:lpstr>Visualizing the Data and Existing Trends</vt:lpstr>
      <vt:lpstr>  Vital Events Prediction  2020-2022  </vt:lpstr>
      <vt:lpstr>Actual Births vs.  Predicted Births</vt:lpstr>
      <vt:lpstr>Actual Marriages vs.  Predicted Marriages</vt:lpstr>
      <vt:lpstr>Actual Deaths vs.  Predicted Deaths</vt:lpstr>
      <vt:lpstr>Actual Stillbirths  vs.  Predicted Stillbirths</vt:lpstr>
      <vt:lpstr>Granger Causality</vt:lpstr>
      <vt:lpstr>Granger Causality 1 v. 1</vt:lpstr>
      <vt:lpstr>Granger Causality 1 v. 1</vt:lpstr>
      <vt:lpstr>Causality Key Points</vt:lpstr>
      <vt:lpstr>Key Take-away Points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Vital Events Canada and the Impact of a Public Health Crisis</dc:title>
  <dc:creator>Katie Schilling</dc:creator>
  <cp:lastModifiedBy>Katie Schilling</cp:lastModifiedBy>
  <cp:revision>1</cp:revision>
  <cp:lastPrinted>2022-04-04T16:40:26Z</cp:lastPrinted>
  <dcterms:created xsi:type="dcterms:W3CDTF">2022-04-04T15:02:47Z</dcterms:created>
  <dcterms:modified xsi:type="dcterms:W3CDTF">2022-04-04T21:55:55Z</dcterms:modified>
</cp:coreProperties>
</file>