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8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AB47B-F57B-4BA4-853B-7834966C4040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2449B-EE72-4BD8-9B2F-CFE093595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8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9E98-3C1A-408E-829A-59CED9201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A7BC5D-2BF3-4BE7-B7AF-E0EA7AE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56F57-7D03-4234-AD8E-CCC33D16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5F-709C-49DE-8F42-979E3FBFE550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DB424-A062-4A5B-97B6-E4CC9FB8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E6A301-CCD0-4E92-B410-6788F04F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033B1-927E-4A3F-A6B9-41F18D07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6B82B7-EE0B-4543-BB41-F45F18A4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490DF-00DF-42CA-94A8-9B2A6988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F18-CF5C-42D9-8E07-6B75691398D9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898BF-889F-44EA-B4EC-C12068E4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A57403-00B6-4E43-B8E6-7B5F04A6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132332-F801-4D0F-AD73-42F2BD20C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3F70F8-96CA-41FE-9EC3-71C8D99C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75BDE-78F2-4656-8953-BE680EB5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F4F8-2152-4F71-BF56-86F479D4C153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B0AEA9-31D2-4EF4-B5F8-EA30F42B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6F818B-B8B7-42B2-8FCF-74FA9B5A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EA2D-D37F-4FFF-BBA0-85214625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8C8EA-DA28-41A1-927C-B59936CA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31693D-3E3E-487E-8972-64F239C7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F44-5E84-406F-AC59-D7E53D729210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CF91AD-2FC3-4D66-B9EB-3B1E162B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42017F-59B4-48AD-ADA6-44369A6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1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9D870-8E69-4BCD-B688-974DF384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E6956-7A86-4519-A8F0-6DE9D22E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552949-3019-445C-ACC1-BDFC03E0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57D8-D291-4D97-8EBE-617BA874824D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45703C-C2E4-47D8-A077-B23F1FF0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72F38-D34A-4673-B306-B3A8987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05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9B730-5491-480F-86C2-1315FBC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041FE-4FC5-4184-8462-D3B7C4EF3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56E69-A9FD-4B06-8EA7-8E35A806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485825-F11B-46CD-A8AE-7C79CBC6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588B-6B29-483D-B504-BA9655834BDA}" type="datetime1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A7A558-5B3C-4237-97B9-12A1D807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65F363-2C23-4100-9141-68975B43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4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38798-F0F7-443F-B648-EEC3F43D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4B8D52-A93F-48B3-8C07-17F1ADEA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A580F1-09DC-417D-8897-1AFB051C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9501CB-2EC2-43BD-8BD4-C607038DA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90710F-F6B7-4A6B-B6C6-7D873797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3FD0FA-AEB5-4693-B010-7A8284A0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BFF3-8923-4B5C-A662-97FAF2DF0208}" type="datetime1">
              <a:rPr lang="ru-RU" smtClean="0"/>
              <a:t>18.12.2024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2DAB98-8C4E-41D5-BBC6-6D45B590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63C719-FBE8-4648-B2D7-6AF6F59D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41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A52AA-1863-48CE-987C-394537DA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8B5BA3-D257-44AF-ACDA-5550D478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0197-0531-4725-9ED0-6D8A9F554765}" type="datetime1">
              <a:rPr lang="ru-RU" smtClean="0"/>
              <a:t>18.12.2024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14C141-E038-42FB-9BB4-6BAB7F1F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82F94E-D3CE-4207-A7AB-8C76A7B7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3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ACAF10-F032-4C8B-8E39-E94CCD8D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BB-1022-4FA9-AB34-5DF34F07C124}" type="datetime1">
              <a:rPr lang="ru-RU" smtClean="0"/>
              <a:t>18.12.2024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601365-CFE2-43E5-8089-40D2FE68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52F910-8A67-44A2-90F6-87C4713F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3B3E9-9662-4148-816F-C183F519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9E4EA-CE5D-414F-87C6-93B2E433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AC6A49-0FEE-41CA-87BC-0654F333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7957E6-7DF6-47AE-BCCE-31704EB5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F2-5409-4115-A3BA-D3619A24C0CB}" type="datetime1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BBAC63-96DB-4407-91E6-4146335F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D32EB9-50E3-4932-828D-D1188AAE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6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0282-B276-49CD-BD10-6FD9753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93AD68-9153-4D45-9617-ECB1158AF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00D07C-784D-4227-BE90-A8B7CEC0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F95563-B469-4B38-A9BA-FFA139EF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2FE1-84A9-4E26-BC46-8FFA2DF0C288}" type="datetime1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9DA5DF-75AC-414A-A997-E9B7D447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A07361-28F6-4394-A862-E1C5E04F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1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DB66B-D915-49D1-8FB9-20CBE112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E6F06-A177-465A-8B48-26E7C8AF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B3A01A-002D-462D-AA55-2B2FB56EE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DE4E-F19B-4FF9-B084-7877A0196885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78E39-94A0-4A9C-B6DF-367658F22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730644-27D5-4436-A95C-98E231A3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D910-F15D-4015-AFC0-65D7F3191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B4F24-0488-47A0-BDCB-CD8CCE5C9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Обмен сообщениями с использованием алгоритма Double Ratchet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53F70-4C04-4114-9DB6-C8A9E0A3C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ru-RU" sz="1800" b="0" i="0" u="none" strike="noStrike" noProof="1">
                <a:solidFill>
                  <a:schemeClr val="tx2"/>
                </a:solidFill>
                <a:effectLst/>
              </a:rPr>
              <a:t>Выполнил студент</a:t>
            </a:r>
            <a:endParaRPr lang="ru-RU" sz="1800" b="0" noProof="1">
              <a:solidFill>
                <a:schemeClr val="tx2"/>
              </a:solidFill>
              <a:effectLst/>
            </a:endParaRP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ru-RU" sz="1800" b="0" i="0" u="none" strike="noStrike" noProof="1">
                <a:solidFill>
                  <a:schemeClr val="tx2"/>
                </a:solidFill>
                <a:effectLst/>
              </a:rPr>
              <a:t>группы КБ-211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br>
              <a:rPr lang="ru-RU" sz="1800" b="0" i="0" u="none" strike="noStrike" noProof="1">
                <a:solidFill>
                  <a:schemeClr val="tx2"/>
                </a:solidFill>
                <a:effectLst/>
              </a:rPr>
            </a:br>
            <a:r>
              <a:rPr lang="ru-RU" sz="1800" b="0" i="0" u="none" strike="noStrike" noProof="1">
                <a:solidFill>
                  <a:schemeClr val="tx2"/>
                </a:solidFill>
                <a:effectLst/>
              </a:rPr>
              <a:t>Коренев Денис</a:t>
            </a:r>
            <a:endParaRPr lang="ru-RU" sz="1800" noProof="1">
              <a:solidFill>
                <a:schemeClr val="tx2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0ED4A42-28A1-46BC-AE53-95E10D604E80}"/>
              </a:ext>
            </a:extLst>
          </p:cNvPr>
          <p:cNvSpPr/>
          <p:nvPr/>
        </p:nvSpPr>
        <p:spPr>
          <a:xfrm rot="1176774">
            <a:off x="7483557" y="-1098055"/>
            <a:ext cx="2501580" cy="25015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AC4AD260-ADE6-4E7E-91F6-3CEA5CF53F32}"/>
              </a:ext>
            </a:extLst>
          </p:cNvPr>
          <p:cNvCxnSpPr>
            <a:cxnSpLocks/>
          </p:cNvCxnSpPr>
          <p:nvPr/>
        </p:nvCxnSpPr>
        <p:spPr>
          <a:xfrm rot="1176774" flipH="1">
            <a:off x="8627978" y="-1308281"/>
            <a:ext cx="157561" cy="3044688"/>
          </a:xfrm>
          <a:prstGeom prst="line">
            <a:avLst/>
          </a:prstGeom>
          <a:ln w="28575">
            <a:solidFill>
              <a:schemeClr val="tx1"/>
            </a:solidFill>
            <a:prstDash val="lgDash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0" name="Группа 1069">
            <a:extLst>
              <a:ext uri="{FF2B5EF4-FFF2-40B4-BE49-F238E27FC236}">
                <a16:creationId xmlns:a16="http://schemas.microsoft.com/office/drawing/2014/main" id="{A3CA7216-1856-4CB6-A12D-4C1BD21D2E25}"/>
              </a:ext>
            </a:extLst>
          </p:cNvPr>
          <p:cNvGrpSpPr/>
          <p:nvPr/>
        </p:nvGrpSpPr>
        <p:grpSpPr>
          <a:xfrm>
            <a:off x="6914337" y="-521868"/>
            <a:ext cx="3554147" cy="4514142"/>
            <a:chOff x="6914337" y="-521868"/>
            <a:chExt cx="3554147" cy="4514142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F5C09DF-42D4-4E23-9E27-FCB0E9E0BFBD}"/>
                </a:ext>
              </a:extLst>
            </p:cNvPr>
            <p:cNvSpPr/>
            <p:nvPr/>
          </p:nvSpPr>
          <p:spPr>
            <a:xfrm rot="1176774">
              <a:off x="8059746" y="-521868"/>
              <a:ext cx="1349203" cy="13492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BAD3FA6-0DBD-4C9F-9F2D-AA228FF91D2B}"/>
                </a:ext>
              </a:extLst>
            </p:cNvPr>
            <p:cNvCxnSpPr>
              <a:cxnSpLocks/>
            </p:cNvCxnSpPr>
            <p:nvPr/>
          </p:nvCxnSpPr>
          <p:spPr>
            <a:xfrm rot="1176774">
              <a:off x="7364116" y="71691"/>
              <a:ext cx="2859657" cy="161283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Дуга 32">
              <a:extLst>
                <a:ext uri="{FF2B5EF4-FFF2-40B4-BE49-F238E27FC236}">
                  <a16:creationId xmlns:a16="http://schemas.microsoft.com/office/drawing/2014/main" id="{6902AD9F-14F9-4120-AB24-8973610CDB58}"/>
                </a:ext>
              </a:extLst>
            </p:cNvPr>
            <p:cNvSpPr/>
            <p:nvPr/>
          </p:nvSpPr>
          <p:spPr>
            <a:xfrm rot="10317726">
              <a:off x="6914337" y="2481649"/>
              <a:ext cx="1232807" cy="1238830"/>
            </a:xfrm>
            <a:prstGeom prst="arc">
              <a:avLst>
                <a:gd name="adj1" fmla="val 15729143"/>
                <a:gd name="adj2" fmla="val 787369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60237E0-E32B-4421-97C9-16012F21B180}"/>
                </a:ext>
              </a:extLst>
            </p:cNvPr>
            <p:cNvSpPr/>
            <p:nvPr/>
          </p:nvSpPr>
          <p:spPr>
            <a:xfrm rot="1176774">
              <a:off x="7299438" y="2850047"/>
              <a:ext cx="473659" cy="4736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B3C0309B-FE24-4DC2-8386-68D40D9A66D1}"/>
                </a:ext>
              </a:extLst>
            </p:cNvPr>
            <p:cNvCxnSpPr>
              <a:cxnSpLocks/>
            </p:cNvCxnSpPr>
            <p:nvPr/>
          </p:nvCxnSpPr>
          <p:spPr>
            <a:xfrm rot="1176774">
              <a:off x="7020311" y="3056167"/>
              <a:ext cx="1036486" cy="58459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3789C95E-84E2-4547-9AC7-ED4510830208}"/>
                </a:ext>
              </a:extLst>
            </p:cNvPr>
            <p:cNvCxnSpPr>
              <a:cxnSpLocks/>
            </p:cNvCxnSpPr>
            <p:nvPr/>
          </p:nvCxnSpPr>
          <p:spPr>
            <a:xfrm rot="1176774" flipH="1">
              <a:off x="7519713" y="2581544"/>
              <a:ext cx="51355" cy="992322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Полилиния: фигура 46">
              <a:extLst>
                <a:ext uri="{FF2B5EF4-FFF2-40B4-BE49-F238E27FC236}">
                  <a16:creationId xmlns:a16="http://schemas.microsoft.com/office/drawing/2014/main" id="{555E14A0-73E5-45C2-98B4-14DB7CEC155D}"/>
                </a:ext>
              </a:extLst>
            </p:cNvPr>
            <p:cNvSpPr/>
            <p:nvPr/>
          </p:nvSpPr>
          <p:spPr>
            <a:xfrm rot="1176774">
              <a:off x="7949065" y="1955616"/>
              <a:ext cx="1191716" cy="853202"/>
            </a:xfrm>
            <a:custGeom>
              <a:avLst/>
              <a:gdLst>
                <a:gd name="connsiteX0" fmla="*/ 697706 w 754023"/>
                <a:gd name="connsiteY0" fmla="*/ 0 h 540544"/>
                <a:gd name="connsiteX1" fmla="*/ 683419 w 754023"/>
                <a:gd name="connsiteY1" fmla="*/ 226219 h 540544"/>
                <a:gd name="connsiteX2" fmla="*/ 0 w 754023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023" h="540544">
                  <a:moveTo>
                    <a:pt x="697706" y="0"/>
                  </a:moveTo>
                  <a:cubicBezTo>
                    <a:pt x="748704" y="68064"/>
                    <a:pt x="799703" y="136128"/>
                    <a:pt x="683419" y="226219"/>
                  </a:cubicBezTo>
                  <a:cubicBezTo>
                    <a:pt x="567135" y="316310"/>
                    <a:pt x="25797" y="484982"/>
                    <a:pt x="0" y="5405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5985A39B-2610-4A70-BC8E-859714B2802A}"/>
                </a:ext>
              </a:extLst>
            </p:cNvPr>
            <p:cNvSpPr/>
            <p:nvPr/>
          </p:nvSpPr>
          <p:spPr>
            <a:xfrm rot="1176774">
              <a:off x="8001189" y="1942372"/>
              <a:ext cx="1378466" cy="2049902"/>
            </a:xfrm>
            <a:custGeom>
              <a:avLst/>
              <a:gdLst>
                <a:gd name="connsiteX0" fmla="*/ 0 w 892055"/>
                <a:gd name="connsiteY0" fmla="*/ 1316831 h 1316831"/>
                <a:gd name="connsiteX1" fmla="*/ 771525 w 892055"/>
                <a:gd name="connsiteY1" fmla="*/ 373856 h 1316831"/>
                <a:gd name="connsiteX2" fmla="*/ 876300 w 892055"/>
                <a:gd name="connsiteY2" fmla="*/ 0 h 1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2055" h="1316831">
                  <a:moveTo>
                    <a:pt x="0" y="1316831"/>
                  </a:moveTo>
                  <a:cubicBezTo>
                    <a:pt x="312737" y="955079"/>
                    <a:pt x="625475" y="593328"/>
                    <a:pt x="771525" y="373856"/>
                  </a:cubicBezTo>
                  <a:cubicBezTo>
                    <a:pt x="917575" y="154384"/>
                    <a:pt x="899716" y="73422"/>
                    <a:pt x="8763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526AECBC-12EF-4076-8037-10D09937449A}"/>
                </a:ext>
              </a:extLst>
            </p:cNvPr>
            <p:cNvSpPr/>
            <p:nvPr/>
          </p:nvSpPr>
          <p:spPr>
            <a:xfrm rot="8407348">
              <a:off x="8893649" y="3165819"/>
              <a:ext cx="379783" cy="368982"/>
            </a:xfrm>
            <a:prstGeom prst="arc">
              <a:avLst>
                <a:gd name="adj1" fmla="val 16200000"/>
                <a:gd name="adj2" fmla="val 534685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Дуга 62">
              <a:extLst>
                <a:ext uri="{FF2B5EF4-FFF2-40B4-BE49-F238E27FC236}">
                  <a16:creationId xmlns:a16="http://schemas.microsoft.com/office/drawing/2014/main" id="{C637E9D5-AC21-46BA-B670-5F169E8F6271}"/>
                </a:ext>
              </a:extLst>
            </p:cNvPr>
            <p:cNvSpPr/>
            <p:nvPr/>
          </p:nvSpPr>
          <p:spPr>
            <a:xfrm rot="8407348">
              <a:off x="8802059" y="3070160"/>
              <a:ext cx="562627" cy="562627"/>
            </a:xfrm>
            <a:prstGeom prst="arc">
              <a:avLst>
                <a:gd name="adj1" fmla="val 16200000"/>
                <a:gd name="adj2" fmla="val 534685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29" name="Прямая соединительная линия 1028">
              <a:extLst>
                <a:ext uri="{FF2B5EF4-FFF2-40B4-BE49-F238E27FC236}">
                  <a16:creationId xmlns:a16="http://schemas.microsoft.com/office/drawing/2014/main" id="{0B32698B-9F8A-4C96-BB99-D4C154E1CCCB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rot="1176774" flipV="1">
              <a:off x="9020304" y="2440611"/>
              <a:ext cx="396241" cy="7871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Прямая соединительная линия 1030">
              <a:extLst>
                <a:ext uri="{FF2B5EF4-FFF2-40B4-BE49-F238E27FC236}">
                  <a16:creationId xmlns:a16="http://schemas.microsoft.com/office/drawing/2014/main" id="{1580341D-22CC-4A22-BDAE-BD26BCF133E9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rot="1176774" flipV="1">
              <a:off x="9082779" y="2518036"/>
              <a:ext cx="405065" cy="7832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Прямая соединительная линия 1034">
              <a:extLst>
                <a:ext uri="{FF2B5EF4-FFF2-40B4-BE49-F238E27FC236}">
                  <a16:creationId xmlns:a16="http://schemas.microsoft.com/office/drawing/2014/main" id="{C9E3AC07-31B1-42E7-A9CB-8740B0C51CF7}"/>
                </a:ext>
              </a:extLst>
            </p:cNvPr>
            <p:cNvCxnSpPr>
              <a:cxnSpLocks/>
            </p:cNvCxnSpPr>
            <p:nvPr/>
          </p:nvCxnSpPr>
          <p:spPr>
            <a:xfrm rot="1176774">
              <a:off x="9512979" y="2537138"/>
              <a:ext cx="121887" cy="627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Прямая соединительная линия 1038">
              <a:extLst>
                <a:ext uri="{FF2B5EF4-FFF2-40B4-BE49-F238E27FC236}">
                  <a16:creationId xmlns:a16="http://schemas.microsoft.com/office/drawing/2014/main" id="{486AD66F-B2BD-409B-B574-A6FF39F09077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rot="1176774" flipV="1">
              <a:off x="9292236" y="2920135"/>
              <a:ext cx="440664" cy="6704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Прямая соединительная линия 1040">
              <a:extLst>
                <a:ext uri="{FF2B5EF4-FFF2-40B4-BE49-F238E27FC236}">
                  <a16:creationId xmlns:a16="http://schemas.microsoft.com/office/drawing/2014/main" id="{0F2A3F64-2D19-4DD3-8016-19B9A305BCCA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rot="1176774" flipV="1">
              <a:off x="9332313" y="3170609"/>
              <a:ext cx="294876" cy="45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0C6D997F-F537-4FA1-91AF-6C91EE42397F}"/>
                </a:ext>
              </a:extLst>
            </p:cNvPr>
            <p:cNvSpPr/>
            <p:nvPr/>
          </p:nvSpPr>
          <p:spPr>
            <a:xfrm rot="1176774">
              <a:off x="9694112" y="2990124"/>
              <a:ext cx="484979" cy="4849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8539D305-514A-45DC-B979-A7A287C54AD3}"/>
                </a:ext>
              </a:extLst>
            </p:cNvPr>
            <p:cNvCxnSpPr>
              <a:cxnSpLocks/>
            </p:cNvCxnSpPr>
            <p:nvPr/>
          </p:nvCxnSpPr>
          <p:spPr>
            <a:xfrm rot="1176774">
              <a:off x="9429392" y="3206795"/>
              <a:ext cx="1039092" cy="58605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C9FF7E6F-F4DB-4E24-BF81-684C6DD32D6C}"/>
                </a:ext>
              </a:extLst>
            </p:cNvPr>
            <p:cNvCxnSpPr>
              <a:cxnSpLocks/>
            </p:cNvCxnSpPr>
            <p:nvPr/>
          </p:nvCxnSpPr>
          <p:spPr>
            <a:xfrm rot="1176774" flipH="1">
              <a:off x="9901826" y="2702034"/>
              <a:ext cx="45220" cy="1106823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6B875924-D0C3-4DC5-9E44-E96FF5E55B0A}"/>
                </a:ext>
              </a:extLst>
            </p:cNvPr>
            <p:cNvSpPr/>
            <p:nvPr/>
          </p:nvSpPr>
          <p:spPr>
            <a:xfrm rot="1176774">
              <a:off x="9796972" y="3086646"/>
              <a:ext cx="278838" cy="2788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62" name="Полилиния: фигура 1061">
            <a:extLst>
              <a:ext uri="{FF2B5EF4-FFF2-40B4-BE49-F238E27FC236}">
                <a16:creationId xmlns:a16="http://schemas.microsoft.com/office/drawing/2014/main" id="{BFFF2036-87AE-4F81-A136-EEF575199DFA}"/>
              </a:ext>
            </a:extLst>
          </p:cNvPr>
          <p:cNvSpPr/>
          <p:nvPr/>
        </p:nvSpPr>
        <p:spPr>
          <a:xfrm rot="1176774">
            <a:off x="6216714" y="-852209"/>
            <a:ext cx="4560261" cy="3137026"/>
          </a:xfrm>
          <a:custGeom>
            <a:avLst/>
            <a:gdLst>
              <a:gd name="connsiteX0" fmla="*/ 0 w 2940050"/>
              <a:gd name="connsiteY0" fmla="*/ 901700 h 2022475"/>
              <a:gd name="connsiteX1" fmla="*/ 104775 w 2940050"/>
              <a:gd name="connsiteY1" fmla="*/ 1187450 h 2022475"/>
              <a:gd name="connsiteX2" fmla="*/ 631825 w 2940050"/>
              <a:gd name="connsiteY2" fmla="*/ 1476375 h 2022475"/>
              <a:gd name="connsiteX3" fmla="*/ 384175 w 2940050"/>
              <a:gd name="connsiteY3" fmla="*/ 1584325 h 2022475"/>
              <a:gd name="connsiteX4" fmla="*/ 625475 w 2940050"/>
              <a:gd name="connsiteY4" fmla="*/ 1784350 h 2022475"/>
              <a:gd name="connsiteX5" fmla="*/ 1165225 w 2940050"/>
              <a:gd name="connsiteY5" fmla="*/ 1781175 h 2022475"/>
              <a:gd name="connsiteX6" fmla="*/ 1035050 w 2940050"/>
              <a:gd name="connsiteY6" fmla="*/ 1990725 h 2022475"/>
              <a:gd name="connsiteX7" fmla="*/ 1320800 w 2940050"/>
              <a:gd name="connsiteY7" fmla="*/ 2022475 h 2022475"/>
              <a:gd name="connsiteX8" fmla="*/ 1768475 w 2940050"/>
              <a:gd name="connsiteY8" fmla="*/ 1797050 h 2022475"/>
              <a:gd name="connsiteX9" fmla="*/ 1835150 w 2940050"/>
              <a:gd name="connsiteY9" fmla="*/ 1974850 h 2022475"/>
              <a:gd name="connsiteX10" fmla="*/ 2108200 w 2940050"/>
              <a:gd name="connsiteY10" fmla="*/ 1854200 h 2022475"/>
              <a:gd name="connsiteX11" fmla="*/ 2368550 w 2940050"/>
              <a:gd name="connsiteY11" fmla="*/ 1466850 h 2022475"/>
              <a:gd name="connsiteX12" fmla="*/ 2498725 w 2940050"/>
              <a:gd name="connsiteY12" fmla="*/ 1676400 h 2022475"/>
              <a:gd name="connsiteX13" fmla="*/ 2663825 w 2940050"/>
              <a:gd name="connsiteY13" fmla="*/ 1412875 h 2022475"/>
              <a:gd name="connsiteX14" fmla="*/ 2663825 w 2940050"/>
              <a:gd name="connsiteY14" fmla="*/ 923925 h 2022475"/>
              <a:gd name="connsiteX15" fmla="*/ 2892425 w 2940050"/>
              <a:gd name="connsiteY15" fmla="*/ 1006475 h 2022475"/>
              <a:gd name="connsiteX16" fmla="*/ 2905125 w 2940050"/>
              <a:gd name="connsiteY16" fmla="*/ 752475 h 2022475"/>
              <a:gd name="connsiteX17" fmla="*/ 2632075 w 2940050"/>
              <a:gd name="connsiteY17" fmla="*/ 279400 h 2022475"/>
              <a:gd name="connsiteX18" fmla="*/ 2940050 w 2940050"/>
              <a:gd name="connsiteY18" fmla="*/ 260350 h 2022475"/>
              <a:gd name="connsiteX19" fmla="*/ 2790825 w 2940050"/>
              <a:gd name="connsiteY19" fmla="*/ 0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0050" h="2022475">
                <a:moveTo>
                  <a:pt x="0" y="901700"/>
                </a:moveTo>
                <a:lnTo>
                  <a:pt x="104775" y="1187450"/>
                </a:lnTo>
                <a:lnTo>
                  <a:pt x="631825" y="1476375"/>
                </a:lnTo>
                <a:lnTo>
                  <a:pt x="384175" y="1584325"/>
                </a:lnTo>
                <a:lnTo>
                  <a:pt x="625475" y="1784350"/>
                </a:lnTo>
                <a:lnTo>
                  <a:pt x="1165225" y="1781175"/>
                </a:lnTo>
                <a:lnTo>
                  <a:pt x="1035050" y="1990725"/>
                </a:lnTo>
                <a:lnTo>
                  <a:pt x="1320800" y="2022475"/>
                </a:lnTo>
                <a:lnTo>
                  <a:pt x="1768475" y="1797050"/>
                </a:lnTo>
                <a:lnTo>
                  <a:pt x="1835150" y="1974850"/>
                </a:lnTo>
                <a:lnTo>
                  <a:pt x="2108200" y="1854200"/>
                </a:lnTo>
                <a:lnTo>
                  <a:pt x="2368550" y="1466850"/>
                </a:lnTo>
                <a:lnTo>
                  <a:pt x="2498725" y="1676400"/>
                </a:lnTo>
                <a:lnTo>
                  <a:pt x="2663825" y="1412875"/>
                </a:lnTo>
                <a:lnTo>
                  <a:pt x="2663825" y="923925"/>
                </a:lnTo>
                <a:lnTo>
                  <a:pt x="2892425" y="1006475"/>
                </a:lnTo>
                <a:lnTo>
                  <a:pt x="2905125" y="752475"/>
                </a:lnTo>
                <a:lnTo>
                  <a:pt x="2632075" y="279400"/>
                </a:lnTo>
                <a:lnTo>
                  <a:pt x="2940050" y="260350"/>
                </a:lnTo>
                <a:lnTo>
                  <a:pt x="279082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1" name="Номер слайда 1070">
            <a:extLst>
              <a:ext uri="{FF2B5EF4-FFF2-40B4-BE49-F238E27FC236}">
                <a16:creationId xmlns:a16="http://schemas.microsoft.com/office/drawing/2014/main" id="{2FACAED7-DA05-405F-8A2D-0F4F606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5178-7015-4041-8405-2FD5E568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798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Храповик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</a:rPr>
              <a:t>Диффи-Хеллмана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 descr="text">
            <a:extLst>
              <a:ext uri="{FF2B5EF4-FFF2-40B4-BE49-F238E27FC236}">
                <a16:creationId xmlns:a16="http://schemas.microsoft.com/office/drawing/2014/main" id="{1E9526B3-DCF4-41F9-86A2-AFF3BFA865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85" y="787400"/>
            <a:ext cx="6163732" cy="52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3D3FF-416B-4AB2-9032-39776B6AB53E}"/>
              </a:ext>
            </a:extLst>
          </p:cNvPr>
          <p:cNvSpPr txBox="1"/>
          <p:nvPr/>
        </p:nvSpPr>
        <p:spPr>
          <a:xfrm>
            <a:off x="838200" y="2324100"/>
            <a:ext cx="4279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Когда от удаленной стороны поступает новый открытый ключ храповика, выполняется шаг храповика DH, который заменяет текущую пару ключей храповика локальной стороны новой парой ключей.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FED3CF-C6C3-4D88-A1A8-9E58439A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7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5178-7015-4041-8405-2FD5E568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Двойной Храповик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4EBDB-6034-4308-98F0-5BB8FCBC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693861"/>
            <a:ext cx="10414000" cy="4795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Сочетание симметрично-ключевого и DH-храповика дает двойной храповик:</a:t>
            </a:r>
          </a:p>
          <a:p>
            <a:r>
              <a:rPr lang="ru-RU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сообщение отправляется или принимается, к цепочке отправителей или получателей применяется шаг храповика симметричного ключа для получения ключа сообщения.</a:t>
            </a:r>
          </a:p>
          <a:p>
            <a:r>
              <a:rPr lang="ru-RU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получен новый открытый ключ храповика, перед храповиком симметричных ключей выполняется шаг храповика DH для замены цепных ключей.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4C987A-6F9F-42C8-BFA8-C61F0E25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3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8160ACF-1F73-4159-B15D-240A0A9E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Реализация алгоритма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EA5CE1-D0B0-4007-B1C5-2EA83BB5A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</a:rPr>
              <a:t>Double Ratchet</a:t>
            </a:r>
            <a:endParaRPr lang="ru-RU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44B7157-10C3-4136-B7CD-371F99D03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b="0" dirty="0">
                <a:latin typeface="Verdana" panose="020B0604030504040204" pitchFamily="34" charset="0"/>
                <a:ea typeface="Verdana" panose="020B0604030504040204" pitchFamily="34" charset="0"/>
              </a:rPr>
              <a:t>Обмен сообщениями</a:t>
            </a:r>
            <a:br>
              <a:rPr lang="en-US" b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b="0" dirty="0">
                <a:latin typeface="Verdana" panose="020B0604030504040204" pitchFamily="34" charset="0"/>
                <a:ea typeface="Verdana" panose="020B0604030504040204" pitchFamily="34" charset="0"/>
              </a:rPr>
              <a:t>клиент-сервер</a:t>
            </a:r>
          </a:p>
        </p:txBody>
      </p:sp>
      <p:pic>
        <p:nvPicPr>
          <p:cNvPr id="9" name="Объект 4" descr="Изображение выглядит как Графика, круг, снимок экран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5FE9656-0545-48EE-9F41-566274876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777" r="15142"/>
          <a:stretch/>
        </p:blipFill>
        <p:spPr>
          <a:xfrm>
            <a:off x="1570211" y="2505075"/>
            <a:ext cx="3696941" cy="3684588"/>
          </a:xfrm>
        </p:spPr>
      </p:pic>
      <p:pic>
        <p:nvPicPr>
          <p:cNvPr id="10" name="Объект 9" descr="Изображение выглядит как Графика, снимок экран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E551F1F-0D1D-4F44-93DD-5FD7490AD8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7" r="15142"/>
          <a:stretch/>
        </p:blipFill>
        <p:spPr>
          <a:xfrm>
            <a:off x="6915301" y="2505075"/>
            <a:ext cx="3696985" cy="3684588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7035AC-46BD-4094-A148-D196F8D4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4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58F54-5A5E-4B79-A94C-CD685CEE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Цепочка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KDF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0E6B3C-D099-3A41-B78D-CACD9FC4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4234131" cy="3553581"/>
          </a:xfrm>
        </p:spPr>
        <p:txBody>
          <a:bodyPr>
            <a:normAutofit/>
          </a:bodyPr>
          <a:lstStyle/>
          <a:p>
            <a:r>
              <a:rPr lang="en-US" sz="20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ru-RU" sz="2000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ey</a:t>
            </a:r>
            <a:r>
              <a:rPr lang="ru-RU" sz="20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derivation</a:t>
            </a:r>
            <a:r>
              <a:rPr lang="ru-RU" sz="20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криптографическ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ая</a:t>
            </a:r>
            <a:r>
              <a:rPr lang="ru-RU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функция, которая принимает секретный случайный ключ и некоторые входные данные и возвращает выходные данные.</a:t>
            </a:r>
            <a:endParaRPr lang="en-US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Примеры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– HMAC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HKDF.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 descr="text">
            <a:extLst>
              <a:ext uri="{FF2B5EF4-FFF2-40B4-BE49-F238E27FC236}">
                <a16:creationId xmlns:a16="http://schemas.microsoft.com/office/drawing/2014/main" id="{2919B37C-D6F8-4C0F-94BB-DA843173EE6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6450" y="-124057"/>
            <a:ext cx="7116620" cy="7134458"/>
          </a:xfrm>
          <a:prstGeom prst="rect">
            <a:avLst/>
          </a:prstGeom>
          <a:noFill/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C20EA6-C739-441B-B5F7-5FFED9F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2BE2E-083D-4D47-AC15-53EA6336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050" y="365125"/>
            <a:ext cx="5827643" cy="1433433"/>
          </a:xfrm>
        </p:spPr>
        <p:txBody>
          <a:bodyPr anchor="b">
            <a:noAutofit/>
          </a:bodyPr>
          <a:lstStyle/>
          <a:p>
            <a:r>
              <a:rPr lang="ru-RU" sz="4000" b="1" dirty="0">
                <a:latin typeface="Verdana" panose="020B0604030504040204" pitchFamily="34" charset="0"/>
                <a:ea typeface="Verdana" panose="020B0604030504040204" pitchFamily="34" charset="0"/>
              </a:rPr>
              <a:t>Храповик с симметричным ключом</a:t>
            </a:r>
          </a:p>
        </p:txBody>
      </p:sp>
      <p:pic>
        <p:nvPicPr>
          <p:cNvPr id="4" name="Объект 3" descr="text">
            <a:extLst>
              <a:ext uri="{FF2B5EF4-FFF2-40B4-BE49-F238E27FC236}">
                <a16:creationId xmlns:a16="http://schemas.microsoft.com/office/drawing/2014/main" id="{CAD3ED96-B853-47D6-BFD1-15BC5A3A4CC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34489" y="809442"/>
            <a:ext cx="7103889" cy="5239116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4A72F6-CDEE-CE57-81E5-32B34BF3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r>
              <a:rPr lang="ru-RU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Каждое отправленное или полученное сообщение шифруется уникальным ключом сообщения.</a:t>
            </a:r>
            <a:endParaRPr lang="en-US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Ключи сообщений являются выходными ключами цепочек </a:t>
            </a: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KDF</a:t>
            </a:r>
            <a:r>
              <a:rPr lang="ru-RU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отправителя и получателя.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A76EA2-EB30-405C-9AC7-E7826220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94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5178-7015-4041-8405-2FD5E568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77389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Храповик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</a:rPr>
              <a:t>Диффи-Хеллмана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 descr="text">
            <a:extLst>
              <a:ext uri="{FF2B5EF4-FFF2-40B4-BE49-F238E27FC236}">
                <a16:creationId xmlns:a16="http://schemas.microsoft.com/office/drawing/2014/main" id="{CEDD1584-7BF5-4B4C-9D41-CCC2073AEB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80" y="-184483"/>
            <a:ext cx="5951620" cy="31458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1F5EE-A81D-4483-9711-A74A6FD65901}"/>
              </a:ext>
            </a:extLst>
          </p:cNvPr>
          <p:cNvSpPr txBox="1"/>
          <p:nvPr/>
        </p:nvSpPr>
        <p:spPr>
          <a:xfrm>
            <a:off x="838200" y="2324100"/>
            <a:ext cx="4279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Когда от удаленной стороны поступает новый открытый ключ храповика, выполняется шаг храповика DH, который заменяет текущую пару ключей храповика локальной стороны новой парой ключей.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A4FF11-3AC8-4802-ADED-7110E297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73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5178-7015-4041-8405-2FD5E568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9579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Храповик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</a:rPr>
              <a:t>Диффи-Хеллмана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 descr="text">
            <a:extLst>
              <a:ext uri="{FF2B5EF4-FFF2-40B4-BE49-F238E27FC236}">
                <a16:creationId xmlns:a16="http://schemas.microsoft.com/office/drawing/2014/main" id="{2FE0C437-6FF0-41FA-9811-59B6D9711A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80" y="-184483"/>
            <a:ext cx="5951620" cy="482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600288-892F-4A98-80BC-9FE28B6D568E}"/>
              </a:ext>
            </a:extLst>
          </p:cNvPr>
          <p:cNvSpPr txBox="1"/>
          <p:nvPr/>
        </p:nvSpPr>
        <p:spPr>
          <a:xfrm>
            <a:off x="838200" y="2324100"/>
            <a:ext cx="4279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Когда от удаленной стороны поступает новый открытый ключ храповика, выполняется шаг храповика DH, который заменяет текущую пару ключей храповика локальной стороны новой парой ключей.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44C510-A5F4-4B2B-97A8-DFA6F7D8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5178-7015-4041-8405-2FD5E568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9579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Храповик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</a:rPr>
              <a:t>Диффи-Хеллмана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 descr="text">
            <a:extLst>
              <a:ext uri="{FF2B5EF4-FFF2-40B4-BE49-F238E27FC236}">
                <a16:creationId xmlns:a16="http://schemas.microsoft.com/office/drawing/2014/main" id="{84A8B41D-13CB-4728-9FB9-30D8D6B289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79" y="-184484"/>
            <a:ext cx="5951619" cy="58665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98C88-95C9-47E9-8774-083154368BA6}"/>
              </a:ext>
            </a:extLst>
          </p:cNvPr>
          <p:cNvSpPr txBox="1"/>
          <p:nvPr/>
        </p:nvSpPr>
        <p:spPr>
          <a:xfrm>
            <a:off x="838200" y="2324100"/>
            <a:ext cx="4279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Когда от удаленной стороны поступает новый открытый ключ храповика, выполняется шаг храповика DH, который заменяет текущую пару ключей храповика локальной стороны новой парой ключей.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ABE8820-468C-4271-8167-8D58DDA4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08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5178-7015-4041-8405-2FD5E568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5042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Храповик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</a:rPr>
              <a:t>Диффи-Хеллмана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 descr="text">
            <a:extLst>
              <a:ext uri="{FF2B5EF4-FFF2-40B4-BE49-F238E27FC236}">
                <a16:creationId xmlns:a16="http://schemas.microsoft.com/office/drawing/2014/main" id="{633AEEB4-8BE9-4CD2-8683-7D55849284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80" y="-184483"/>
            <a:ext cx="5951620" cy="7226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75A197-23C4-45A8-B552-72D7E9D6DCEF}"/>
              </a:ext>
            </a:extLst>
          </p:cNvPr>
          <p:cNvSpPr txBox="1"/>
          <p:nvPr/>
        </p:nvSpPr>
        <p:spPr>
          <a:xfrm>
            <a:off x="838200" y="2324100"/>
            <a:ext cx="4279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Когда от удаленной стороны поступает новый открытый ключ храповика, выполняется шаг храповика DH, который заменяет текущую пару ключей храповика локальной стороны новой парой ключей.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95D38-A320-43DE-8E82-7515F37C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7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5178-7015-4041-8405-2FD5E568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44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Храповик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</a:rPr>
              <a:t>Диффи-Хеллмана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Объект 4" descr="text">
            <a:extLst>
              <a:ext uri="{FF2B5EF4-FFF2-40B4-BE49-F238E27FC236}">
                <a16:creationId xmlns:a16="http://schemas.microsoft.com/office/drawing/2014/main" id="{936E782C-9B5E-49C8-947C-6F2497D08D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877" y="309165"/>
            <a:ext cx="6327923" cy="47911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51A17-B663-4F8E-BE5A-03B3F9B22E79}"/>
              </a:ext>
            </a:extLst>
          </p:cNvPr>
          <p:cNvSpPr txBox="1"/>
          <p:nvPr/>
        </p:nvSpPr>
        <p:spPr>
          <a:xfrm>
            <a:off x="838200" y="2324100"/>
            <a:ext cx="4279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Когда от удаленной стороны поступает новый открытый ключ храповика, выполняется шаг храповика DH, который заменяет текущую пару ключей храповика локальной стороны новой парой ключей.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CEFFD56-892C-46D5-A40E-6F43DE5F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81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75178-7015-4041-8405-2FD5E568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941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Храповик 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</a:rPr>
              <a:t>Диффи-Хеллмана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 descr="text">
            <a:extLst>
              <a:ext uri="{FF2B5EF4-FFF2-40B4-BE49-F238E27FC236}">
                <a16:creationId xmlns:a16="http://schemas.microsoft.com/office/drawing/2014/main" id="{B2E58DC2-56BB-4EBE-8253-EF1E9BDB62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701" y="309165"/>
            <a:ext cx="6330099" cy="62396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C4CCF0-57F9-47BC-AE1A-2530F7A771B7}"/>
              </a:ext>
            </a:extLst>
          </p:cNvPr>
          <p:cNvSpPr txBox="1"/>
          <p:nvPr/>
        </p:nvSpPr>
        <p:spPr>
          <a:xfrm>
            <a:off x="838200" y="2324100"/>
            <a:ext cx="4279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Когда от удаленной стороны поступает новый открытый ключ храповика, выполняется шаг храповика DH, который заменяет текущую пару ключей храповика локальной стороны новой парой ключей.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941640-0B01-4AA8-9F4C-6C8F058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D910-F15D-4015-AFC0-65D7F3191A4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710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343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Тема Office</vt:lpstr>
      <vt:lpstr>Обмен сообщениями с использованием алгоритма Double Ratchet</vt:lpstr>
      <vt:lpstr>Цепочка KDF</vt:lpstr>
      <vt:lpstr>Храповик с симметричным ключом</vt:lpstr>
      <vt:lpstr>Храповик Диффи-Хеллмана</vt:lpstr>
      <vt:lpstr>Храповик Диффи-Хеллмана</vt:lpstr>
      <vt:lpstr>Храповик Диффи-Хеллмана</vt:lpstr>
      <vt:lpstr>Храповик Диффи-Хеллмана</vt:lpstr>
      <vt:lpstr>Храповик Диффи-Хеллмана</vt:lpstr>
      <vt:lpstr>Храповик Диффи-Хеллмана</vt:lpstr>
      <vt:lpstr>Храповик Диффи-Хеллмана</vt:lpstr>
      <vt:lpstr>Двойной Храповик</vt:lpstr>
      <vt:lpstr>Реализация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Kseen Ind</dc:creator>
  <cp:lastModifiedBy>Kseen Ind</cp:lastModifiedBy>
  <cp:revision>38</cp:revision>
  <dcterms:created xsi:type="dcterms:W3CDTF">2024-12-18T00:28:09Z</dcterms:created>
  <dcterms:modified xsi:type="dcterms:W3CDTF">2024-12-18T01:57:51Z</dcterms:modified>
</cp:coreProperties>
</file>