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80" r:id="rId14"/>
    <p:sldId id="281"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3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SLIDES_API19633786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SLIDES_API19633786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SLIDES_API1963378619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SLIDES_API1963378619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SLIDES_API1963378619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SLIDES_API1963378619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SLIDES_API1963378619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SLIDES_API1963378619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SLIDES_API1963378619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SLIDES_API1963378619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SLIDES_API1963378619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SLIDES_API1963378619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SLIDES_API196337861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SLIDES_API196337861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SLIDES_API1963378619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SLIDES_API1963378619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SLIDES_API1963378619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SLIDES_API1963378619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SLIDES_API1963378619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SLIDES_API1963378619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SLIDES_API1963378619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SLIDES_API1963378619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SLIDES_API1963378619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SLIDES_API1963378619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SLIDES_API1963378619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SLIDES_API1963378619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SLIDES_API1963378619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SLIDES_API1963378619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000"/>
              <a:buNone/>
              <a:defRPr sz="4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000"/>
              <a:buNone/>
              <a:defRPr sz="20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Создание информационной системы для учета учебного процесса в колледже</a:t>
            </a:r>
            <a:endParaRPr/>
          </a:p>
        </p:txBody>
      </p:sp>
      <p:sp>
        <p:nvSpPr>
          <p:cNvPr id="60" name="Google Shape;60;p13"/>
          <p:cNvSpPr txBox="1">
            <a:spLocks noGrp="1"/>
          </p:cNvSpPr>
          <p:nvPr>
            <p:ph type="subTitle" idx="1"/>
          </p:nvPr>
        </p:nvSpPr>
        <p:spPr>
          <a:xfrm>
            <a:off x="5082451" y="3285671"/>
            <a:ext cx="4061549" cy="18578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Выполнила: Носовская Ксения Антоновна</a:t>
            </a:r>
          </a:p>
          <a:p>
            <a:pPr marL="0" lvl="0" indent="0" algn="l" rtl="0">
              <a:spcBef>
                <a:spcPts val="0"/>
              </a:spcBef>
              <a:spcAft>
                <a:spcPts val="0"/>
              </a:spcAft>
              <a:buNone/>
            </a:pPr>
            <a:r>
              <a:rPr lang="ru-RU" dirty="0"/>
              <a:t>Группа ИСиП-28</a:t>
            </a:r>
          </a:p>
          <a:p>
            <a:pPr marL="0" lvl="0" indent="0" algn="l" rtl="0">
              <a:spcBef>
                <a:spcPts val="0"/>
              </a:spcBef>
              <a:spcAft>
                <a:spcPts val="0"/>
              </a:spcAft>
              <a:buNone/>
            </a:pPr>
            <a:r>
              <a:rPr lang="ru-RU" dirty="0"/>
              <a:t>Научный руководитель: Серегина Людмила Дмитриевна</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Примеры прототипов интерфейса для информационной системы</a:t>
            </a:r>
            <a:endParaRPr/>
          </a:p>
        </p:txBody>
      </p:sp>
      <p:sp>
        <p:nvSpPr>
          <p:cNvPr id="143" name="Google Shape;14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144" name="Google Shape;144;p25"/>
          <p:cNvPicPr preferRelativeResize="0"/>
          <p:nvPr/>
        </p:nvPicPr>
        <p:blipFill>
          <a:blip r:embed="rId3">
            <a:alphaModFix/>
          </a:blip>
          <a:stretch>
            <a:fillRect/>
          </a:stretch>
        </p:blipFill>
        <p:spPr>
          <a:xfrm>
            <a:off x="1905000" y="127000"/>
            <a:ext cx="5080001" cy="3810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Методы тестирования системы</a:t>
            </a:r>
            <a:endParaRPr/>
          </a:p>
        </p:txBody>
      </p:sp>
      <p:sp>
        <p:nvSpPr>
          <p:cNvPr id="150" name="Google Shape;150;p26"/>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Тестирование информационных систем учета учебного процесса включает методы «белого ящика» и «черного ящика». Первый исследует внутреннюю структуру, второй фокусируется на функциональности без подробностей реализации. Автоматизированное тестирование, включая модульное и адаптивное, повышает эффективность. Виртуальные модели поддерживают гибкие подходы к оценке учебных программ, а интеграция современных технологий позволяет создавать интерактивные тесты. Качественное тестирование — важный этап, минимизирующий риски и обеспечивающий соответствие требованиям.</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Схема методов тестирования информационной системы</a:t>
            </a:r>
            <a:endParaRPr/>
          </a:p>
        </p:txBody>
      </p:sp>
      <p:sp>
        <p:nvSpPr>
          <p:cNvPr id="157" name="Google Shape;1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158" name="Google Shape;158;p27"/>
          <p:cNvPicPr preferRelativeResize="0"/>
          <p:nvPr/>
        </p:nvPicPr>
        <p:blipFill>
          <a:blip r:embed="rId3">
            <a:alphaModFix/>
          </a:blip>
          <a:stretch>
            <a:fillRect/>
          </a:stretch>
        </p:blipFill>
        <p:spPr>
          <a:xfrm>
            <a:off x="1905000" y="809625"/>
            <a:ext cx="5080000" cy="244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Заключение</a:t>
            </a:r>
            <a:endParaRPr/>
          </a:p>
        </p:txBody>
      </p:sp>
      <p:sp>
        <p:nvSpPr>
          <p:cNvPr id="227" name="Google Shape;227;p37"/>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Создание информационной системы для учета учебного процесса в колледже является важным шагом к модернизации образования. Результаты анализа существующих систем выявили их недостатки, открывая возможность для внедрения более эффективного инструмента. Интуитивно понятный интерфейс, интеграция с другими системами и безопасность данных являются приоритетами. Долгосрочные выгоды от системы значительно превосходят затраты, что подчеркивает необходимость её развития с учетом новых технологий и отзывов пользователей.</a:t>
            </a:r>
            <a:endParaRPr/>
          </a:p>
        </p:txBody>
      </p:sp>
      <p:sp>
        <p:nvSpPr>
          <p:cNvPr id="228" name="Google Shape;22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Список литературы</a:t>
            </a:r>
            <a:endParaRPr/>
          </a:p>
        </p:txBody>
      </p:sp>
      <p:sp>
        <p:nvSpPr>
          <p:cNvPr id="234" name="Google Shape;234;p38"/>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1. Хвецкович Э.Б., Мазурик М.С. Автоматизированные информационные системы управления учебным процессом вуза. 2011. 2. Сенькин В.В. Возможности информационных систем в управлении образованием. 2012. 3. Вельданова Д.И., Щербинина О.В. Сравнительный анализ интегрированных информационных систем поддержки учебного процесса. 2019. 4. Череванченко Е.И., Черноморец А.А. Образовательные информационные системы как объект анализа. 2024. 5. Ваграменко Я.А., Яламов Г.Ю. Анализ направлений интеллектуализации современных информационных систем учебного назначения. 2016.</a:t>
            </a:r>
            <a:endParaRPr/>
          </a:p>
        </p:txBody>
      </p:sp>
      <p:sp>
        <p:nvSpPr>
          <p:cNvPr id="235" name="Google Shape;23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Цель</a:t>
            </a:r>
            <a:endParaRPr/>
          </a:p>
        </p:txBody>
      </p:sp>
      <p:sp>
        <p:nvSpPr>
          <p:cNvPr id="66" name="Google Shape;66;p14"/>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ru-RU" b="1" i="0" dirty="0">
                <a:solidFill>
                  <a:srgbClr val="212529"/>
                </a:solidFill>
                <a:effectLst/>
                <a:latin typeface="-apple-system"/>
              </a:rPr>
              <a:t>Цель:</a:t>
            </a:r>
            <a:r>
              <a:rPr lang="ru-RU" b="0" i="0" dirty="0">
                <a:solidFill>
                  <a:srgbClr val="212529"/>
                </a:solidFill>
                <a:effectLst/>
                <a:latin typeface="-apple-system"/>
              </a:rPr>
              <a:t> Разработка прототипа информационной системы для учета учебного процесса в колледже, обеспечивающей автоматизацию ключевых процессов и повышение эффективности управления.</a:t>
            </a:r>
          </a:p>
        </p:txBody>
      </p:sp>
      <p:sp>
        <p:nvSpPr>
          <p:cNvPr id="67" name="Google Shape;6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Задачи</a:t>
            </a:r>
            <a:endParaRPr/>
          </a:p>
        </p:txBody>
      </p:sp>
      <p:sp>
        <p:nvSpPr>
          <p:cNvPr id="73" name="Google Shape;73;p15"/>
          <p:cNvSpPr txBox="1">
            <a:spLocks noGrp="1"/>
          </p:cNvSpPr>
          <p:nvPr>
            <p:ph type="body" idx="1"/>
          </p:nvPr>
        </p:nvSpPr>
        <p:spPr>
          <a:xfrm>
            <a:off x="311700" y="1017725"/>
            <a:ext cx="8520600" cy="369795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u-RU" dirty="0"/>
              <a:t>1.</a:t>
            </a:r>
            <a:r>
              <a:rPr lang="en" dirty="0"/>
              <a:t>Разработать функциональные требования к системе. </a:t>
            </a:r>
            <a:r>
              <a:rPr lang="ru-RU" dirty="0"/>
              <a:t>2</a:t>
            </a:r>
            <a:r>
              <a:rPr lang="en" dirty="0"/>
              <a:t>. Создать прототип интерфейса. </a:t>
            </a:r>
            <a:endParaRPr dirty="0"/>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Рисунок 2">
            <a:extLst>
              <a:ext uri="{FF2B5EF4-FFF2-40B4-BE49-F238E27FC236}">
                <a16:creationId xmlns:a16="http://schemas.microsoft.com/office/drawing/2014/main" id="{97779C6B-40A5-4E6B-8462-CAD5C64D3577}"/>
              </a:ext>
            </a:extLst>
          </p:cNvPr>
          <p:cNvPicPr>
            <a:picLocks noChangeAspect="1"/>
          </p:cNvPicPr>
          <p:nvPr/>
        </p:nvPicPr>
        <p:blipFill>
          <a:blip r:embed="rId3"/>
          <a:stretch>
            <a:fillRect/>
          </a:stretch>
        </p:blipFill>
        <p:spPr>
          <a:xfrm>
            <a:off x="438131" y="1393371"/>
            <a:ext cx="7878869" cy="34979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Объект и предмет исследования</a:t>
            </a:r>
            <a:endParaRPr dirty="0"/>
          </a:p>
        </p:txBody>
      </p:sp>
      <p:sp>
        <p:nvSpPr>
          <p:cNvPr id="80" name="Google Shape;80;p16"/>
          <p:cNvSpPr txBox="1">
            <a:spLocks noGrp="1"/>
          </p:cNvSpPr>
          <p:nvPr>
            <p:ph type="body" idx="1"/>
          </p:nvPr>
        </p:nvSpPr>
        <p:spPr>
          <a:xfrm>
            <a:off x="311700" y="1439405"/>
            <a:ext cx="8520600" cy="3203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ru-RU" sz="2000" b="1" i="0" dirty="0">
                <a:solidFill>
                  <a:srgbClr val="212529"/>
                </a:solidFill>
                <a:effectLst/>
                <a:latin typeface="Times New Roman" panose="02020603050405020304" pitchFamily="18" charset="0"/>
                <a:cs typeface="Times New Roman" panose="02020603050405020304" pitchFamily="18" charset="0"/>
              </a:rPr>
              <a:t>Объект:</a:t>
            </a:r>
            <a:r>
              <a:rPr lang="ru-RU" sz="2000" b="0" i="0" dirty="0">
                <a:solidFill>
                  <a:srgbClr val="212529"/>
                </a:solidFill>
                <a:effectLst/>
                <a:latin typeface="Times New Roman" panose="02020603050405020304" pitchFamily="18" charset="0"/>
                <a:cs typeface="Times New Roman" panose="02020603050405020304" pitchFamily="18" charset="0"/>
              </a:rPr>
              <a:t> Система учета учебного процесса в колледже.</a:t>
            </a:r>
          </a:p>
          <a:p>
            <a:pPr algn="l">
              <a:buFont typeface="Arial" panose="020B0604020202020204" pitchFamily="34" charset="0"/>
              <a:buChar char="•"/>
            </a:pPr>
            <a:r>
              <a:rPr lang="ru-RU" sz="2000" b="1" i="0" dirty="0">
                <a:solidFill>
                  <a:srgbClr val="212529"/>
                </a:solidFill>
                <a:effectLst/>
                <a:latin typeface="Times New Roman" panose="02020603050405020304" pitchFamily="18" charset="0"/>
                <a:cs typeface="Times New Roman" panose="02020603050405020304" pitchFamily="18" charset="0"/>
              </a:rPr>
              <a:t>Предмет:</a:t>
            </a:r>
            <a:r>
              <a:rPr lang="ru-RU" sz="2000" b="0" i="0" dirty="0">
                <a:solidFill>
                  <a:srgbClr val="212529"/>
                </a:solidFill>
                <a:effectLst/>
                <a:latin typeface="Times New Roman" panose="02020603050405020304" pitchFamily="18" charset="0"/>
                <a:cs typeface="Times New Roman" panose="02020603050405020304" pitchFamily="18" charset="0"/>
              </a:rPr>
              <a:t> Информационная система, автоматизирующая процессы учета учебного процесса в колледже.</a:t>
            </a: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a:t>Анализ предметной области и требований</a:t>
            </a:r>
            <a:endParaRPr dirty="0"/>
          </a:p>
        </p:txBody>
      </p:sp>
      <p:sp>
        <p:nvSpPr>
          <p:cNvPr id="87" name="Google Shape;87;p17"/>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ru-RU" b="1" i="0" dirty="0">
                <a:solidFill>
                  <a:srgbClr val="212529"/>
                </a:solidFill>
                <a:effectLst/>
                <a:latin typeface="-apple-system"/>
              </a:rPr>
              <a:t>Основные процессы (перечисление):</a:t>
            </a:r>
            <a:endParaRPr lang="ru-RU" b="0" i="0" dirty="0">
              <a:solidFill>
                <a:srgbClr val="212529"/>
              </a:solidFill>
              <a:effectLst/>
              <a:latin typeface="-apple-system"/>
            </a:endParaRPr>
          </a:p>
          <a:p>
            <a:pPr marL="742950" lvl="1" indent="-285750" algn="l">
              <a:buFont typeface="Arial" panose="020B0604020202020204" pitchFamily="34" charset="0"/>
              <a:buChar char="•"/>
            </a:pPr>
            <a:r>
              <a:rPr lang="ru-RU" b="0" i="0" dirty="0">
                <a:solidFill>
                  <a:srgbClr val="212529"/>
                </a:solidFill>
                <a:effectLst/>
                <a:latin typeface="-apple-system"/>
              </a:rPr>
              <a:t>Учет студентов и преподавателей.</a:t>
            </a:r>
          </a:p>
          <a:p>
            <a:pPr marL="742950" lvl="1" indent="-285750" algn="l">
              <a:buFont typeface="Arial" panose="020B0604020202020204" pitchFamily="34" charset="0"/>
              <a:buChar char="•"/>
            </a:pPr>
            <a:r>
              <a:rPr lang="ru-RU" b="0" i="0" dirty="0">
                <a:solidFill>
                  <a:srgbClr val="212529"/>
                </a:solidFill>
                <a:effectLst/>
                <a:latin typeface="-apple-system"/>
              </a:rPr>
              <a:t>Формирование учебных планов.</a:t>
            </a:r>
          </a:p>
          <a:p>
            <a:pPr marL="742950" lvl="1" indent="-285750" algn="l">
              <a:buFont typeface="Arial" panose="020B0604020202020204" pitchFamily="34" charset="0"/>
              <a:buChar char="•"/>
            </a:pPr>
            <a:r>
              <a:rPr lang="ru-RU" b="0" i="0" dirty="0">
                <a:solidFill>
                  <a:srgbClr val="212529"/>
                </a:solidFill>
                <a:effectLst/>
                <a:latin typeface="-apple-system"/>
              </a:rPr>
              <a:t>Формирование расписания.</a:t>
            </a:r>
          </a:p>
          <a:p>
            <a:pPr marL="742950" lvl="1" indent="-285750" algn="l">
              <a:buFont typeface="Arial" panose="020B0604020202020204" pitchFamily="34" charset="0"/>
              <a:buChar char="•"/>
            </a:pPr>
            <a:r>
              <a:rPr lang="ru-RU" b="0" i="0" dirty="0">
                <a:solidFill>
                  <a:srgbClr val="212529"/>
                </a:solidFill>
                <a:effectLst/>
                <a:latin typeface="-apple-system"/>
              </a:rPr>
              <a:t>Учет успеваемости.</a:t>
            </a:r>
          </a:p>
          <a:p>
            <a:pPr marL="742950" lvl="1" indent="-285750" algn="l">
              <a:buFont typeface="Arial" panose="020B0604020202020204" pitchFamily="34" charset="0"/>
              <a:buChar char="•"/>
            </a:pPr>
            <a:r>
              <a:rPr lang="ru-RU" b="0" i="0" dirty="0">
                <a:solidFill>
                  <a:srgbClr val="212529"/>
                </a:solidFill>
                <a:effectLst/>
                <a:latin typeface="-apple-system"/>
              </a:rPr>
              <a:t>Учет посещаемости.</a:t>
            </a:r>
          </a:p>
          <a:p>
            <a:pPr marL="742950" lvl="1" indent="-285750" algn="l">
              <a:buFont typeface="Arial" panose="020B0604020202020204" pitchFamily="34" charset="0"/>
              <a:buChar char="•"/>
            </a:pPr>
            <a:r>
              <a:rPr lang="ru-RU" b="0" i="0" dirty="0">
                <a:solidFill>
                  <a:srgbClr val="212529"/>
                </a:solidFill>
                <a:effectLst/>
                <a:latin typeface="-apple-system"/>
              </a:rPr>
              <a:t>Отчетность.</a:t>
            </a:r>
          </a:p>
          <a:p>
            <a:pPr algn="l">
              <a:buFont typeface="Arial" panose="020B0604020202020204" pitchFamily="34" charset="0"/>
              <a:buChar char="•"/>
            </a:pPr>
            <a:r>
              <a:rPr lang="ru-RU" b="1" i="0" dirty="0">
                <a:solidFill>
                  <a:srgbClr val="212529"/>
                </a:solidFill>
                <a:effectLst/>
                <a:latin typeface="-apple-system"/>
              </a:rPr>
              <a:t>Проблемы:</a:t>
            </a:r>
            <a:endParaRPr lang="ru-RU" b="0" i="0" dirty="0">
              <a:solidFill>
                <a:srgbClr val="212529"/>
              </a:solidFill>
              <a:effectLst/>
              <a:latin typeface="-apple-system"/>
            </a:endParaRPr>
          </a:p>
          <a:p>
            <a:pPr marL="742950" lvl="1" indent="-285750" algn="l">
              <a:buFont typeface="Arial" panose="020B0604020202020204" pitchFamily="34" charset="0"/>
              <a:buChar char="•"/>
            </a:pPr>
            <a:r>
              <a:rPr lang="ru-RU" b="0" i="0" dirty="0">
                <a:solidFill>
                  <a:srgbClr val="212529"/>
                </a:solidFill>
                <a:effectLst/>
                <a:latin typeface="-apple-system"/>
              </a:rPr>
              <a:t>Ручной ввод данных.</a:t>
            </a:r>
          </a:p>
          <a:p>
            <a:pPr marL="742950" lvl="1" indent="-285750" algn="l">
              <a:buFont typeface="Arial" panose="020B0604020202020204" pitchFamily="34" charset="0"/>
              <a:buChar char="•"/>
            </a:pPr>
            <a:r>
              <a:rPr lang="ru-RU" b="0" i="0" dirty="0">
                <a:solidFill>
                  <a:srgbClr val="212529"/>
                </a:solidFill>
                <a:effectLst/>
                <a:latin typeface="-apple-system"/>
              </a:rPr>
              <a:t>Отсутствие интеграции между процессами.</a:t>
            </a:r>
          </a:p>
          <a:p>
            <a:pPr marL="742950" lvl="1" indent="-285750" algn="l">
              <a:buFont typeface="Arial" panose="020B0604020202020204" pitchFamily="34" charset="0"/>
              <a:buChar char="•"/>
            </a:pPr>
            <a:r>
              <a:rPr lang="ru-RU" b="0" i="0" dirty="0">
                <a:solidFill>
                  <a:srgbClr val="212529"/>
                </a:solidFill>
                <a:effectLst/>
                <a:latin typeface="-apple-system"/>
              </a:rPr>
              <a:t>Сложность формирования отчетов.</a:t>
            </a: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Схема перспектив развития информационной системы в колледже</a:t>
            </a:r>
            <a:endParaRPr/>
          </a:p>
        </p:txBody>
      </p:sp>
      <p:sp>
        <p:nvSpPr>
          <p:cNvPr id="94" name="Google Shape;9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5" name="Google Shape;95;p18"/>
          <p:cNvPicPr preferRelativeResize="0"/>
          <p:nvPr/>
        </p:nvPicPr>
        <p:blipFill>
          <a:blip r:embed="rId3">
            <a:alphaModFix/>
          </a:blip>
          <a:stretch>
            <a:fillRect/>
          </a:stretch>
        </p:blipFill>
        <p:spPr>
          <a:xfrm>
            <a:off x="1905000" y="127000"/>
            <a:ext cx="5080001" cy="3810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Функциональные требования к системе</a:t>
            </a:r>
            <a:endParaRPr/>
          </a:p>
        </p:txBody>
      </p:sp>
      <p:sp>
        <p:nvSpPr>
          <p:cNvPr id="122" name="Google Shape;122;p22"/>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Система учета учебного процесса должна автоматизировать управление, предоставляя доступ к данным для студентов, преподавателей и администраторов. Важны модули для учета студентов и курсов, интеграция с внешними базами, генерация аналитических отчетов, интуитивно понятный интерфейс и помощь в выборе образовательных маршрутов. Необходима гибкость для адаптации к изменениям стандартов и обеспечения безопасности данных. Также важна интеграция с другими образовательными системами и тестирование на ранних стадиях.</a:t>
            </a:r>
            <a:endParaRPr/>
          </a:p>
        </p:txBody>
      </p:sp>
      <p:sp>
        <p:nvSpPr>
          <p:cNvPr id="123" name="Google Shape;12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Разработка прототипа интерфейса</a:t>
            </a:r>
            <a:endParaRPr/>
          </a:p>
        </p:txBody>
      </p:sp>
      <p:sp>
        <p:nvSpPr>
          <p:cNvPr id="129" name="Google Shape;129;p23"/>
          <p:cNvSpPr txBox="1">
            <a:spLocks noGrp="1"/>
          </p:cNvSpPr>
          <p:nvPr>
            <p:ph type="body" idx="1"/>
          </p:nvPr>
        </p:nvSpPr>
        <p:spPr>
          <a:xfrm>
            <a:off x="311700" y="1511975"/>
            <a:ext cx="8520600" cy="3203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Создание прототипа интерфейса для системы учета учебного процесса является ключевым этапом. Важен интуитивный дизайн, чтобы пользователи могли сосредоточиться на задачах. Используя Axure RP Pro, разрабатываются динамичные прототипы с документацией. Начало работы - сбор требований и оценка потребностей аудитории. Тестирование и корректировка на основе отзывов пользователей повышают качество. Конечная цель - создать простой и эффективный интерфейс, способствующий обучению и интеграции с другими платформами.</a:t>
            </a:r>
            <a:endParaRPr dirty="0"/>
          </a:p>
        </p:txBody>
      </p:sp>
      <p:sp>
        <p:nvSpPr>
          <p:cNvPr id="130" name="Google Shape;13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Примеры прототипов интерфейса для информационной системы</a:t>
            </a:r>
            <a:endParaRPr/>
          </a:p>
        </p:txBody>
      </p:sp>
      <p:sp>
        <p:nvSpPr>
          <p:cNvPr id="136" name="Google Shape;13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37" name="Google Shape;137;p24"/>
          <p:cNvPicPr preferRelativeResize="0"/>
          <p:nvPr/>
        </p:nvPicPr>
        <p:blipFill>
          <a:blip r:embed="rId3">
            <a:alphaModFix/>
          </a:blip>
          <a:stretch>
            <a:fillRect/>
          </a:stretch>
        </p:blipFill>
        <p:spPr>
          <a:xfrm>
            <a:off x="1905000" y="127000"/>
            <a:ext cx="5080001" cy="3810001"/>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14534</TotalTime>
  <Words>568</Words>
  <Application>Microsoft Office PowerPoint</Application>
  <PresentationFormat>Экран (16:9)</PresentationFormat>
  <Paragraphs>50</Paragraphs>
  <Slides>14</Slides>
  <Notes>14</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-apple-system</vt:lpstr>
      <vt:lpstr>Arial</vt:lpstr>
      <vt:lpstr>Proxima Nova</vt:lpstr>
      <vt:lpstr>Times New Roman</vt:lpstr>
      <vt:lpstr>Spearmint</vt:lpstr>
      <vt:lpstr>Создание информационной системы для учета учебного процесса в колледже</vt:lpstr>
      <vt:lpstr>Цель</vt:lpstr>
      <vt:lpstr>Задачи</vt:lpstr>
      <vt:lpstr>Объект и предмет исследования</vt:lpstr>
      <vt:lpstr>Анализ предметной области и требований</vt:lpstr>
      <vt:lpstr>Презентация PowerPoint</vt:lpstr>
      <vt:lpstr>Функциональные требования к системе</vt:lpstr>
      <vt:lpstr>Разработка прототипа интерфейса</vt:lpstr>
      <vt:lpstr>Презентация PowerPoint</vt:lpstr>
      <vt:lpstr>Презентация PowerPoint</vt:lpstr>
      <vt:lpstr>Методы тестирования системы</vt:lpstr>
      <vt:lpstr>Презентация PowerPoint</vt:lpstr>
      <vt:lpstr>Заключение</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Создание информационной системы для учета учебного процесса в колледже</dc:title>
  <dc:creator>Ксения Носовская</dc:creator>
  <cp:lastModifiedBy>Ксения Носовская</cp:lastModifiedBy>
  <cp:revision>3</cp:revision>
  <dcterms:modified xsi:type="dcterms:W3CDTF">2025-04-27T15:06:03Z</dcterms:modified>
</cp:coreProperties>
</file>