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68" r:id="rId5"/>
    <p:sldId id="259" r:id="rId6"/>
    <p:sldId id="260" r:id="rId7"/>
    <p:sldId id="271" r:id="rId8"/>
    <p:sldId id="272" r:id="rId9"/>
    <p:sldId id="269" r:id="rId10"/>
    <p:sldId id="273" r:id="rId11"/>
    <p:sldId id="262" r:id="rId12"/>
    <p:sldId id="274" r:id="rId13"/>
    <p:sldId id="277" r:id="rId14"/>
    <p:sldId id="263" r:id="rId15"/>
    <p:sldId id="278" r:id="rId16"/>
    <p:sldId id="264" r:id="rId17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74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3816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407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99FCB9F-9216-417F-9BD4-A342FB3AE3FA}" type="datetime1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006FF-93FE-4EE6-BEDD-84A3AA0BC492}" type="datetime1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  <a:endParaRPr lang="ru-RU" noProof="0"/>
          </a:p>
          <a:p>
            <a:pPr lvl="1" rtl="0"/>
            <a:r>
              <a:rPr lang="ru-RU" noProof="0"/>
              <a:t>Второй уровень</a:t>
            </a:r>
            <a:endParaRPr lang="ru-RU" noProof="0"/>
          </a:p>
          <a:p>
            <a:pPr lvl="2" rtl="0"/>
            <a:r>
              <a:rPr lang="ru-RU" noProof="0"/>
              <a:t>Третий уровень</a:t>
            </a:r>
            <a:endParaRPr lang="ru-RU" noProof="0"/>
          </a:p>
          <a:p>
            <a:pPr lvl="3" rtl="0"/>
            <a:r>
              <a:rPr lang="ru-RU" noProof="0"/>
              <a:t>Четвертый уровень</a:t>
            </a:r>
            <a:endParaRPr lang="ru-RU" noProof="0"/>
          </a:p>
          <a:p>
            <a:pPr lvl="4" rtl="0"/>
            <a:r>
              <a:rPr lang="ru-RU" noProof="0"/>
              <a:t>Пятый уровень</a:t>
            </a:r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</a:fld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/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  <a:endParaRPr lang="ru-RU" noProof="0"/>
          </a:p>
        </p:txBody>
      </p:sp>
      <p:sp>
        <p:nvSpPr>
          <p:cNvPr id="3" name="Подзаголовок 2" title="Подзаголовок"/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ПОДЗАГОЛОВОК</a:t>
            </a:r>
            <a:endParaRPr lang="ru-RU" noProof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/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  <a:endParaRPr lang="ru-RU" noProof="0"/>
          </a:p>
        </p:txBody>
      </p:sp>
      <p:sp>
        <p:nvSpPr>
          <p:cNvPr id="3" name="Подзаголовок 2" title="Подзаголовок"/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ЩЕЛКНИТЕ, ЧТОБЫ ИЗМЕНИТЬ СТИЛЬ ОБРАЗЦА ПОДЗАГОЛОВКА</a:t>
            </a:r>
            <a:endParaRPr lang="ru-RU" noProof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/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  <a:endParaRPr lang="ru-RU" noProof="0"/>
          </a:p>
        </p:txBody>
      </p:sp>
      <p:sp>
        <p:nvSpPr>
          <p:cNvPr id="101" name="Текст 2" title="Подзаголовок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  <a:endParaRPr lang="ru-RU" noProof="0"/>
          </a:p>
        </p:txBody>
      </p:sp>
      <p:cxnSp>
        <p:nvCxnSpPr>
          <p:cNvPr id="21" name="Прямая соединительная линия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Параллелограмм 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27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  <p:sp>
        <p:nvSpPr>
          <p:cNvPr id="29" name="Объект 2"/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Параллелограмм 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27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  <p:sp>
        <p:nvSpPr>
          <p:cNvPr id="14" name="Объект 2"/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5" name="Объект 3"/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25" name="Надпись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Параллелограмм 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27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  <p:sp>
        <p:nvSpPr>
          <p:cNvPr id="18" name="Текст 2"/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  <a:endParaRPr lang="ru-RU" noProof="0" smtClean="0"/>
          </a:p>
        </p:txBody>
      </p:sp>
      <p:sp>
        <p:nvSpPr>
          <p:cNvPr id="20" name="Текст 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</p:txBody>
      </p:sp>
      <p:sp>
        <p:nvSpPr>
          <p:cNvPr id="21" name="Объект 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Объект 3"/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Прямоугольный треугольник 10"/>
          <p:cNvSpPr/>
          <p:nvPr userDrawn="1"/>
        </p:nvSpPr>
        <p:spPr>
          <a:xfrm flipV="1">
            <a:off x="0" y="-9531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 title="Название"/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  <a:endParaRPr lang="ru-R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 1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/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  <a:endParaRPr lang="ru-RU" noProof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/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</p:txBody>
      </p:sp>
      <p:sp>
        <p:nvSpPr>
          <p:cNvPr id="12" name="Рисунок 2"/>
          <p:cNvSpPr>
            <a:spLocks noGrp="1"/>
          </p:cNvSpPr>
          <p:nvPr>
            <p:ph type="pic" idx="1" hasCustomPrompt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адпись 17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Группа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Параллелограмм 29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Надпись 20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7" name="Группа 26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1" name="Параллелограмм 30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3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ый треугольник 18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араллелограмм 16"/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18" name="Прямая соединительная линия 17"/>
          <p:cNvCxnSpPr/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/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Щелкните, чтобы изменить стиль образца заголовка</a:t>
            </a:r>
            <a:endParaRPr lang="ru-RU" noProof="0"/>
          </a:p>
        </p:txBody>
      </p:sp>
      <p:sp>
        <p:nvSpPr>
          <p:cNvPr id="101" name="Текст 2" title="Подзаголовок"/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ИЗМЕНИТЬ ОБРАЗЕЦ ТЕКСТА</a:t>
            </a:r>
            <a:endParaRPr lang="ru-RU" noProof="0"/>
          </a:p>
        </p:txBody>
      </p:sp>
      <p:cxnSp>
        <p:nvCxnSpPr>
          <p:cNvPr id="21" name="Прямая соединительная линия 20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/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26" name="Прямая соединительная линия 25"/>
          <p:cNvCxnSpPr/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cxnSp>
        <p:nvCxnSpPr>
          <p:cNvPr id="16" name="Прямая соединительная линия 15"/>
          <p:cNvCxnSpPr/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/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/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Прямоугольный треугольник 23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5" name="Параллелограмм 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/>
          <p:cNvCxnSpPr/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  <a:endParaRPr lang="ru-RU" noProof="0"/>
          </a:p>
        </p:txBody>
      </p:sp>
      <p:sp>
        <p:nvSpPr>
          <p:cNvPr id="2" name="Заголовок 1" title="Название "/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  <a:endParaRPr lang="ru-RU" noProof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/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Рисунок 17"/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3" name="Объект 2" title="Пункты маркированного списка"/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5" name="Параллелограмм 24"/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ru-RU" noProof="0"/>
          </a:p>
        </p:txBody>
      </p:sp>
      <p:cxnSp>
        <p:nvCxnSpPr>
          <p:cNvPr id="34" name="Прямая соединительная линия 33"/>
          <p:cNvCxnSpPr/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  <a:endParaRPr lang="ru-RU" noProof="0"/>
          </a:p>
        </p:txBody>
      </p:sp>
      <p:sp>
        <p:nvSpPr>
          <p:cNvPr id="17" name="Надпись 16"/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</a:t>
            </a:r>
            <a:br>
              <a:rPr lang="ru-RU" noProof="0"/>
            </a:br>
            <a:r>
              <a:rPr lang="ru-RU" noProof="0"/>
              <a:t>Стиль образца заголовка </a:t>
            </a:r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21"/>
          <p:cNvCxnSpPr/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Текст 2"/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</p:txBody>
      </p:sp>
      <p:sp>
        <p:nvSpPr>
          <p:cNvPr id="18" name="Объект 3" title="Пункты маркированного списка"/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>
              <a:buClr>
                <a:schemeClr val="accent2"/>
              </a:buClr>
            </a:pPr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>
              <a:buClr>
                <a:schemeClr val="accent2"/>
              </a:buClr>
            </a:pPr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>
              <a:buClr>
                <a:schemeClr val="accent2"/>
              </a:buClr>
            </a:pPr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>
              <a:buClr>
                <a:schemeClr val="accent2"/>
              </a:buClr>
            </a:pPr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9" name="Текст 4"/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  <a:endParaRPr lang="ru-RU" noProof="0" smtClean="0"/>
          </a:p>
        </p:txBody>
      </p:sp>
      <p:sp>
        <p:nvSpPr>
          <p:cNvPr id="20" name="Объект 5" title="Пункты маркированного списка"/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 smtClean="0"/>
              <a:t>Образец текста</a:t>
            </a:r>
            <a:endParaRPr lang="ru-RU" noProof="0" smtClean="0"/>
          </a:p>
          <a:p>
            <a:pPr lvl="1" rtl="0">
              <a:buClr>
                <a:schemeClr val="accent2"/>
              </a:buClr>
            </a:pPr>
            <a:r>
              <a:rPr lang="ru-RU" noProof="0" smtClean="0"/>
              <a:t>Второй уровень</a:t>
            </a:r>
            <a:endParaRPr lang="ru-RU" noProof="0" smtClean="0"/>
          </a:p>
          <a:p>
            <a:pPr lvl="2" rtl="0">
              <a:buClr>
                <a:schemeClr val="accent2"/>
              </a:buClr>
            </a:pPr>
            <a:r>
              <a:rPr lang="ru-RU" noProof="0" smtClean="0"/>
              <a:t>Третий уровень</a:t>
            </a:r>
            <a:endParaRPr lang="ru-RU" noProof="0" smtClean="0"/>
          </a:p>
          <a:p>
            <a:pPr lvl="3" rtl="0">
              <a:buClr>
                <a:schemeClr val="accent2"/>
              </a:buClr>
            </a:pPr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 rtl="0">
              <a:buClr>
                <a:schemeClr val="accent2"/>
              </a:buClr>
            </a:pPr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24" name="Текст 4" title="Подзаголовок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  <a:endParaRPr lang="ru-RU" noProof="0"/>
          </a:p>
        </p:txBody>
      </p:sp>
      <p:sp>
        <p:nvSpPr>
          <p:cNvPr id="25" name="Надпись 24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Параллелограмм 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27" name="Заголовок 1" title="Название "/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Надпись 15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8" name="Группа 27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3" name="Параллелограмм 32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 rtl="0"/>
            <a:endParaRPr lang="ru-RU" noProof="0"/>
          </a:p>
        </p:txBody>
      </p:sp>
      <p:sp>
        <p:nvSpPr>
          <p:cNvPr id="34" name="Текст 4" title="Подзаголовок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17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Добавьте текст здесь</a:t>
            </a:r>
            <a:endParaRPr lang="ru-RU" noProof="0"/>
          </a:p>
        </p:txBody>
      </p:sp>
      <p:sp>
        <p:nvSpPr>
          <p:cNvPr id="20" name="Диаграмма 2" title="Диаграмма"/>
          <p:cNvSpPr>
            <a:spLocks noGrp="1"/>
          </p:cNvSpPr>
          <p:nvPr>
            <p:ph type="chart" sz="quarter" idx="10" hasCustomPrompt="1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/>
              <a:t>Щелкните значок, чтобы добавить диаграмму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аблица 11" title="Таблица"/>
          <p:cNvSpPr>
            <a:spLocks noGrp="1"/>
          </p:cNvSpPr>
          <p:nvPr>
            <p:ph type="tbl" sz="quarter" idx="12" hasCustomPrompt="1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Щелкните значок, чтобы добавить таблицу</a:t>
            </a:r>
            <a:endParaRPr lang="ru-RU" noProof="0"/>
          </a:p>
        </p:txBody>
      </p:sp>
      <p:sp>
        <p:nvSpPr>
          <p:cNvPr id="16" name="Надпись 15"/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  <a:endParaRPr lang="ru-RU" sz="3400" b="1" noProof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6" name="Группа 25"/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/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/>
            <p:cNvCxnSpPr/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/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36" name="Параллелограмм 35"/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37" name="Текст 4" title="Подзаголовок"/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/>
              <a:t>НАЖМИТЕ ДЛЯ ИЗМЕНЕНИЯ СТИЛЯ ПОДЗАГОЛОВКА</a:t>
            </a:r>
            <a:endParaRPr lang="ru-RU" noProof="0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17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образца слайда 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ый треугольник 3"/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Рисунок 31" title="Изображение"/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/>
              <a:t>Вставьте или перетащите изображение</a:t>
            </a:r>
            <a:endParaRPr lang="ru-RU" noProof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/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Добавьте подпись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Название</a:t>
            </a:r>
            <a:endParaRPr lang="ru-RU" noProof="0"/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Номер телефона</a:t>
            </a:r>
            <a:endParaRPr lang="ru-RU" noProof="0"/>
          </a:p>
        </p:txBody>
      </p:sp>
      <p:sp>
        <p:nvSpPr>
          <p:cNvPr id="11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Электронная почта </a:t>
            </a:r>
            <a:endParaRPr lang="ru-RU" noProof="0"/>
          </a:p>
        </p:txBody>
      </p:sp>
      <p:sp>
        <p:nvSpPr>
          <p:cNvPr id="13" name="Текст 21"/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/>
              <a:t>Веб-сайт компании</a:t>
            </a:r>
            <a:endParaRPr lang="ru-RU" noProof="0"/>
          </a:p>
        </p:txBody>
      </p:sp>
      <p:sp>
        <p:nvSpPr>
          <p:cNvPr id="14" name="Фигура 4157"/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5" name="Фигура 4186"/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19" name="Фигура 4379"/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0" name="Фигура 4487"/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/>
          </a:p>
        </p:txBody>
      </p:sp>
      <p:sp>
        <p:nvSpPr>
          <p:cNvPr id="21" name="Прямоугольный треугольник 20"/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2" name="Прямая соединительная линия 21"/>
          <p:cNvCxnSpPr/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/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2" name="Заголовок 1" title="Название"/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  <a:endParaRPr lang="ru-R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</a:fld>
            <a:endParaRPr lang="ru-RU" noProof="0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  <a:endParaRPr lang="ru-R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descr="C:/Users/ksyu6/Downloads/5182d3ec65c0b2675df0fa4bea6e3611.jpg5182d3ec65c0b2675df0fa4bea6e3611" title="Изображение здания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48" r="25748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8" name="Шестиугольник 17" descr="Сплошной темный шестиугольник в центре изображения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grpSp>
        <p:nvGrpSpPr>
          <p:cNvPr id="19" name="Группа 18" descr="Название и логотип компании, группа информации&#10;"/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Надпись 19"/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ru-RU" sz="6000" b="1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  <a:endParaRPr lang="ru-RU" sz="6000" b="1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Надпись 20"/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ru-RU" sz="140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  <a:endParaRPr lang="ru-RU" sz="140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en-US" dirty="0"/>
              <a:t>Программная</a:t>
            </a:r>
            <a:r>
              <a:rPr lang="en-US" altLang="ru-RU" dirty="0"/>
              <a:t> </a:t>
            </a:r>
            <a:r>
              <a:rPr lang="en-US" altLang="en-US" dirty="0"/>
              <a:t>реализация</a:t>
            </a:r>
            <a:r>
              <a:rPr lang="en-US" altLang="ru-RU" dirty="0"/>
              <a:t> </a:t>
            </a:r>
            <a:r>
              <a:rPr lang="en-US" altLang="en-US" dirty="0"/>
              <a:t>метода</a:t>
            </a:r>
            <a:r>
              <a:rPr lang="en-US" altLang="ru-RU" dirty="0"/>
              <a:t> </a:t>
            </a:r>
            <a:r>
              <a:rPr lang="en-US" altLang="en-US" dirty="0"/>
              <a:t>наискорейшего</a:t>
            </a:r>
            <a:r>
              <a:rPr lang="en-US" altLang="ru-RU" dirty="0"/>
              <a:t> </a:t>
            </a:r>
            <a:r>
              <a:rPr lang="en-US" altLang="en-US" dirty="0"/>
              <a:t>спуска</a:t>
            </a:r>
            <a:endParaRPr lang="en-US" alt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5400" y="3641090"/>
            <a:ext cx="4854575" cy="1834515"/>
          </a:xfrm>
        </p:spPr>
        <p:txBody>
          <a:bodyPr rtlCol="0"/>
          <a:lstStyle/>
          <a:p>
            <a:pPr rtl="0"/>
            <a:r>
              <a:rPr lang="ru-RU" dirty="0" smtClean="0">
                <a:solidFill>
                  <a:srgbClr val="00194C"/>
                </a:solidFill>
              </a:rPr>
              <a:t>Войтеховская Ксения Витальевна</a:t>
            </a:r>
            <a:endParaRPr lang="ru-RU" dirty="0" smtClean="0">
              <a:solidFill>
                <a:srgbClr val="00194C"/>
              </a:solidFill>
            </a:endParaRPr>
          </a:p>
          <a:p>
            <a:pPr rtl="0"/>
            <a:r>
              <a:rPr lang="ru-RU" dirty="0" smtClean="0">
                <a:solidFill>
                  <a:srgbClr val="00194C"/>
                </a:solidFill>
              </a:rPr>
              <a:t>Учащаяся группы 3ПОИС23</a:t>
            </a:r>
            <a:endParaRPr lang="ru-RU" dirty="0" smtClean="0">
              <a:solidFill>
                <a:srgbClr val="00194C"/>
              </a:solidFill>
            </a:endParaRPr>
          </a:p>
          <a:p>
            <a:pPr rtl="0"/>
            <a:r>
              <a:rPr lang="ru-RU" dirty="0" smtClean="0">
                <a:solidFill>
                  <a:srgbClr val="00194C"/>
                </a:solidFill>
              </a:rPr>
              <a:t>2025</a:t>
            </a:r>
            <a:endParaRPr lang="ru-RU" dirty="0" smtClean="0">
              <a:solidFill>
                <a:srgbClr val="00194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152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Оршанский колледж </a:t>
            </a:r>
            <a:r>
              <a:rPr lang="ru-RU" dirty="0" smtClean="0">
                <a:solidFill>
                  <a:schemeClr val="bg1"/>
                </a:solidFill>
              </a:rPr>
              <a:t>учреждения </a:t>
            </a:r>
            <a:r>
              <a:rPr lang="ru-RU" dirty="0">
                <a:solidFill>
                  <a:schemeClr val="bg1"/>
                </a:solidFill>
              </a:rPr>
              <a:t>образования </a:t>
            </a:r>
            <a:endParaRPr lang="ru-RU" dirty="0">
              <a:solidFill>
                <a:schemeClr val="bg1"/>
              </a:solidFill>
            </a:endParaRPr>
          </a:p>
          <a:p>
            <a:pPr algn="ctr"/>
            <a:r>
              <a:rPr lang="ru-RU" dirty="0">
                <a:solidFill>
                  <a:schemeClr val="bg1"/>
                </a:solidFill>
              </a:rPr>
              <a:t>«Витебский государственный университет имени П.М. Машерова»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3"/>
          <p:cNvSpPr>
            <a:spLocks noGrp="1"/>
          </p:cNvSpPr>
          <p:nvPr>
            <p:ph type="title"/>
          </p:nvPr>
        </p:nvSpPr>
        <p:spPr>
          <a:xfrm>
            <a:off x="518678" y="0"/>
            <a:ext cx="8333222" cy="972589"/>
          </a:xfrm>
        </p:spPr>
        <p:txBody>
          <a:bodyPr rtlCol="0"/>
          <a:lstStyle/>
          <a:p>
            <a:pPr rtl="0"/>
            <a:r>
              <a:rPr lang="ru-RU" b="0" dirty="0" smtClean="0"/>
              <a:t>Схема алгоритма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 dirty="0"/>
          </a:p>
        </p:txBody>
      </p:sp>
      <p:pic>
        <p:nvPicPr>
          <p:cNvPr id="2" name="Изображение 3" descr="diagram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088" y="882015"/>
            <a:ext cx="4187825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/Users/ksyu6/Downloads/5182d3ec65c0b2675df0fa4bea6e3611.jpg5182d3ec65c0b2675df0fa4bea6e3611" title="Изображение здания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48" r="25748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0" name="Шестиугольник 9" descr="Сплошной темный шестиугольник в центре изображения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Надпись 6"/>
          <p:cNvSpPr txBox="1"/>
          <p:nvPr/>
        </p:nvSpPr>
        <p:spPr>
          <a:xfrm>
            <a:off x="2443942" y="2938761"/>
            <a:ext cx="3810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6000" b="1" dirty="0" smtClean="0">
                <a:latin typeface="Arial Black" panose="020B0A04020102020204" pitchFamily="34" charset="0"/>
              </a:rPr>
              <a:t>ОКВГУ</a:t>
            </a:r>
            <a:endParaRPr lang="ru-RU" sz="6000" b="1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2318573"/>
          </a:xfrm>
        </p:spPr>
        <p:txBody>
          <a:bodyPr rtlCol="0"/>
          <a:lstStyle/>
          <a:p>
            <a:pPr rtl="0"/>
            <a:r>
              <a:rPr lang="ru-RU" b="0" dirty="0" smtClean="0">
                <a:latin typeface="Calibri Light" panose="020F0302020204030204" pitchFamily="34" charset="0"/>
              </a:rPr>
              <a:t>Тестирование разработанного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Таблица 10"/>
          <p:cNvGraphicFramePr>
            <a:graphicFrameLocks noGrp="1"/>
          </p:cNvGraphicFramePr>
          <p:nvPr>
            <p:ph type="tbl" sz="quarter" idx="12"/>
            <p:custDataLst>
              <p:tags r:id="rId1"/>
            </p:custDataLst>
          </p:nvPr>
        </p:nvGraphicFramePr>
        <p:xfrm>
          <a:off x="609600" y="218440"/>
          <a:ext cx="10845800" cy="593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935"/>
                <a:gridCol w="8444865"/>
              </a:tblGrid>
              <a:tr h="44513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Вид тест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Нажатие кнопок 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2"/>
                    </a:solidFill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Что тестируем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Функционирование кнопок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Входные данные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Нажатие на кнопки 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72453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Настройка тестового окружения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Тест выполняется на компьютере со следующими характеристиками:</a:t>
                      </a: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 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Процессор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	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12th Gen Intel(R) Core(TM) i3-1215U 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  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1.20 GHz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Оперативная память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	8,00 ГБ (доступно: 7,75 ГБ)</a:t>
                      </a:r>
                      <a:r>
                        <a:rPr lang="ru-RU"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 . 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Тип системы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	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64-разрядная операционная система, процессор x64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Оперативная система: Windows 11 Домашняя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Шаги 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т</a:t>
                      </a: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еста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Запустить программу и нажать на все кнопки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26162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Ожидаемые выходные данные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Отображение форм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25019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Ожидаемый результат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Пользователь без ошибок переходит между формами программы 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291528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Фактический результат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Происходит переход между формами приложения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 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 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  <a:tr h="41338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Обнаруженный дефект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>
                          <a:solidFill>
                            <a:srgbClr val="000000"/>
                          </a:solidFill>
                          <a:latin typeface="Times New Roman" panose="02020603050405020304"/>
                          <a:ea typeface="SimHei" panose="02010609060101010101" charset="-122"/>
                        </a:rPr>
                        <a:t>Дефекты не обнаружены</a:t>
                      </a:r>
                      <a:endParaRPr sz="1100">
                        <a:solidFill>
                          <a:srgbClr val="000000"/>
                        </a:solidFill>
                        <a:latin typeface="Times New Roman" panose="02020603050405020304"/>
                        <a:ea typeface="SimHei" panose="02010609060101010101" charset="-122"/>
                      </a:endParaRPr>
                    </a:p>
                  </a:txBody>
                  <a:tcPr marL="0" marR="0" marT="0" marB="0" anchor="t" anchorCtr="0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Нижний колонтитул 2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/>
          </a:p>
        </p:txBody>
      </p:sp>
      <p:pic>
        <p:nvPicPr>
          <p:cNvPr id="16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770" y="3057525"/>
            <a:ext cx="2414270" cy="1579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20" y="3057525"/>
            <a:ext cx="2390140" cy="157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95" y="3057525"/>
            <a:ext cx="2411095" cy="1578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/Users/ksyu6/Downloads/5182d3ec65c0b2675df0fa4bea6e3611.jpg5182d3ec65c0b2675df0fa4bea6e3611" title="Изображение здания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48" r="25748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0" name="Шестиугольник 9" descr="Сплошной темный шестиугольник в центре изображения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Надпись 6"/>
          <p:cNvSpPr txBox="1"/>
          <p:nvPr/>
        </p:nvSpPr>
        <p:spPr>
          <a:xfrm>
            <a:off x="2443942" y="2938761"/>
            <a:ext cx="3810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6000" b="1" dirty="0" smtClean="0">
                <a:latin typeface="Arial Black" panose="020B0A04020102020204" pitchFamily="34" charset="0"/>
              </a:rPr>
              <a:t>ОКВГУ</a:t>
            </a:r>
            <a:endParaRPr lang="ru-RU" sz="6000" b="1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283842" y="1987420"/>
            <a:ext cx="4911633" cy="2318573"/>
          </a:xfrm>
        </p:spPr>
        <p:txBody>
          <a:bodyPr rtlCol="0"/>
          <a:lstStyle/>
          <a:p>
            <a:pPr rtl="0"/>
            <a:r>
              <a:rPr lang="ru-RU" b="0" dirty="0" smtClean="0">
                <a:latin typeface="Calibri Light" panose="020F0302020204030204" pitchFamily="34" charset="0"/>
              </a:rPr>
              <a:t>Демонстрация разработанного приложения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6" descr="C:/Users/ksyu6/Downloads/5182d3ec65c0b2675df0fa4bea6e3611.jpg5182d3ec65c0b2675df0fa4bea6e3611" title="Изображение здания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l="25748" r="25748"/>
          <a:stretch>
            <a:fillRect/>
          </a:stretch>
        </p:blipFill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Шестиугольник 18" descr="Сплошной темный шестиугольник в центре изображения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/>
              <a:t>Войтеховская Ксения</a:t>
            </a:r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/>
              <a:t>+375 (33) 387-28-22</a:t>
            </a:r>
            <a:endParaRPr lang="ru-RU"/>
          </a:p>
        </p:txBody>
      </p:sp>
      <p:sp>
        <p:nvSpPr>
          <p:cNvPr id="7" name="Надпись 6"/>
          <p:cNvSpPr txBox="1"/>
          <p:nvPr/>
        </p:nvSpPr>
        <p:spPr>
          <a:xfrm>
            <a:off x="2301702" y="2922251"/>
            <a:ext cx="3810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rtl="0"/>
            <a:r>
              <a:rPr lang="ru-RU" sz="6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ОКВГУ</a:t>
            </a:r>
            <a:endParaRPr lang="ru-RU" sz="6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/Users/ksyu6/Downloads/5182d3ec65c0b2675df0fa4bea6e3611.jpg5182d3ec65c0b2675df0fa4bea6e3611" title="Изображение здания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48" r="25748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0" name="Шестиугольник 9" descr="Сплошной темный шестиугольник в центре изображения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Надпись 6"/>
          <p:cNvSpPr txBox="1"/>
          <p:nvPr/>
        </p:nvSpPr>
        <p:spPr>
          <a:xfrm>
            <a:off x="2443942" y="2938761"/>
            <a:ext cx="3810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6000" b="1" dirty="0" smtClean="0">
                <a:latin typeface="Arial Black" panose="020B0A04020102020204" pitchFamily="34" charset="0"/>
              </a:rPr>
              <a:t>ОКВГУ</a:t>
            </a:r>
            <a:endParaRPr lang="ru-RU" sz="6000" b="1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b="0" dirty="0" smtClean="0">
                <a:latin typeface="Calibri Light" panose="020F0302020204030204" pitchFamily="34" charset="0"/>
              </a:rPr>
              <a:t>Постановка задачи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Цель</a:t>
            </a:r>
            <a:endParaRPr lang="ru-RU" b="0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531378" y="2523815"/>
            <a:ext cx="4942829" cy="2958275"/>
          </a:xfrm>
        </p:spPr>
        <p:txBody>
          <a:bodyPr rtlCol="0">
            <a:normAutofit fontScale="80000"/>
          </a:bodyPr>
          <a:lstStyle/>
          <a:p>
            <a:pPr lvl="0" rtl="0"/>
            <a:r>
              <a:rPr lang="en-US" altLang="en-US" dirty="0"/>
              <a:t>закреплени</a:t>
            </a:r>
            <a:r>
              <a:rPr lang="ru-RU" altLang="en-US" dirty="0"/>
              <a:t>е</a:t>
            </a:r>
            <a:r>
              <a:rPr lang="en-US" altLang="ru-RU" dirty="0"/>
              <a:t>, </a:t>
            </a:r>
            <a:r>
              <a:rPr lang="en-US" altLang="en-US" dirty="0"/>
              <a:t>углублени</a:t>
            </a:r>
            <a:r>
              <a:rPr lang="ru-RU" altLang="en-US" dirty="0"/>
              <a:t>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систематизаци</a:t>
            </a:r>
            <a:r>
              <a:rPr lang="ru-RU" altLang="en-US" dirty="0"/>
              <a:t>я</a:t>
            </a:r>
            <a:r>
              <a:rPr lang="en-US" altLang="ru-RU" dirty="0"/>
              <a:t> </a:t>
            </a:r>
            <a:r>
              <a:rPr lang="en-US" altLang="en-US" dirty="0"/>
              <a:t>теоретических</a:t>
            </a:r>
            <a:r>
              <a:rPr lang="en-US" altLang="ru-RU" dirty="0"/>
              <a:t> </a:t>
            </a:r>
            <a:r>
              <a:rPr lang="en-US" altLang="en-US" dirty="0"/>
              <a:t>знаний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практический</a:t>
            </a:r>
            <a:r>
              <a:rPr lang="en-US" altLang="ru-RU" dirty="0"/>
              <a:t> </a:t>
            </a:r>
            <a:r>
              <a:rPr lang="en-US" altLang="en-US" dirty="0"/>
              <a:t>навыков</a:t>
            </a:r>
            <a:r>
              <a:rPr lang="en-US" altLang="ru-RU" dirty="0"/>
              <a:t>, </a:t>
            </a:r>
            <a:r>
              <a:rPr lang="en-US" altLang="en-US" dirty="0"/>
              <a:t>полученных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ходе</a:t>
            </a:r>
            <a:r>
              <a:rPr lang="en-US" altLang="ru-RU" dirty="0"/>
              <a:t> </a:t>
            </a:r>
            <a:r>
              <a:rPr lang="ru-RU" altLang="en-US" dirty="0"/>
              <a:t>обучения</a:t>
            </a:r>
            <a:r>
              <a:rPr lang="en-US" altLang="ru-RU" dirty="0"/>
              <a:t>; </a:t>
            </a:r>
            <a:r>
              <a:rPr lang="en-US" altLang="en-US" dirty="0"/>
              <a:t>формировани</a:t>
            </a:r>
            <a:r>
              <a:rPr lang="ru-RU" altLang="en-US" dirty="0"/>
              <a:t>е</a:t>
            </a:r>
            <a:r>
              <a:rPr lang="en-US" altLang="ru-RU" dirty="0"/>
              <a:t> </a:t>
            </a:r>
            <a:r>
              <a:rPr lang="en-US" altLang="en-US" dirty="0"/>
              <a:t>навыков</a:t>
            </a:r>
            <a:r>
              <a:rPr lang="en-US" altLang="ru-RU" dirty="0"/>
              <a:t> </a:t>
            </a:r>
            <a:r>
              <a:rPr lang="en-US" altLang="en-US" dirty="0"/>
              <a:t>самостоятельного</a:t>
            </a:r>
            <a:r>
              <a:rPr lang="en-US" altLang="ru-RU" dirty="0"/>
              <a:t> </a:t>
            </a:r>
            <a:r>
              <a:rPr lang="en-US" altLang="en-US" dirty="0"/>
              <a:t>решения</a:t>
            </a:r>
            <a:r>
              <a:rPr lang="en-US" altLang="ru-RU" dirty="0"/>
              <a:t> </a:t>
            </a:r>
            <a:r>
              <a:rPr lang="en-US" altLang="en-US" dirty="0"/>
              <a:t>профессиональных</a:t>
            </a:r>
            <a:r>
              <a:rPr lang="en-US" altLang="ru-RU" dirty="0"/>
              <a:t> </a:t>
            </a:r>
            <a:r>
              <a:rPr lang="en-US" altLang="en-US" dirty="0"/>
              <a:t>задач</a:t>
            </a:r>
            <a:r>
              <a:rPr lang="en-US" altLang="ru-RU" dirty="0"/>
              <a:t>; </a:t>
            </a:r>
            <a:r>
              <a:rPr lang="en-US" altLang="en-US" dirty="0"/>
              <a:t>получени</a:t>
            </a:r>
            <a:r>
              <a:rPr lang="ru-RU" altLang="en-US" dirty="0"/>
              <a:t>е</a:t>
            </a:r>
            <a:r>
              <a:rPr lang="en-US" altLang="ru-RU" dirty="0"/>
              <a:t> </a:t>
            </a:r>
            <a:r>
              <a:rPr lang="en-US" altLang="en-US" dirty="0"/>
              <a:t>навыков</a:t>
            </a:r>
            <a:r>
              <a:rPr lang="en-US" altLang="ru-RU" dirty="0"/>
              <a:t> </a:t>
            </a:r>
            <a:r>
              <a:rPr lang="en-US" altLang="en-US" dirty="0"/>
              <a:t>пользоваться</a:t>
            </a:r>
            <a:r>
              <a:rPr lang="en-US" altLang="ru-RU" dirty="0"/>
              <a:t> </a:t>
            </a:r>
            <a:r>
              <a:rPr lang="en-US" altLang="en-US" dirty="0"/>
              <a:t>специальной</a:t>
            </a:r>
            <a:r>
              <a:rPr lang="en-US" altLang="ru-RU" dirty="0"/>
              <a:t> </a:t>
            </a:r>
            <a:r>
              <a:rPr lang="en-US" altLang="en-US" dirty="0"/>
              <a:t>справочной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технической</a:t>
            </a:r>
            <a:r>
              <a:rPr lang="en-US" altLang="ru-RU" dirty="0"/>
              <a:t> </a:t>
            </a:r>
            <a:r>
              <a:rPr lang="en-US" altLang="en-US" dirty="0"/>
              <a:t>литературой</a:t>
            </a:r>
            <a:r>
              <a:rPr lang="en-US" altLang="ru-RU" dirty="0"/>
              <a:t>, </a:t>
            </a:r>
            <a:r>
              <a:rPr lang="en-US" altLang="en-US" dirty="0"/>
              <a:t>техническими</a:t>
            </a:r>
            <a:r>
              <a:rPr lang="en-US" altLang="ru-RU" dirty="0"/>
              <a:t> </a:t>
            </a:r>
            <a:r>
              <a:rPr lang="en-US" altLang="en-US" dirty="0"/>
              <a:t>нормативными</a:t>
            </a:r>
            <a:r>
              <a:rPr lang="en-US" altLang="ru-RU" dirty="0"/>
              <a:t> </a:t>
            </a:r>
            <a:r>
              <a:rPr lang="en-US" altLang="en-US" dirty="0"/>
              <a:t>правовыми</a:t>
            </a:r>
            <a:r>
              <a:rPr lang="en-US" altLang="ru-RU" dirty="0"/>
              <a:t> </a:t>
            </a:r>
            <a:r>
              <a:rPr lang="en-US" altLang="en-US" dirty="0"/>
              <a:t>актами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области</a:t>
            </a:r>
            <a:r>
              <a:rPr lang="en-US" altLang="ru-RU" dirty="0"/>
              <a:t> </a:t>
            </a:r>
            <a:r>
              <a:rPr lang="en-US" altLang="en-US" dirty="0"/>
              <a:t>алгоритмизации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программирования</a:t>
            </a:r>
            <a:r>
              <a:rPr lang="en-US" altLang="ru-RU" dirty="0"/>
              <a:t>.</a:t>
            </a:r>
            <a:endParaRPr lang="en-US" altLang="ru-RU" dirty="0"/>
          </a:p>
        </p:txBody>
      </p:sp>
      <p:pic>
        <p:nvPicPr>
          <p:cNvPr id="13" name="Рисунок 12" descr="C:/Users/ksyu6/Downloads/5182d3ec65c0b2675df0fa4bea6e3611.jpg5182d3ec65c0b2675df0fa4bea6e3611" title="Горизонт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l="27126" r="27126"/>
          <a:stretch>
            <a:fillRect/>
          </a:stretch>
        </p:blipFill>
        <p:spPr>
          <a:xfrm>
            <a:off x="6604000" y="0"/>
            <a:ext cx="5588000" cy="6872249"/>
          </a:xfrm>
        </p:spPr>
      </p:pic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Задачи</a:t>
            </a:r>
            <a:endParaRPr lang="ru-RU" b="0" dirty="0"/>
          </a:p>
        </p:txBody>
      </p:sp>
      <p:sp>
        <p:nvSpPr>
          <p:cNvPr id="42" name="Объект 6"/>
          <p:cNvSpPr>
            <a:spLocks noGrp="1"/>
          </p:cNvSpPr>
          <p:nvPr>
            <p:ph idx="1"/>
          </p:nvPr>
        </p:nvSpPr>
        <p:spPr>
          <a:xfrm>
            <a:off x="531378" y="2523815"/>
            <a:ext cx="4942829" cy="2958275"/>
          </a:xfrm>
        </p:spPr>
        <p:txBody>
          <a:bodyPr rtlCol="0">
            <a:normAutofit fontScale="80000"/>
          </a:bodyPr>
          <a:lstStyle/>
          <a:p>
            <a:pPr lvl="0" rtl="0"/>
            <a:r>
              <a:rPr lang="en-US" altLang="en-US"/>
              <a:t>подробно</a:t>
            </a:r>
            <a:r>
              <a:rPr lang="ru-RU" altLang="en-US"/>
              <a:t>е</a:t>
            </a:r>
            <a:r>
              <a:rPr lang="en-US" altLang="ru-RU"/>
              <a:t> </a:t>
            </a:r>
            <a:r>
              <a:rPr lang="en-US" altLang="en-US"/>
              <a:t>изучени</a:t>
            </a:r>
            <a:r>
              <a:rPr lang="ru-RU" altLang="en-US"/>
              <a:t>е</a:t>
            </a:r>
            <a:r>
              <a:rPr lang="en-US" altLang="ru-RU"/>
              <a:t> </a:t>
            </a:r>
            <a:r>
              <a:rPr lang="en-US" altLang="en-US"/>
              <a:t>предметной</a:t>
            </a:r>
            <a:r>
              <a:rPr lang="en-US" altLang="ru-RU"/>
              <a:t> </a:t>
            </a:r>
            <a:r>
              <a:rPr lang="en-US" altLang="en-US"/>
              <a:t>области</a:t>
            </a:r>
            <a:r>
              <a:rPr lang="en-US" altLang="ru-RU"/>
              <a:t>, </a:t>
            </a:r>
            <a:endParaRPr lang="en-US" altLang="ru-RU"/>
          </a:p>
          <a:p>
            <a:pPr lvl="0" rtl="0"/>
            <a:r>
              <a:rPr lang="en-US" altLang="en-US"/>
              <a:t>поэтапно</a:t>
            </a:r>
            <a:r>
              <a:rPr lang="ru-RU" altLang="en-US"/>
              <a:t>е</a:t>
            </a:r>
            <a:r>
              <a:rPr lang="en-US" altLang="ru-RU"/>
              <a:t> </a:t>
            </a:r>
            <a:r>
              <a:rPr lang="en-US" altLang="en-US"/>
              <a:t>проектировани</a:t>
            </a:r>
            <a:r>
              <a:rPr lang="ru-RU" altLang="en-US"/>
              <a:t>е</a:t>
            </a:r>
            <a:r>
              <a:rPr lang="en-US" altLang="ru-RU"/>
              <a:t> </a:t>
            </a:r>
            <a:r>
              <a:rPr lang="en-US" altLang="en-US"/>
              <a:t>приложения</a:t>
            </a:r>
            <a:r>
              <a:rPr lang="en-US" altLang="ru-RU"/>
              <a:t>, </a:t>
            </a:r>
            <a:endParaRPr lang="en-US" altLang="ru-RU"/>
          </a:p>
          <a:p>
            <a:pPr lvl="0" rtl="0"/>
            <a:r>
              <a:rPr lang="en-US" altLang="en-US"/>
              <a:t>разработк</a:t>
            </a:r>
            <a:r>
              <a:rPr lang="ru-RU" altLang="en-US"/>
              <a:t>а</a:t>
            </a:r>
            <a:r>
              <a:rPr lang="en-US" altLang="ru-RU"/>
              <a:t> </a:t>
            </a:r>
            <a:r>
              <a:rPr lang="en-US" altLang="en-US"/>
              <a:t>программы</a:t>
            </a:r>
            <a:r>
              <a:rPr lang="en-US" altLang="ru-RU"/>
              <a:t>, </a:t>
            </a:r>
            <a:r>
              <a:rPr lang="en-US" altLang="en-US"/>
              <a:t>основанной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методе</a:t>
            </a:r>
            <a:r>
              <a:rPr lang="en-US" altLang="ru-RU"/>
              <a:t> </a:t>
            </a:r>
            <a:r>
              <a:rPr lang="en-US" altLang="en-US"/>
              <a:t>наискорейшего</a:t>
            </a:r>
            <a:r>
              <a:rPr lang="en-US" altLang="ru-RU"/>
              <a:t> </a:t>
            </a:r>
            <a:r>
              <a:rPr lang="en-US" altLang="en-US"/>
              <a:t>спуска</a:t>
            </a:r>
            <a:r>
              <a:rPr lang="en-US" altLang="ru-RU"/>
              <a:t>, </a:t>
            </a:r>
            <a:r>
              <a:rPr lang="en-US" altLang="en-US"/>
              <a:t>устойчивой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некорректному</a:t>
            </a:r>
            <a:r>
              <a:rPr lang="en-US" altLang="ru-RU"/>
              <a:t> </a:t>
            </a:r>
            <a:r>
              <a:rPr lang="en-US" altLang="en-US"/>
              <a:t>вво</a:t>
            </a:r>
            <a:r>
              <a:rPr lang="ru-RU" altLang="en-US"/>
              <a:t>ду,</a:t>
            </a:r>
            <a:endParaRPr lang="ru-RU" altLang="en-US"/>
          </a:p>
          <a:p>
            <a:pPr lvl="0" rtl="0"/>
            <a:r>
              <a:rPr lang="en-US" altLang="en-US"/>
              <a:t>тестирование</a:t>
            </a:r>
            <a:r>
              <a:rPr lang="en-US" altLang="ru-RU"/>
              <a:t> </a:t>
            </a:r>
            <a:r>
              <a:rPr lang="en-US" altLang="en-US"/>
              <a:t>программы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контрольных</a:t>
            </a:r>
            <a:r>
              <a:rPr lang="en-US" altLang="ru-RU"/>
              <a:t> </a:t>
            </a:r>
            <a:r>
              <a:rPr lang="en-US" altLang="en-US"/>
              <a:t>примерах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подтверждения</a:t>
            </a:r>
            <a:r>
              <a:rPr lang="en-US" altLang="ru-RU"/>
              <a:t> </a:t>
            </a:r>
            <a:r>
              <a:rPr lang="en-US" altLang="en-US"/>
              <a:t>её</a:t>
            </a:r>
            <a:r>
              <a:rPr lang="en-US" altLang="ru-RU"/>
              <a:t> </a:t>
            </a:r>
            <a:r>
              <a:rPr lang="en-US" altLang="en-US"/>
              <a:t>корректности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эффективности</a:t>
            </a:r>
            <a:r>
              <a:rPr lang="en-US" altLang="ru-RU"/>
              <a:t>.  </a:t>
            </a:r>
            <a:endParaRPr lang="en-US" altLang="ru-RU"/>
          </a:p>
        </p:txBody>
      </p:sp>
      <p:pic>
        <p:nvPicPr>
          <p:cNvPr id="59" name="Рисунок 58" descr="C:/Users/ksyu6/Downloads/5182d3ec65c0b2675df0fa4bea6e3611.jpg5182d3ec65c0b2675df0fa4bea6e3611" title="Здания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l="18765" r="18765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35" name="Нижний колонтитул 34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Актуальность</a:t>
            </a:r>
            <a:endParaRPr lang="ru-RU" b="0" dirty="0"/>
          </a:p>
        </p:txBody>
      </p:sp>
      <p:sp>
        <p:nvSpPr>
          <p:cNvPr id="43" name="Текст 8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Курсового проектирования</a:t>
            </a:r>
            <a:endParaRPr lang="ru-RU" dirty="0"/>
          </a:p>
        </p:txBody>
      </p:sp>
      <p:sp>
        <p:nvSpPr>
          <p:cNvPr id="42" name="Объект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/>
          </a:bodyPr>
          <a:lstStyle/>
          <a:p>
            <a:pPr lvl="0" rtl="0"/>
            <a:r>
              <a:rPr lang="en-US" altLang="en-US" dirty="0"/>
              <a:t>Метод</a:t>
            </a:r>
            <a:r>
              <a:rPr lang="en-US" altLang="ru-RU" dirty="0"/>
              <a:t> </a:t>
            </a:r>
            <a:r>
              <a:rPr lang="en-US" altLang="en-US" dirty="0"/>
              <a:t>наискорейшего</a:t>
            </a:r>
            <a:r>
              <a:rPr lang="en-US" altLang="ru-RU" dirty="0"/>
              <a:t> </a:t>
            </a:r>
            <a:r>
              <a:rPr lang="en-US" altLang="en-US" dirty="0"/>
              <a:t>спуска</a:t>
            </a:r>
            <a:r>
              <a:rPr lang="en-US" altLang="ru-RU" dirty="0"/>
              <a:t> (</a:t>
            </a:r>
            <a:r>
              <a:rPr lang="en-US" altLang="en-US" dirty="0"/>
              <a:t>или</a:t>
            </a:r>
            <a:r>
              <a:rPr lang="en-US" altLang="ru-RU" dirty="0"/>
              <a:t> </a:t>
            </a:r>
            <a:r>
              <a:rPr lang="en-US" altLang="en-US" dirty="0"/>
              <a:t>градиентный</a:t>
            </a:r>
            <a:r>
              <a:rPr lang="en-US" altLang="ru-RU" dirty="0"/>
              <a:t> </a:t>
            </a:r>
            <a:r>
              <a:rPr lang="en-US" altLang="en-US" dirty="0"/>
              <a:t>спуск</a:t>
            </a:r>
            <a:r>
              <a:rPr lang="en-US" altLang="ru-RU" dirty="0"/>
              <a:t>) </a:t>
            </a:r>
            <a:r>
              <a:rPr lang="en-US" altLang="en-US" dirty="0"/>
              <a:t>является</a:t>
            </a:r>
            <a:r>
              <a:rPr lang="en-US" altLang="ru-RU" dirty="0"/>
              <a:t> </a:t>
            </a:r>
            <a:r>
              <a:rPr lang="en-US" altLang="en-US" dirty="0"/>
              <a:t>важным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широко</a:t>
            </a:r>
            <a:r>
              <a:rPr lang="en-US" altLang="ru-RU" dirty="0"/>
              <a:t> </a:t>
            </a:r>
            <a:r>
              <a:rPr lang="en-US" altLang="en-US" dirty="0"/>
              <a:t>используемым</a:t>
            </a:r>
            <a:r>
              <a:rPr lang="en-US" altLang="ru-RU" dirty="0"/>
              <a:t> </a:t>
            </a:r>
            <a:r>
              <a:rPr lang="en-US" altLang="en-US" dirty="0"/>
              <a:t>алгоритмом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области</a:t>
            </a:r>
            <a:r>
              <a:rPr lang="en-US" altLang="ru-RU" dirty="0"/>
              <a:t> </a:t>
            </a:r>
            <a:r>
              <a:rPr lang="en-US" altLang="en-US" dirty="0"/>
              <a:t>оптимизации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машинного</a:t>
            </a:r>
            <a:r>
              <a:rPr lang="en-US" altLang="ru-RU" dirty="0"/>
              <a:t> </a:t>
            </a:r>
            <a:r>
              <a:rPr lang="en-US" altLang="en-US" dirty="0"/>
              <a:t>обучения</a:t>
            </a:r>
            <a:r>
              <a:rPr lang="en-US" altLang="ru-RU" dirty="0"/>
              <a:t>. </a:t>
            </a:r>
            <a:r>
              <a:rPr lang="en-US" altLang="en-US" dirty="0"/>
              <a:t>Он</a:t>
            </a:r>
            <a:r>
              <a:rPr lang="en-US" altLang="ru-RU" dirty="0"/>
              <a:t> </a:t>
            </a:r>
            <a:r>
              <a:rPr lang="en-US" altLang="en-US" dirty="0"/>
              <a:t>применяется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нахождения</a:t>
            </a:r>
            <a:r>
              <a:rPr lang="en-US" altLang="ru-RU" dirty="0"/>
              <a:t> </a:t>
            </a:r>
            <a:r>
              <a:rPr lang="en-US" altLang="en-US" dirty="0"/>
              <a:t>минимумов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максимумов</a:t>
            </a:r>
            <a:r>
              <a:rPr lang="en-US" altLang="ru-RU" dirty="0"/>
              <a:t> </a:t>
            </a:r>
            <a:r>
              <a:rPr lang="en-US" altLang="en-US" dirty="0"/>
              <a:t>функций</a:t>
            </a:r>
            <a:r>
              <a:rPr lang="en-US" altLang="ru-RU" dirty="0"/>
              <a:t>, </a:t>
            </a:r>
            <a:r>
              <a:rPr lang="en-US" altLang="en-US" dirty="0"/>
              <a:t>что</a:t>
            </a:r>
            <a:r>
              <a:rPr lang="en-US" altLang="ru-RU" dirty="0"/>
              <a:t> </a:t>
            </a:r>
            <a:r>
              <a:rPr lang="en-US" altLang="en-US" dirty="0"/>
              <a:t>имеет</a:t>
            </a:r>
            <a:r>
              <a:rPr lang="en-US" altLang="ru-RU" dirty="0"/>
              <a:t> </a:t>
            </a:r>
            <a:r>
              <a:rPr lang="en-US" altLang="en-US" dirty="0"/>
              <a:t>широкий</a:t>
            </a:r>
            <a:r>
              <a:rPr lang="en-US" altLang="ru-RU" dirty="0"/>
              <a:t> </a:t>
            </a:r>
            <a:r>
              <a:rPr lang="en-US" altLang="en-US" dirty="0"/>
              <a:t>спектр</a:t>
            </a:r>
            <a:r>
              <a:rPr lang="en-US" altLang="ru-RU" dirty="0"/>
              <a:t> </a:t>
            </a:r>
            <a:r>
              <a:rPr lang="en-US" altLang="en-US" dirty="0"/>
              <a:t>применений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науке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технике</a:t>
            </a:r>
            <a:r>
              <a:rPr lang="en-US" altLang="ru-RU" dirty="0"/>
              <a:t>. </a:t>
            </a:r>
            <a:r>
              <a:rPr lang="en-US" altLang="en-US" dirty="0"/>
              <a:t>Метод</a:t>
            </a:r>
            <a:r>
              <a:rPr lang="en-US" altLang="ru-RU" dirty="0"/>
              <a:t> </a:t>
            </a:r>
            <a:r>
              <a:rPr lang="en-US" altLang="en-US" dirty="0"/>
              <a:t>наискорейшего</a:t>
            </a:r>
            <a:r>
              <a:rPr lang="en-US" altLang="ru-RU" dirty="0"/>
              <a:t> </a:t>
            </a:r>
            <a:r>
              <a:rPr lang="en-US" altLang="en-US" dirty="0"/>
              <a:t>спуска</a:t>
            </a:r>
            <a:r>
              <a:rPr lang="en-US" altLang="ru-RU" dirty="0"/>
              <a:t> </a:t>
            </a:r>
            <a:r>
              <a:rPr lang="en-US" altLang="en-US" dirty="0"/>
              <a:t>является</a:t>
            </a:r>
            <a:r>
              <a:rPr lang="en-US" altLang="ru-RU" dirty="0"/>
              <a:t> </a:t>
            </a:r>
            <a:r>
              <a:rPr lang="en-US" altLang="en-US" dirty="0"/>
              <a:t>основным</a:t>
            </a:r>
            <a:r>
              <a:rPr lang="en-US" altLang="ru-RU" dirty="0"/>
              <a:t> </a:t>
            </a:r>
            <a:r>
              <a:rPr lang="en-US" altLang="en-US" dirty="0"/>
              <a:t>алгоритмом</a:t>
            </a:r>
            <a:r>
              <a:rPr lang="en-US" altLang="ru-RU" dirty="0"/>
              <a:t> </a:t>
            </a:r>
            <a:r>
              <a:rPr lang="en-US" altLang="en-US" dirty="0"/>
              <a:t>обучения</a:t>
            </a:r>
            <a:r>
              <a:rPr lang="en-US" altLang="ru-RU" dirty="0"/>
              <a:t> </a:t>
            </a:r>
            <a:r>
              <a:rPr lang="en-US" altLang="en-US" dirty="0"/>
              <a:t>моделей</a:t>
            </a:r>
            <a:r>
              <a:rPr lang="en-US" altLang="ru-RU" dirty="0"/>
              <a:t> </a:t>
            </a:r>
            <a:r>
              <a:rPr lang="en-US" altLang="en-US" dirty="0"/>
              <a:t>машинного</a:t>
            </a:r>
            <a:r>
              <a:rPr lang="en-US" altLang="ru-RU" dirty="0"/>
              <a:t> </a:t>
            </a:r>
            <a:r>
              <a:rPr lang="en-US" altLang="en-US" dirty="0"/>
              <a:t>обучения</a:t>
            </a:r>
            <a:r>
              <a:rPr lang="en-US" altLang="ru-RU" dirty="0"/>
              <a:t>, </a:t>
            </a:r>
            <a:r>
              <a:rPr lang="en-US" altLang="en-US" dirty="0"/>
              <a:t>включая</a:t>
            </a:r>
            <a:r>
              <a:rPr lang="en-US" altLang="ru-RU" dirty="0"/>
              <a:t> </a:t>
            </a:r>
            <a:r>
              <a:rPr lang="en-US" altLang="en-US" dirty="0"/>
              <a:t>нейронные</a:t>
            </a:r>
            <a:r>
              <a:rPr lang="en-US" altLang="ru-RU" dirty="0"/>
              <a:t> </a:t>
            </a:r>
            <a:r>
              <a:rPr lang="en-US" altLang="en-US" dirty="0"/>
              <a:t>сети</a:t>
            </a:r>
            <a:r>
              <a:rPr lang="en-US" altLang="ru-RU" dirty="0"/>
              <a:t>, </a:t>
            </a:r>
            <a:r>
              <a:rPr lang="en-US" altLang="en-US" dirty="0"/>
              <a:t>логистическую</a:t>
            </a:r>
            <a:r>
              <a:rPr lang="en-US" altLang="ru-RU" dirty="0"/>
              <a:t> </a:t>
            </a:r>
            <a:r>
              <a:rPr lang="en-US" altLang="en-US" dirty="0"/>
              <a:t>регрессию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другие</a:t>
            </a:r>
            <a:r>
              <a:rPr lang="en-US" altLang="ru-RU" dirty="0"/>
              <a:t>. </a:t>
            </a:r>
            <a:endParaRPr lang="en-US" altLang="ru-RU" dirty="0"/>
          </a:p>
        </p:txBody>
      </p:sp>
      <p:pic>
        <p:nvPicPr>
          <p:cNvPr id="59" name="Рисунок 58" descr="C:/Users/ksyu6/Downloads/5182d3ec65c0b2675df0fa4bea6e3611.jpg5182d3ec65c0b2675df0fa4bea6e3611" title="Здания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rcRect l="18765" r="18765"/>
          <a:stretch>
            <a:fillRect/>
          </a:stretch>
        </p:blipFill>
        <p:spPr>
          <a:xfrm>
            <a:off x="6170177" y="1435100"/>
            <a:ext cx="6021821" cy="5422900"/>
          </a:xfrm>
        </p:spPr>
      </p:pic>
      <p:sp>
        <p:nvSpPr>
          <p:cNvPr id="35" name="Нижний колонтитул 34"/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 smtClean="0"/>
              <a:t>Область применения</a:t>
            </a:r>
            <a:endParaRPr lang="ru-RU" b="0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ru-RU" dirty="0" smtClean="0"/>
              <a:t>Разработанной программы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/>
          </a:bodyPr>
          <a:lstStyle/>
          <a:p>
            <a:pPr lvl="0" rtl="0"/>
            <a:r>
              <a:rPr lang="en-US" altLang="en-US" dirty="0"/>
              <a:t>Метод</a:t>
            </a:r>
            <a:r>
              <a:rPr lang="en-US" altLang="ru-RU" dirty="0"/>
              <a:t> </a:t>
            </a:r>
            <a:r>
              <a:rPr lang="en-US" altLang="en-US" dirty="0"/>
              <a:t>наискорейшего</a:t>
            </a:r>
            <a:r>
              <a:rPr lang="en-US" altLang="ru-RU" dirty="0"/>
              <a:t> </a:t>
            </a:r>
            <a:r>
              <a:rPr lang="en-US" altLang="en-US" dirty="0"/>
              <a:t>активно</a:t>
            </a:r>
            <a:r>
              <a:rPr lang="en-US" altLang="ru-RU" dirty="0"/>
              <a:t> </a:t>
            </a:r>
            <a:r>
              <a:rPr lang="en-US" altLang="en-US" dirty="0"/>
              <a:t>используется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вычислительной</a:t>
            </a:r>
            <a:r>
              <a:rPr lang="en-US" altLang="ru-RU" dirty="0"/>
              <a:t> </a:t>
            </a:r>
            <a:r>
              <a:rPr lang="en-US" altLang="en-US" dirty="0"/>
              <a:t>математике</a:t>
            </a:r>
            <a:r>
              <a:rPr lang="en-US" altLang="ru-RU" dirty="0"/>
              <a:t> </a:t>
            </a:r>
            <a:r>
              <a:rPr lang="en-US" altLang="en-US" dirty="0"/>
              <a:t>не</a:t>
            </a:r>
            <a:r>
              <a:rPr lang="en-US" altLang="ru-RU" dirty="0"/>
              <a:t> </a:t>
            </a:r>
            <a:r>
              <a:rPr lang="en-US" altLang="en-US" dirty="0"/>
              <a:t>только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непосредственного</a:t>
            </a:r>
            <a:r>
              <a:rPr lang="en-US" altLang="ru-RU" dirty="0"/>
              <a:t> </a:t>
            </a:r>
            <a:r>
              <a:rPr lang="en-US" altLang="en-US" dirty="0"/>
              <a:t>решения</a:t>
            </a:r>
            <a:r>
              <a:rPr lang="en-US" altLang="ru-RU" dirty="0"/>
              <a:t> </a:t>
            </a:r>
            <a:r>
              <a:rPr lang="en-US" altLang="en-US" dirty="0"/>
              <a:t>задач</a:t>
            </a:r>
            <a:r>
              <a:rPr lang="en-US" altLang="ru-RU" dirty="0"/>
              <a:t> </a:t>
            </a:r>
            <a:r>
              <a:rPr lang="en-US" altLang="en-US" dirty="0"/>
              <a:t>оптимизации</a:t>
            </a:r>
            <a:r>
              <a:rPr lang="en-US" altLang="ru-RU" dirty="0"/>
              <a:t>, </a:t>
            </a:r>
            <a:r>
              <a:rPr lang="en-US" altLang="en-US" dirty="0"/>
              <a:t>но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задач</a:t>
            </a:r>
            <a:r>
              <a:rPr lang="en-US" altLang="ru-RU" dirty="0"/>
              <a:t>, </a:t>
            </a:r>
            <a:r>
              <a:rPr lang="en-US" altLang="en-US" dirty="0"/>
              <a:t>которые</a:t>
            </a:r>
            <a:r>
              <a:rPr lang="en-US" altLang="ru-RU" dirty="0"/>
              <a:t> </a:t>
            </a:r>
            <a:r>
              <a:rPr lang="en-US" altLang="en-US" dirty="0"/>
              <a:t>могут</a:t>
            </a:r>
            <a:r>
              <a:rPr lang="en-US" altLang="ru-RU" dirty="0"/>
              <a:t> </a:t>
            </a:r>
            <a:r>
              <a:rPr lang="en-US" altLang="en-US" dirty="0"/>
              <a:t>быть</a:t>
            </a:r>
            <a:r>
              <a:rPr lang="en-US" altLang="ru-RU" dirty="0"/>
              <a:t> </a:t>
            </a:r>
            <a:r>
              <a:rPr lang="en-US" altLang="en-US" dirty="0"/>
              <a:t>переписаны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языке</a:t>
            </a:r>
            <a:r>
              <a:rPr lang="en-US" altLang="ru-RU" dirty="0"/>
              <a:t> </a:t>
            </a:r>
            <a:r>
              <a:rPr lang="en-US" altLang="en-US" dirty="0"/>
              <a:t>оптимизации</a:t>
            </a:r>
            <a:r>
              <a:rPr lang="en-US" altLang="ru-RU" dirty="0"/>
              <a:t> (</a:t>
            </a:r>
            <a:r>
              <a:rPr lang="en-US" altLang="en-US" dirty="0"/>
              <a:t>решение</a:t>
            </a:r>
            <a:r>
              <a:rPr lang="en-US" altLang="ru-RU" dirty="0"/>
              <a:t> </a:t>
            </a:r>
            <a:r>
              <a:rPr lang="en-US" altLang="en-US" dirty="0"/>
              <a:t>нелинейных</a:t>
            </a:r>
            <a:r>
              <a:rPr lang="en-US" altLang="ru-RU" dirty="0"/>
              <a:t> </a:t>
            </a:r>
            <a:r>
              <a:rPr lang="en-US" altLang="en-US" dirty="0"/>
              <a:t>уравнений</a:t>
            </a:r>
            <a:r>
              <a:rPr lang="en-US" altLang="ru-RU" dirty="0"/>
              <a:t>, </a:t>
            </a:r>
            <a:r>
              <a:rPr lang="en-US" altLang="en-US" dirty="0"/>
              <a:t>поиск</a:t>
            </a:r>
            <a:r>
              <a:rPr lang="en-US" altLang="ru-RU" dirty="0"/>
              <a:t> </a:t>
            </a:r>
            <a:r>
              <a:rPr lang="en-US" altLang="en-US" dirty="0"/>
              <a:t>равновесий</a:t>
            </a:r>
            <a:r>
              <a:rPr lang="en-US" altLang="ru-RU" dirty="0"/>
              <a:t>, </a:t>
            </a:r>
            <a:r>
              <a:rPr lang="en-US" altLang="en-US" dirty="0"/>
              <a:t>обратные</a:t>
            </a:r>
            <a:r>
              <a:rPr lang="en-US" altLang="ru-RU" dirty="0"/>
              <a:t> </a:t>
            </a:r>
            <a:r>
              <a:rPr lang="en-US" altLang="en-US" dirty="0"/>
              <a:t>задачи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</a:t>
            </a:r>
            <a:r>
              <a:rPr lang="en-US" altLang="ru-RU" dirty="0"/>
              <a:t>. </a:t>
            </a:r>
            <a:r>
              <a:rPr lang="en-US" altLang="en-US" dirty="0"/>
              <a:t>д</a:t>
            </a:r>
            <a:r>
              <a:rPr lang="en-US" altLang="ru-RU" dirty="0"/>
              <a:t>.). </a:t>
            </a:r>
            <a:r>
              <a:rPr lang="en-US" altLang="en-US" dirty="0"/>
              <a:t>Его</a:t>
            </a:r>
            <a:r>
              <a:rPr lang="en-US" altLang="ru-RU" dirty="0"/>
              <a:t> </a:t>
            </a:r>
            <a:r>
              <a:rPr lang="en-US" altLang="en-US" dirty="0"/>
              <a:t>можно</a:t>
            </a:r>
            <a:r>
              <a:rPr lang="en-US" altLang="ru-RU" dirty="0"/>
              <a:t> </a:t>
            </a:r>
            <a:r>
              <a:rPr lang="en-US" altLang="en-US" dirty="0"/>
              <a:t>использовать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задач</a:t>
            </a:r>
            <a:r>
              <a:rPr lang="en-US" altLang="ru-RU" dirty="0"/>
              <a:t> </a:t>
            </a:r>
            <a:r>
              <a:rPr lang="en-US" altLang="en-US" dirty="0"/>
              <a:t>оптимизации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бесконечномерных</a:t>
            </a:r>
            <a:r>
              <a:rPr lang="en-US" altLang="ru-RU" dirty="0"/>
              <a:t> </a:t>
            </a:r>
            <a:r>
              <a:rPr lang="en-US" altLang="en-US" dirty="0"/>
              <a:t>пространствах</a:t>
            </a:r>
            <a:r>
              <a:rPr lang="en-US" altLang="ru-RU" dirty="0"/>
              <a:t>, </a:t>
            </a:r>
            <a:r>
              <a:rPr lang="en-US" altLang="en-US" dirty="0"/>
              <a:t>например</a:t>
            </a:r>
            <a:r>
              <a:rPr lang="en-US" altLang="ru-RU" dirty="0"/>
              <a:t>,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численного</a:t>
            </a:r>
            <a:r>
              <a:rPr lang="en-US" altLang="ru-RU" dirty="0"/>
              <a:t> </a:t>
            </a:r>
            <a:r>
              <a:rPr lang="en-US" altLang="en-US" dirty="0"/>
              <a:t>решения</a:t>
            </a:r>
            <a:r>
              <a:rPr lang="en-US" altLang="ru-RU" dirty="0"/>
              <a:t> </a:t>
            </a:r>
            <a:r>
              <a:rPr lang="en-US" altLang="en-US" dirty="0"/>
              <a:t>задач</a:t>
            </a:r>
            <a:r>
              <a:rPr lang="en-US" altLang="ru-RU" dirty="0"/>
              <a:t> </a:t>
            </a:r>
            <a:r>
              <a:rPr lang="en-US" altLang="en-US" dirty="0"/>
              <a:t>оптимального</a:t>
            </a:r>
            <a:r>
              <a:rPr lang="en-US" altLang="ru-RU" dirty="0"/>
              <a:t> </a:t>
            </a:r>
            <a:r>
              <a:rPr lang="en-US" altLang="en-US" dirty="0"/>
              <a:t>управления</a:t>
            </a:r>
            <a:r>
              <a:rPr lang="en-US" altLang="ru-RU" dirty="0"/>
              <a:t>.</a:t>
            </a:r>
            <a:endParaRPr lang="en-US" altLang="ru-RU" dirty="0"/>
          </a:p>
        </p:txBody>
      </p:sp>
      <p:pic>
        <p:nvPicPr>
          <p:cNvPr id="13" name="Рисунок 12" descr="C:/Users/ksyu6/Downloads/5182d3ec65c0b2675df0fa4bea6e3611.jpg5182d3ec65c0b2675df0fa4bea6e3611" title="Горизонт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l="27126" r="27126"/>
          <a:stretch>
            <a:fillRect/>
          </a:stretch>
        </p:blipFill>
        <p:spPr>
          <a:xfrm>
            <a:off x="6604000" y="0"/>
            <a:ext cx="5588000" cy="6872249"/>
          </a:xfrm>
        </p:spPr>
      </p:pic>
      <p:sp>
        <p:nvSpPr>
          <p:cNvPr id="11" name="Нижний колонтитул 10"/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title"/>
          </p:nvPr>
        </p:nvSpPr>
        <p:spPr>
          <a:xfrm>
            <a:off x="518678" y="209028"/>
            <a:ext cx="8333222" cy="830063"/>
          </a:xfrm>
        </p:spPr>
        <p:txBody>
          <a:bodyPr rtlCol="0"/>
          <a:lstStyle/>
          <a:p>
            <a:pPr rtl="0"/>
            <a:r>
              <a:rPr lang="ru-RU" dirty="0" smtClean="0"/>
              <a:t>Аналоги</a:t>
            </a:r>
            <a:endParaRPr lang="ru-RU" b="0" dirty="0"/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16"/>
          </p:nvPr>
        </p:nvSpPr>
        <p:spPr>
          <a:xfrm>
            <a:off x="520493" y="1039091"/>
            <a:ext cx="7368596" cy="432262"/>
          </a:xfrm>
        </p:spPr>
        <p:txBody>
          <a:bodyPr rtlCol="0"/>
          <a:lstStyle/>
          <a:p>
            <a:r>
              <a:rPr lang="ru-RU" dirty="0"/>
              <a:t>Разработанной программы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1"/>
          </p:nvPr>
        </p:nvSpPr>
        <p:spPr>
          <a:xfrm>
            <a:off x="520698" y="1770612"/>
            <a:ext cx="5475290" cy="731520"/>
          </a:xfrm>
        </p:spPr>
        <p:txBody>
          <a:bodyPr rtlCol="0">
            <a:normAutofit fontScale="70000"/>
          </a:bodyPr>
          <a:lstStyle/>
          <a:p>
            <a:pPr rtl="0"/>
            <a:r>
              <a:rPr lang="ru-RU" altLang="en-US" dirty="0" smtClean="0"/>
              <a:t>С</a:t>
            </a:r>
            <a:r>
              <a:rPr lang="en-US" altLang="en-US" dirty="0" smtClean="0"/>
              <a:t>айт</a:t>
            </a:r>
            <a:r>
              <a:rPr lang="en-US" altLang="ru-RU" dirty="0" smtClean="0"/>
              <a:t> </a:t>
            </a:r>
            <a:r>
              <a:rPr lang="en-US" altLang="en-US" dirty="0" smtClean="0"/>
              <a:t>«</a:t>
            </a:r>
            <a:r>
              <a:rPr lang="en-US" altLang="en-US" dirty="0" smtClean="0"/>
              <a:t>Минимум</a:t>
            </a:r>
            <a:r>
              <a:rPr lang="en-US" altLang="ru-RU" dirty="0" smtClean="0"/>
              <a:t> </a:t>
            </a:r>
            <a:r>
              <a:rPr lang="en-US" altLang="en-US" dirty="0" smtClean="0"/>
              <a:t>функции</a:t>
            </a:r>
            <a:r>
              <a:rPr lang="en-US" altLang="ru-RU" dirty="0" smtClean="0"/>
              <a:t> </a:t>
            </a:r>
            <a:r>
              <a:rPr lang="en-US" altLang="en-US" dirty="0" smtClean="0"/>
              <a:t>методом</a:t>
            </a:r>
            <a:r>
              <a:rPr lang="en-US" altLang="ru-RU" dirty="0" smtClean="0"/>
              <a:t> </a:t>
            </a:r>
            <a:r>
              <a:rPr lang="en-US" altLang="en-US" dirty="0" smtClean="0"/>
              <a:t>наискорейшего</a:t>
            </a:r>
            <a:r>
              <a:rPr lang="en-US" altLang="ru-RU" dirty="0" smtClean="0"/>
              <a:t> </a:t>
            </a:r>
            <a:r>
              <a:rPr lang="en-US" altLang="en-US" dirty="0" smtClean="0"/>
              <a:t>спуска</a:t>
            </a:r>
            <a:r>
              <a:rPr lang="en-US" altLang="en-US" dirty="0" smtClean="0"/>
              <a:t>»</a:t>
            </a:r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13"/>
          </p:nvPr>
        </p:nvSpPr>
        <p:spPr>
          <a:xfrm>
            <a:off x="520700" y="2626995"/>
            <a:ext cx="4106545" cy="3491230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ru-RU" dirty="0" err="1" smtClean="0"/>
              <a:t>скрин</a:t>
            </a:r>
            <a:endParaRPr lang="ru-RU" dirty="0"/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4"/>
          </p:nvPr>
        </p:nvSpPr>
        <p:spPr>
          <a:xfrm>
            <a:off x="6186713" y="1770612"/>
            <a:ext cx="5475600" cy="731520"/>
          </a:xfrm>
        </p:spPr>
        <p:txBody>
          <a:bodyPr rtlCol="0">
            <a:normAutofit fontScale="70000"/>
          </a:bodyPr>
          <a:lstStyle/>
          <a:p>
            <a:pPr rtl="0"/>
            <a:r>
              <a:rPr lang="ru-RU" altLang="en-US" dirty="0"/>
              <a:t>С</a:t>
            </a:r>
            <a:r>
              <a:rPr lang="en-US" altLang="en-US" dirty="0"/>
              <a:t>айт</a:t>
            </a:r>
            <a:r>
              <a:rPr lang="en-US" altLang="ru-RU" dirty="0"/>
              <a:t> </a:t>
            </a:r>
            <a:r>
              <a:rPr lang="en-US" altLang="en-US" dirty="0"/>
              <a:t>«Методы</a:t>
            </a:r>
            <a:r>
              <a:rPr lang="en-US" altLang="ru-RU" dirty="0"/>
              <a:t> </a:t>
            </a:r>
            <a:r>
              <a:rPr lang="en-US" altLang="en-US" dirty="0"/>
              <a:t>оптимизации</a:t>
            </a:r>
            <a:r>
              <a:rPr lang="en-US" altLang="ru-RU" dirty="0"/>
              <a:t> </a:t>
            </a:r>
            <a:r>
              <a:rPr lang="en-US" altLang="en-US" dirty="0"/>
              <a:t>онлай</a:t>
            </a:r>
            <a:r>
              <a:rPr lang="en-US" altLang="en-US" dirty="0">
                <a:solidFill>
                  <a:schemeClr val="bg1"/>
                </a:solidFill>
              </a:rPr>
              <a:t>н</a:t>
            </a:r>
            <a:r>
              <a:rPr lang="en-US" altLang="ru-RU" dirty="0"/>
              <a:t>. </a:t>
            </a:r>
            <a:r>
              <a:rPr lang="en-US" altLang="en-US" dirty="0">
                <a:solidFill>
                  <a:schemeClr val="bg1"/>
                </a:solidFill>
              </a:rPr>
              <a:t>Найти</a:t>
            </a:r>
            <a:r>
              <a:rPr lang="en-US" altLang="ru-RU" dirty="0"/>
              <a:t> </a:t>
            </a:r>
            <a:r>
              <a:rPr lang="en-US" altLang="en-US" dirty="0"/>
              <a:t>минимум</a:t>
            </a:r>
            <a:r>
              <a:rPr lang="en-US" altLang="ru-RU" dirty="0"/>
              <a:t> </a:t>
            </a:r>
            <a:r>
              <a:rPr lang="en-US" altLang="en-US" dirty="0"/>
              <a:t>функции</a:t>
            </a:r>
            <a:r>
              <a:rPr lang="en-US" altLang="en-US" dirty="0"/>
              <a:t>»</a:t>
            </a:r>
            <a:endParaRPr lang="en-US" alt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5"/>
          </p:nvPr>
        </p:nvSpPr>
        <p:spPr>
          <a:xfrm>
            <a:off x="6186713" y="2626822"/>
            <a:ext cx="5475600" cy="3491403"/>
          </a:xfrm>
        </p:spPr>
        <p:txBody>
          <a:bodyPr rtlCol="0"/>
          <a:lstStyle/>
          <a:p>
            <a:pPr rtl="0">
              <a:buClr>
                <a:schemeClr val="accent2"/>
              </a:buClr>
            </a:pPr>
            <a:r>
              <a:rPr lang="ru-RU" dirty="0" err="1" smtClean="0"/>
              <a:t>скрин</a:t>
            </a:r>
            <a:endParaRPr lang="ru-RU" dirty="0"/>
          </a:p>
        </p:txBody>
      </p:sp>
      <p:sp>
        <p:nvSpPr>
          <p:cNvPr id="20" name="Нижний колонтитул 4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ru-RU"/>
              <a:t>Добавить нижний колонтитул</a:t>
            </a:r>
            <a:endParaRPr lang="ru-RU"/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ru-RU" smtClean="0"/>
            </a:fld>
            <a:endParaRPr lang="ru-RU"/>
          </a:p>
        </p:txBody>
      </p:sp>
      <p:pic>
        <p:nvPicPr>
          <p:cNvPr id="892723120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2626995"/>
            <a:ext cx="3891915" cy="3475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54823850" name="Рисунок 1"/>
          <p:cNvPicPr>
            <a:picLocks noChangeAspect="1"/>
          </p:cNvPicPr>
          <p:nvPr/>
        </p:nvPicPr>
        <p:blipFill>
          <a:blip r:embed="rId3"/>
          <a:srcRect t="3115"/>
          <a:stretch>
            <a:fillRect/>
          </a:stretch>
        </p:blipFill>
        <p:spPr>
          <a:xfrm>
            <a:off x="6186805" y="2626995"/>
            <a:ext cx="3843655" cy="3437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C:/Users/ksyu6/Downloads/5182d3ec65c0b2675df0fa4bea6e3611.jpg5182d3ec65c0b2675df0fa4bea6e3611" title="Изображение здания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5748" r="25748"/>
          <a:stretch>
            <a:fillRect/>
          </a:stretch>
        </p:blipFill>
        <p:spPr>
          <a:xfrm>
            <a:off x="1683398" y="860944"/>
            <a:ext cx="4428523" cy="5137089"/>
          </a:xfrm>
        </p:spPr>
      </p:pic>
      <p:sp>
        <p:nvSpPr>
          <p:cNvPr id="10" name="Шестиугольник 9" descr="Сплошной темный шестиугольник в центре изображения"/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Надпись 6"/>
          <p:cNvSpPr txBox="1"/>
          <p:nvPr/>
        </p:nvSpPr>
        <p:spPr>
          <a:xfrm>
            <a:off x="2443942" y="2938761"/>
            <a:ext cx="3810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6000" b="1" dirty="0" smtClean="0">
                <a:latin typeface="Arial Black" panose="020B0A04020102020204" pitchFamily="34" charset="0"/>
              </a:rPr>
              <a:t>ОКВГУ</a:t>
            </a:r>
            <a:endParaRPr lang="ru-RU" sz="6000" b="1" dirty="0">
              <a:latin typeface="Arial Black" panose="020B0A04020102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b="0" dirty="0" smtClean="0">
                <a:latin typeface="Calibri Light" panose="020F0302020204030204" pitchFamily="34" charset="0"/>
              </a:rPr>
              <a:t>Проектирование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3"/>
          <p:cNvSpPr>
            <a:spLocks noGrp="1"/>
          </p:cNvSpPr>
          <p:nvPr>
            <p:ph type="title"/>
          </p:nvPr>
        </p:nvSpPr>
        <p:spPr>
          <a:xfrm>
            <a:off x="518678" y="0"/>
            <a:ext cx="8333222" cy="972589"/>
          </a:xfrm>
        </p:spPr>
        <p:txBody>
          <a:bodyPr rtlCol="0"/>
          <a:lstStyle/>
          <a:p>
            <a:pPr rtl="0"/>
            <a:r>
              <a:rPr lang="ru-RU" b="0" dirty="0" smtClean="0"/>
              <a:t>Диаграмма </a:t>
            </a:r>
            <a:r>
              <a:rPr lang="en-US" b="0" dirty="0" smtClean="0"/>
              <a:t>USE-CASE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smtClean="0"/>
            </a:fld>
            <a:endParaRPr lang="ru-RU" dirty="0"/>
          </a:p>
        </p:txBody>
      </p:sp>
      <p:pic>
        <p:nvPicPr>
          <p:cNvPr id="75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699895"/>
            <a:ext cx="11346180" cy="3929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54*359"/>
  <p:tag name="TABLE_ENDDRAG_RECT" val="48*132*854*359"/>
</p:tagLst>
</file>

<file path=ppt/theme/theme1.xml><?xml version="1.0" encoding="utf-8"?>
<a:theme xmlns:a="http://schemas.openxmlformats.org/drawingml/2006/main" name="Тема Offic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2.xml><?xml version="1.0" encoding="utf-8"?>
<ds:datastoreItem xmlns:ds="http://schemas.openxmlformats.org/officeDocument/2006/customXml" ds:itemID="{374D15D6-87BC-477C-8E91-9F90829C2FC8}">
  <ds:schemaRefs/>
</ds:datastoreItem>
</file>

<file path=customXml/itemProps3.xml><?xml version="1.0" encoding="utf-8"?>
<ds:datastoreItem xmlns:ds="http://schemas.openxmlformats.org/officeDocument/2006/customXml" ds:itemID="{D19A80A7-0DD1-4CF4-ABD5-362A6549C557}">
  <ds:schemaRefs/>
</ds:datastoreItem>
</file>

<file path=customXml/itemProps4.xml><?xml version="1.0" encoding="utf-8"?>
<ds:datastoreItem xmlns:ds="http://schemas.openxmlformats.org/officeDocument/2006/customXml" ds:itemID="{F79AA90D-A39D-4F83-B1BD-92099B1CAD0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Светлая презентация с шестиугольником</Template>
  <TotalTime>0</TotalTime>
  <Words>3012</Words>
  <Application>WPS Presentation</Application>
  <PresentationFormat>Широкоэкранный</PresentationFormat>
  <Paragraphs>148</Paragraphs>
  <Slides>14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Calibri Light</vt:lpstr>
      <vt:lpstr>Arial Black</vt:lpstr>
      <vt:lpstr>CiscoSans ExtraLight</vt:lpstr>
      <vt:lpstr>Euphorigenic</vt:lpstr>
      <vt:lpstr>Times New Roman</vt:lpstr>
      <vt:lpstr>Gill Sans SemiBold</vt:lpstr>
      <vt:lpstr>Microsoft YaHei</vt:lpstr>
      <vt:lpstr>Arial Unicode MS</vt:lpstr>
      <vt:lpstr>Times New Roman</vt:lpstr>
      <vt:lpstr>SimHei</vt:lpstr>
      <vt:lpstr>Тема Office</vt:lpstr>
      <vt:lpstr>Основы алгоритмизации и программирования</vt:lpstr>
      <vt:lpstr>Постановка задачи</vt:lpstr>
      <vt:lpstr>Цель</vt:lpstr>
      <vt:lpstr>Задачи</vt:lpstr>
      <vt:lpstr>Актуальность</vt:lpstr>
      <vt:lpstr>Область применения</vt:lpstr>
      <vt:lpstr>Аналоги</vt:lpstr>
      <vt:lpstr>Проектирование</vt:lpstr>
      <vt:lpstr>Диаграмма USE-CASE</vt:lpstr>
      <vt:lpstr>Схема алгоритма</vt:lpstr>
      <vt:lpstr>Тестирование разработанного приложения</vt:lpstr>
      <vt:lpstr>Вариант таблицы</vt:lpstr>
      <vt:lpstr>Демонстрация разработанного приложения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Ксюша</cp:lastModifiedBy>
  <cp:revision>9</cp:revision>
  <dcterms:created xsi:type="dcterms:W3CDTF">2023-07-05T10:06:00Z</dcterms:created>
  <dcterms:modified xsi:type="dcterms:W3CDTF">2025-10-23T07:56:05Z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ICV">
    <vt:lpwstr>AA277730670F4E4F9CD65553D9E07B0A_12</vt:lpwstr>
  </property>
  <property fmtid="{D5CDD505-2E9C-101B-9397-08002B2CF9AE}" pid="4" name="KSOProductBuildVer">
    <vt:lpwstr>1049-12.2.0.22549</vt:lpwstr>
  </property>
</Properties>
</file>