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Play"/>
      <p:regular r:id="rId20"/>
      <p:bold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5ITJTRuxmf69ponALc61nGclj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C5C02E-D64C-466B-905E-63BBB8F575E7}">
  <a:tblStyle styleId="{F7C5C02E-D64C-466B-905E-63BBB8F575E7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4"/>
          </a:solidFill>
        </a:fill>
      </a:tcStyle>
    </a:wholeTbl>
    <a:band1H>
      <a:tcTxStyle/>
      <a:tcStyle>
        <a:fill>
          <a:solidFill>
            <a:srgbClr val="E0E0E9"/>
          </a:solidFill>
        </a:fill>
      </a:tcStyle>
    </a:band1H>
    <a:band2H>
      <a:tcTxStyle/>
    </a:band2H>
    <a:band1V>
      <a:tcTxStyle/>
      <a:tcStyle>
        <a:fill>
          <a:solidFill>
            <a:srgbClr val="E0E0E9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11" Type="http://schemas.openxmlformats.org/officeDocument/2006/relationships/slide" Target="slides/slide5.xml"/><Relationship Id="rId22" Type="http://schemas.openxmlformats.org/officeDocument/2006/relationships/font" Target="fonts/GillSans-regular.fntdata"/><Relationship Id="rId10" Type="http://schemas.openxmlformats.org/officeDocument/2006/relationships/slide" Target="slides/slide4.xml"/><Relationship Id="rId21" Type="http://schemas.openxmlformats.org/officeDocument/2006/relationships/font" Target="fonts/Play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141369a1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e141369a1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e141369a1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df0990428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2df0990428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2df0990428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df0990428_1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2df0990428_1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2df0990428_1_2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141369a1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141369a1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e141369a1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141369a1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141369a1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e141369a1f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e1b1116e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e1b1116e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2e1b1116e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e1b1116e5_8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e1b1116e5_8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2e1b1116e5_8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e1b1116e5_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e1b1116e5_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2e1b1116e5_8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break">
  <p:cSld name="4_Section break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7" name="Google Shape;17;p1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0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0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550863" y="3816724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 2 column (comparison slide)" type="twoTxTwoObj">
  <p:cSld name="TWO_OBJECTS_WITH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550864" y="17313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550863" y="24273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body"/>
          </p:nvPr>
        </p:nvSpPr>
        <p:spPr>
          <a:xfrm>
            <a:off x="6212024" y="17313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4" type="body"/>
          </p:nvPr>
        </p:nvSpPr>
        <p:spPr>
          <a:xfrm>
            <a:off x="6212023" y="24273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 3 column">
  <p:cSld name="11_Content 3 colum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0"/>
          <p:cNvGrpSpPr/>
          <p:nvPr/>
        </p:nvGrpSpPr>
        <p:grpSpPr>
          <a:xfrm>
            <a:off x="100472" y="5036395"/>
            <a:ext cx="2083885" cy="2083885"/>
            <a:chOff x="4842143" y="3556857"/>
            <a:chExt cx="2083885" cy="2083885"/>
          </a:xfrm>
        </p:grpSpPr>
        <p:sp>
          <p:nvSpPr>
            <p:cNvPr id="127" name="Google Shape;127;p20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1" name="Google Shape;131;p20"/>
          <p:cNvSpPr/>
          <p:nvPr/>
        </p:nvSpPr>
        <p:spPr>
          <a:xfrm rot="2700000">
            <a:off x="10834944" y="17126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20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550864" y="1731375"/>
            <a:ext cx="356393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559476" y="2432304"/>
            <a:ext cx="3563936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3" type="body"/>
          </p:nvPr>
        </p:nvSpPr>
        <p:spPr>
          <a:xfrm>
            <a:off x="4341573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4" type="body"/>
          </p:nvPr>
        </p:nvSpPr>
        <p:spPr>
          <a:xfrm>
            <a:off x="4341573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5" type="body"/>
          </p:nvPr>
        </p:nvSpPr>
        <p:spPr>
          <a:xfrm>
            <a:off x="8139659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6" type="body"/>
          </p:nvPr>
        </p:nvSpPr>
        <p:spPr>
          <a:xfrm>
            <a:off x="8139659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losing">
  <p:cSld name="13_Closing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550863" y="3827610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1"/>
          <p:cNvSpPr/>
          <p:nvPr>
            <p:ph idx="2" type="pic"/>
          </p:nvPr>
        </p:nvSpPr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8" name="Google Shape;148;p21"/>
          <p:cNvSpPr/>
          <p:nvPr>
            <p:ph idx="3" type="pic"/>
          </p:nvPr>
        </p:nvSpPr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149" name="Google Shape;149;p21"/>
          <p:cNvGrpSpPr/>
          <p:nvPr/>
        </p:nvGrpSpPr>
        <p:grpSpPr>
          <a:xfrm>
            <a:off x="11030092" y="-213201"/>
            <a:ext cx="1708815" cy="1705831"/>
            <a:chOff x="11030092" y="-213201"/>
            <a:chExt cx="1708815" cy="1705831"/>
          </a:xfrm>
        </p:grpSpPr>
        <p:sp>
          <p:nvSpPr>
            <p:cNvPr id="150" name="Google Shape;150;p21"/>
            <p:cNvSpPr/>
            <p:nvPr/>
          </p:nvSpPr>
          <p:spPr>
            <a:xfrm rot="-2700000">
              <a:off x="11161347" y="125399"/>
              <a:ext cx="1341675" cy="926985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2700000">
              <a:off x="11228590" y="129580"/>
              <a:ext cx="1337455" cy="104292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577658" y="5511950"/>
            <a:ext cx="828358" cy="828358"/>
            <a:chOff x="10462536" y="1408249"/>
            <a:chExt cx="828358" cy="828358"/>
          </a:xfrm>
        </p:grpSpPr>
        <p:sp>
          <p:nvSpPr>
            <p:cNvPr id="154" name="Google Shape;154;p21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6" name="Google Shape;156;p2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2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2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22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9" name="Google Shape;169;p22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170" name="Google Shape;170;p22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6" name="Google Shape;176;p23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77" name="Google Shape;177;p23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9" name="Google Shape;179;p23"/>
          <p:cNvSpPr txBox="1"/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5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191" name="Google Shape;191;p25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3" name="Google Shape;193;p25"/>
          <p:cNvSpPr txBox="1"/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5" name="Google Shape;195;p25"/>
          <p:cNvSpPr txBox="1"/>
          <p:nvPr>
            <p:ph idx="2" type="body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6" name="Google Shape;196;p2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Summary">
  <p:cSld name="12_Summar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550863" y="45085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/>
          <p:nvPr>
            <p:ph idx="2" type="pic"/>
          </p:nvPr>
        </p:nvSpPr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1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hart Table Timeline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2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34" name="Google Shape;34;p12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8" name="Google Shape;38;p12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eam">
  <p:cSld name="8_Tea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3"/>
          <p:cNvSpPr txBox="1"/>
          <p:nvPr>
            <p:ph type="ctrTitle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" name="Google Shape;47;p13"/>
          <p:cNvGrpSpPr/>
          <p:nvPr/>
        </p:nvGrpSpPr>
        <p:grpSpPr>
          <a:xfrm>
            <a:off x="1763106" y="4294374"/>
            <a:ext cx="2083885" cy="2083885"/>
            <a:chOff x="4842143" y="3556857"/>
            <a:chExt cx="2083885" cy="2083885"/>
          </a:xfrm>
        </p:grpSpPr>
        <p:sp>
          <p:nvSpPr>
            <p:cNvPr id="48" name="Google Shape;48;p13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2" name="Google Shape;52;p13"/>
          <p:cNvSpPr/>
          <p:nvPr>
            <p:ph idx="2" type="pic"/>
          </p:nvPr>
        </p:nvSpPr>
        <p:spPr>
          <a:xfrm>
            <a:off x="1078992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3" name="Google Shape;53;p13"/>
          <p:cNvSpPr/>
          <p:nvPr>
            <p:ph idx="3" type="pic"/>
          </p:nvPr>
        </p:nvSpPr>
        <p:spPr>
          <a:xfrm>
            <a:off x="3838384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4" name="Google Shape;54;p13"/>
          <p:cNvSpPr/>
          <p:nvPr>
            <p:ph idx="4" type="pic"/>
          </p:nvPr>
        </p:nvSpPr>
        <p:spPr>
          <a:xfrm>
            <a:off x="6661976" y="1993392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5" name="Google Shape;55;p13"/>
          <p:cNvSpPr/>
          <p:nvPr>
            <p:ph idx="5" type="pic"/>
          </p:nvPr>
        </p:nvSpPr>
        <p:spPr>
          <a:xfrm>
            <a:off x="9485568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079500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1078733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7" type="body"/>
          </p:nvPr>
        </p:nvSpPr>
        <p:spPr>
          <a:xfrm>
            <a:off x="3839151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8" type="body"/>
          </p:nvPr>
        </p:nvSpPr>
        <p:spPr>
          <a:xfrm>
            <a:off x="3838384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9" type="body"/>
          </p:nvPr>
        </p:nvSpPr>
        <p:spPr>
          <a:xfrm>
            <a:off x="6662743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3" type="body"/>
          </p:nvPr>
        </p:nvSpPr>
        <p:spPr>
          <a:xfrm>
            <a:off x="6661976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4" type="body"/>
          </p:nvPr>
        </p:nvSpPr>
        <p:spPr>
          <a:xfrm>
            <a:off x="9433112" y="3787288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5" type="body"/>
          </p:nvPr>
        </p:nvSpPr>
        <p:spPr>
          <a:xfrm>
            <a:off x="9432345" y="4238812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0" name="Google Shape;70;p14"/>
          <p:cNvSpPr/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 rot="5400000">
            <a:off x="10835022" y="5500185"/>
            <a:ext cx="828358" cy="828358"/>
            <a:chOff x="10462536" y="1408249"/>
            <a:chExt cx="828358" cy="828358"/>
          </a:xfrm>
        </p:grpSpPr>
        <p:sp>
          <p:nvSpPr>
            <p:cNvPr id="72" name="Google Shape;72;p14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5"/>
          <p:cNvSpPr/>
          <p:nvPr>
            <p:ph idx="2" type="pic"/>
          </p:nvPr>
        </p:nvSpPr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9" name="Google Shape;79;p15"/>
          <p:cNvSpPr/>
          <p:nvPr>
            <p:ph idx="3" type="pic"/>
          </p:nvPr>
        </p:nvSpPr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0" name="Google Shape;80;p15"/>
          <p:cNvSpPr/>
          <p:nvPr>
            <p:ph idx="4" type="pic"/>
          </p:nvPr>
        </p:nvSpPr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5585919" y="5592565"/>
            <a:ext cx="828358" cy="828358"/>
            <a:chOff x="3393179" y="4841987"/>
            <a:chExt cx="828358" cy="828358"/>
          </a:xfrm>
        </p:grpSpPr>
        <p:sp>
          <p:nvSpPr>
            <p:cNvPr id="86" name="Google Shape;86;p15"/>
            <p:cNvSpPr/>
            <p:nvPr/>
          </p:nvSpPr>
          <p:spPr>
            <a:xfrm rot="8100000">
              <a:off x="3537358" y="4940429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rot="-81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ction">
  <p:cSld name="3_Introduc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/>
          <p:nvPr>
            <p:ph idx="2" type="pic"/>
          </p:nvPr>
        </p:nvSpPr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1" name="Google Shape;91;p16"/>
          <p:cNvSpPr/>
          <p:nvPr>
            <p:ph idx="3" type="pic"/>
          </p:nvPr>
        </p:nvSpPr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2" name="Google Shape;92;p16"/>
          <p:cNvSpPr/>
          <p:nvPr>
            <p:ph idx="4" type="pic"/>
          </p:nvPr>
        </p:nvSpPr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3" name="Google Shape;93;p16"/>
          <p:cNvSpPr/>
          <p:nvPr>
            <p:ph idx="5" type="pic"/>
          </p:nvPr>
        </p:nvSpPr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break">
  <p:cSld name="5_Section break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0" y="3557281"/>
            <a:ext cx="6640285" cy="330071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type="ctrTitle"/>
          </p:nvPr>
        </p:nvSpPr>
        <p:spPr>
          <a:xfrm>
            <a:off x="0" y="0"/>
            <a:ext cx="6640285" cy="353550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803"/>
                </a:srgbClr>
              </a:gs>
              <a:gs pos="100000">
                <a:srgbClr val="1B192E">
                  <a:alpha val="6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Quote">
  <p:cSld name="7_Quot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4" name="Google Shape;104;p18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105" name="Google Shape;105;p18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8" name="Google Shape;108;p18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8"/>
          <p:cNvSpPr/>
          <p:nvPr>
            <p:ph idx="2" type="pic"/>
          </p:nvPr>
        </p:nvSpPr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1" name="Google Shape;111;p1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b="0" i="0" sz="4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1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07" name="Google Shape;207;p1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08" name="Google Shape;208;p1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12" name="Google Shape;21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213" name="Google Shape;21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"/>
            <a:ext cx="121919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14" name="Google Shape;214;p1"/>
          <p:cNvSpPr/>
          <p:nvPr/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6" name="Google Shape;216;p1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21" y="-1"/>
            <a:ext cx="12191980" cy="6858000"/>
          </a:xfrm>
          <a:prstGeom prst="rect">
            <a:avLst/>
          </a:prstGeom>
          <a:solidFill>
            <a:srgbClr val="A29FCA">
              <a:alpha val="0"/>
            </a:srgbClr>
          </a:solidFill>
          <a:ln>
            <a:noFill/>
          </a:ln>
          <a:effectLst>
            <a:outerShdw blurRad="50800" rotWithShape="0" algn="ctr" dir="5400000" dist="50800">
              <a:srgbClr val="0C0C0C"/>
            </a:outerShdw>
          </a:effectLst>
        </p:spPr>
      </p:pic>
      <p:sp>
        <p:nvSpPr>
          <p:cNvPr id="217" name="Google Shape;217;p1"/>
          <p:cNvSpPr txBox="1"/>
          <p:nvPr/>
        </p:nvSpPr>
        <p:spPr>
          <a:xfrm>
            <a:off x="8075613" y="549275"/>
            <a:ext cx="3565524" cy="28871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Blockchain </a:t>
            </a:r>
            <a:r>
              <a:rPr b="1" i="0" lang="en-US" sz="4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ORACLES</a:t>
            </a:r>
            <a:endParaRPr b="0" i="0" sz="4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8" name="Google Shape;218;p1"/>
          <p:cNvSpPr txBox="1"/>
          <p:nvPr>
            <p:ph idx="1" type="subTitle"/>
          </p:nvPr>
        </p:nvSpPr>
        <p:spPr>
          <a:xfrm>
            <a:off x="8075612" y="3569007"/>
            <a:ext cx="3565525" cy="252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0xDeFace</a:t>
            </a:r>
            <a:br>
              <a:rPr lang="en-US" sz="2000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Zero2Hero 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Доступные данные по активам</a:t>
            </a:r>
            <a:endParaRPr/>
          </a:p>
        </p:txBody>
      </p:sp>
      <p:graphicFrame>
        <p:nvGraphicFramePr>
          <p:cNvPr id="304" name="Google Shape;304;p5"/>
          <p:cNvGraphicFramePr/>
          <p:nvPr/>
        </p:nvGraphicFramePr>
        <p:xfrm>
          <a:off x="550863" y="1752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{F7C5C02E-D64C-466B-905E-63BBB8F575E7}</a:tableStyleId>
              </a:tblPr>
              <a:tblGrid>
                <a:gridCol w="2218050"/>
                <a:gridCol w="2218050"/>
                <a:gridCol w="2218050"/>
                <a:gridCol w="2218050"/>
                <a:gridCol w="2218050"/>
              </a:tblGrid>
              <a:tr h="4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6FA8D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Round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Timestamp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Price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Золото</a:t>
                      </a:r>
                      <a:endParaRPr sz="1800" u="none" cap="none" strike="noStrike"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GOLD</a:t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16</a:t>
                      </a:r>
                      <a:endParaRPr sz="1800" u="none" cap="none" strike="noStrike"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1681419604</a:t>
                      </a:r>
                      <a:endParaRPr sz="1800" u="none" cap="none" strike="noStrike"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205500</a:t>
                      </a:r>
                      <a:endParaRPr sz="1800" u="none" cap="none" strike="noStrike"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Нефть</a:t>
                      </a:r>
                      <a:endParaRPr sz="1800" u="none" cap="none" strike="noStrike"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BRENT</a:t>
                      </a:r>
                      <a:endParaRPr sz="1800" u="none" cap="none" strike="noStrike"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16</a:t>
                      </a:r>
                      <a:endParaRPr sz="1800" u="none" cap="none" strike="noStrike"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1681419610</a:t>
                      </a:r>
                      <a:endParaRPr sz="1800" u="none" cap="none" strike="noStrike"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8631</a:t>
                      </a:r>
                      <a:endParaRPr sz="1800" u="none" cap="none" strike="noStrike"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45818E"/>
                          </a:solidFill>
                        </a:rPr>
                        <a:t>Тенге</a:t>
                      </a:r>
                      <a:endParaRPr sz="1800" u="none" cap="none" strike="noStrike"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USDKZT</a:t>
                      </a:r>
                      <a:endParaRPr sz="1800" u="none" cap="none" strike="noStrike"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1681419616</a:t>
                      </a:r>
                      <a:endParaRPr sz="1800" u="none" cap="none" strike="noStrike"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5818E"/>
                          </a:solidFill>
                        </a:rPr>
                        <a:t>45085</a:t>
                      </a:r>
                      <a:endParaRPr>
                        <a:solidFill>
                          <a:srgbClr val="45818E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141369a1f_0_2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</p:txBody>
      </p:sp>
      <p:pic>
        <p:nvPicPr>
          <p:cNvPr id="311" name="Google Shape;311;g1e141369a1f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75" y="1302300"/>
            <a:ext cx="5653077" cy="35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1e141369a1f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950" y="3889925"/>
            <a:ext cx="5313199" cy="254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e141369a1f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4950" y="1113475"/>
            <a:ext cx="5313195" cy="254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e141369a1f_0_20"/>
          <p:cNvSpPr txBox="1"/>
          <p:nvPr/>
        </p:nvSpPr>
        <p:spPr>
          <a:xfrm>
            <a:off x="3179775" y="5892725"/>
            <a:ext cx="30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https://oracles-frontend.vercel.app/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22df0990428_1_18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solidFill>
            <a:srgbClr val="A29FCA">
              <a:alpha val="0"/>
            </a:srgbClr>
          </a:solidFill>
          <a:ln>
            <a:noFill/>
          </a:ln>
          <a:effectLst>
            <a:outerShdw sx="1000" rotWithShape="0" algn="ctr" sy="1000">
              <a:srgbClr val="0C0C0C">
                <a:alpha val="0"/>
              </a:srgbClr>
            </a:outerShdw>
            <a:reflection blurRad="0" dir="5400000" dist="50800" endA="0" endPos="57000" fadeDir="5400012" kx="0" rotWithShape="0" algn="bl" stA="0" stPos="0" sy="-100000" ky="0"/>
          </a:effectLst>
        </p:spPr>
      </p:pic>
      <p:grpSp>
        <p:nvGrpSpPr>
          <p:cNvPr id="321" name="Google Shape;321;g22df0990428_1_18"/>
          <p:cNvGrpSpPr/>
          <p:nvPr/>
        </p:nvGrpSpPr>
        <p:grpSpPr>
          <a:xfrm>
            <a:off x="710406" y="2324502"/>
            <a:ext cx="10768242" cy="3166470"/>
            <a:chOff x="0" y="853440"/>
            <a:chExt cx="10768242" cy="3166470"/>
          </a:xfrm>
        </p:grpSpPr>
        <p:sp>
          <p:nvSpPr>
            <p:cNvPr id="322" name="Google Shape;322;g22df0990428_1_18"/>
            <p:cNvSpPr/>
            <p:nvPr/>
          </p:nvSpPr>
          <p:spPr>
            <a:xfrm>
              <a:off x="127842" y="853440"/>
              <a:ext cx="1683900" cy="16839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-999" l="0" r="0" t="-999"/>
              </a:stretch>
            </a:blipFill>
            <a:ln cap="flat" cmpd="sng" w="12700">
              <a:solidFill>
                <a:srgbClr val="1715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g22df0990428_1_18"/>
            <p:cNvSpPr/>
            <p:nvPr/>
          </p:nvSpPr>
          <p:spPr>
            <a:xfrm>
              <a:off x="0" y="2743349"/>
              <a:ext cx="19335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g22df0990428_1_18"/>
            <p:cNvSpPr txBox="1"/>
            <p:nvPr/>
          </p:nvSpPr>
          <p:spPr>
            <a:xfrm>
              <a:off x="0" y="2743349"/>
              <a:ext cx="19335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Play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@</a:t>
              </a:r>
              <a:r>
                <a:rPr b="1" i="0" lang="en-US" sz="1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a</a:t>
              </a:r>
              <a:r>
                <a:rPr b="1" lang="en-US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pmyp</a:t>
              </a:r>
              <a:r>
                <a:rPr b="1" i="0" lang="en-US" sz="18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_</a:t>
              </a:r>
              <a:r>
                <a:rPr b="1" i="0" lang="en-US" sz="1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eth</a:t>
              </a:r>
              <a:endParaRPr/>
            </a:p>
          </p:txBody>
        </p:sp>
        <p:sp>
          <p:nvSpPr>
            <p:cNvPr id="325" name="Google Shape;325;g22df0990428_1_18"/>
            <p:cNvSpPr/>
            <p:nvPr/>
          </p:nvSpPr>
          <p:spPr>
            <a:xfrm>
              <a:off x="30260" y="3416310"/>
              <a:ext cx="18792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g22df0990428_1_18"/>
            <p:cNvSpPr/>
            <p:nvPr/>
          </p:nvSpPr>
          <p:spPr>
            <a:xfrm>
              <a:off x="2362923" y="853440"/>
              <a:ext cx="1683900" cy="16839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-999" l="0" r="0" t="-999"/>
              </a:stretch>
            </a:blipFill>
            <a:ln cap="flat" cmpd="sng" w="12700">
              <a:solidFill>
                <a:srgbClr val="1715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g22df0990428_1_18"/>
            <p:cNvSpPr/>
            <p:nvPr/>
          </p:nvSpPr>
          <p:spPr>
            <a:xfrm>
              <a:off x="2277067" y="2808658"/>
              <a:ext cx="18792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g22df0990428_1_18"/>
            <p:cNvSpPr txBox="1"/>
            <p:nvPr/>
          </p:nvSpPr>
          <p:spPr>
            <a:xfrm>
              <a:off x="2277067" y="2808658"/>
              <a:ext cx="18792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lay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@ksenia_e</a:t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9" name="Google Shape;329;g22df0990428_1_18"/>
            <p:cNvSpPr/>
            <p:nvPr/>
          </p:nvSpPr>
          <p:spPr>
            <a:xfrm>
              <a:off x="2265341" y="3416310"/>
              <a:ext cx="18792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22df0990428_1_18"/>
            <p:cNvSpPr/>
            <p:nvPr/>
          </p:nvSpPr>
          <p:spPr>
            <a:xfrm>
              <a:off x="4570824" y="853440"/>
              <a:ext cx="1683900" cy="16839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-999" l="0" r="0" t="-999"/>
              </a:stretch>
            </a:blipFill>
            <a:ln cap="flat" cmpd="sng" w="12700">
              <a:solidFill>
                <a:srgbClr val="1715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g22df0990428_1_18"/>
            <p:cNvSpPr/>
            <p:nvPr/>
          </p:nvSpPr>
          <p:spPr>
            <a:xfrm>
              <a:off x="4473242" y="2789998"/>
              <a:ext cx="18792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g22df0990428_1_18"/>
            <p:cNvSpPr txBox="1"/>
            <p:nvPr/>
          </p:nvSpPr>
          <p:spPr>
            <a:xfrm>
              <a:off x="4473242" y="2789998"/>
              <a:ext cx="18792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lay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@zxcbca </a:t>
              </a:r>
              <a:endParaRPr b="1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333" name="Google Shape;333;g22df0990428_1_18"/>
            <p:cNvSpPr/>
            <p:nvPr/>
          </p:nvSpPr>
          <p:spPr>
            <a:xfrm>
              <a:off x="4473242" y="3416310"/>
              <a:ext cx="18792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g22df0990428_1_18"/>
            <p:cNvSpPr/>
            <p:nvPr/>
          </p:nvSpPr>
          <p:spPr>
            <a:xfrm>
              <a:off x="6778724" y="853440"/>
              <a:ext cx="1683900" cy="16839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-999" l="0" r="0" t="-999"/>
              </a:stretch>
            </a:blipFill>
            <a:ln cap="flat" cmpd="sng" w="12700">
              <a:solidFill>
                <a:srgbClr val="1715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g22df0990428_1_18"/>
            <p:cNvSpPr/>
            <p:nvPr/>
          </p:nvSpPr>
          <p:spPr>
            <a:xfrm>
              <a:off x="6653294" y="2723299"/>
              <a:ext cx="18792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g22df0990428_1_18"/>
            <p:cNvSpPr txBox="1"/>
            <p:nvPr/>
          </p:nvSpPr>
          <p:spPr>
            <a:xfrm>
              <a:off x="6653294" y="2723299"/>
              <a:ext cx="18792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Play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@</a:t>
              </a:r>
              <a:r>
                <a:rPr b="1" i="0" lang="en-US" sz="1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anatolt</a:t>
              </a:r>
              <a:endParaRPr/>
            </a:p>
          </p:txBody>
        </p:sp>
        <p:sp>
          <p:nvSpPr>
            <p:cNvPr id="337" name="Google Shape;337;g22df0990428_1_18"/>
            <p:cNvSpPr/>
            <p:nvPr/>
          </p:nvSpPr>
          <p:spPr>
            <a:xfrm>
              <a:off x="6681142" y="3416310"/>
              <a:ext cx="18792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g22df0990428_1_18"/>
            <p:cNvSpPr/>
            <p:nvPr/>
          </p:nvSpPr>
          <p:spPr>
            <a:xfrm>
              <a:off x="8986624" y="853440"/>
              <a:ext cx="1683900" cy="16839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-999" l="0" r="0" t="-999"/>
              </a:stretch>
            </a:blipFill>
            <a:ln cap="flat" cmpd="sng" w="12700">
              <a:solidFill>
                <a:srgbClr val="1715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g22df0990428_1_18"/>
            <p:cNvSpPr/>
            <p:nvPr/>
          </p:nvSpPr>
          <p:spPr>
            <a:xfrm>
              <a:off x="8861044" y="2718084"/>
              <a:ext cx="18792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g22df0990428_1_18"/>
            <p:cNvSpPr txBox="1"/>
            <p:nvPr/>
          </p:nvSpPr>
          <p:spPr>
            <a:xfrm>
              <a:off x="8861044" y="2718084"/>
              <a:ext cx="1879200" cy="4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Play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@</a:t>
              </a:r>
              <a:r>
                <a:rPr b="1" i="0" lang="en-US" sz="1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ushimant</a:t>
              </a:r>
              <a:endParaRPr/>
            </a:p>
          </p:txBody>
        </p:sp>
        <p:sp>
          <p:nvSpPr>
            <p:cNvPr id="341" name="Google Shape;341;g22df0990428_1_18"/>
            <p:cNvSpPr/>
            <p:nvPr/>
          </p:nvSpPr>
          <p:spPr>
            <a:xfrm>
              <a:off x="8889042" y="3416310"/>
              <a:ext cx="18792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g22df0990428_1_18"/>
          <p:cNvSpPr txBox="1"/>
          <p:nvPr>
            <p:ph type="ctrTitle"/>
          </p:nvPr>
        </p:nvSpPr>
        <p:spPr>
          <a:xfrm>
            <a:off x="548640" y="548640"/>
            <a:ext cx="82821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0xDeFace Team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" name="Google Shape;349;p8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51" name="Google Shape;351;p8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352" name="Google Shape;352;p8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56" name="Google Shape;35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picture containing person, outdoor, people, light&#10;&#10;Description automatically generated" id="357" name="Google Shape;357;p8"/>
          <p:cNvPicPr preferRelativeResize="0"/>
          <p:nvPr/>
        </p:nvPicPr>
        <p:blipFill rotWithShape="1">
          <a:blip r:embed="rId3">
            <a:alphaModFix/>
          </a:blip>
          <a:srcRect b="0" l="24685" r="28630" t="0"/>
          <a:stretch/>
        </p:blipFill>
        <p:spPr>
          <a:xfrm>
            <a:off x="6091200" y="1"/>
            <a:ext cx="6098400" cy="6858000"/>
          </a:xfrm>
          <a:custGeom>
            <a:rect b="b" l="l" r="r" t="t"/>
            <a:pathLst>
              <a:path extrusionOk="0" h="6858000" w="60984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Data Points Digital background" id="358" name="Google Shape;358;p8"/>
          <p:cNvPicPr preferRelativeResize="0"/>
          <p:nvPr>
            <p:ph idx="2" type="pic"/>
          </p:nvPr>
        </p:nvPicPr>
        <p:blipFill rotWithShape="1">
          <a:blip r:embed="rId4">
            <a:alphaModFix amt="40000"/>
          </a:blip>
          <a:srcRect b="0" l="41860" r="8119" t="0"/>
          <a:stretch/>
        </p:blipFill>
        <p:spPr>
          <a:xfrm>
            <a:off x="20" y="1"/>
            <a:ext cx="60983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59" name="Google Shape;359;p8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0" name="Google Shape;360;p8"/>
          <p:cNvSpPr txBox="1"/>
          <p:nvPr>
            <p:ph idx="1" type="subTitle"/>
          </p:nvPr>
        </p:nvSpPr>
        <p:spPr>
          <a:xfrm>
            <a:off x="550863" y="3803406"/>
            <a:ext cx="3565525" cy="22894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br>
              <a:rPr lang="en-US" sz="2000" cap="none"/>
            </a:br>
            <a:r>
              <a:rPr lang="en-US" sz="2000" cap="none"/>
              <a:t>Zero2Hero Final project</a:t>
            </a:r>
            <a:br>
              <a:rPr lang="en-US" sz="2000" cap="none"/>
            </a:br>
            <a:r>
              <a:rPr lang="en-US" sz="2000" cap="none"/>
              <a:t>0x</a:t>
            </a:r>
            <a:r>
              <a:rPr lang="en-US" sz="2000"/>
              <a:t>D</a:t>
            </a:r>
            <a:r>
              <a:rPr lang="en-US" sz="2000" cap="none"/>
              <a:t>e</a:t>
            </a:r>
            <a:r>
              <a:rPr lang="en-US" sz="2000"/>
              <a:t>F</a:t>
            </a:r>
            <a:r>
              <a:rPr lang="en-US" sz="2000" cap="none"/>
              <a:t>ace</a:t>
            </a:r>
            <a:br>
              <a:rPr lang="en-US" sz="2000"/>
            </a:b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1" name="Google Shape;361;p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r>
              <a:rPr lang="en-US">
                <a:solidFill>
                  <a:schemeClr val="lt1"/>
                </a:solidFill>
              </a:rPr>
              <a:t>5 April 2023</a:t>
            </a:r>
            <a:endParaRPr/>
          </a:p>
        </p:txBody>
      </p:sp>
      <p:sp>
        <p:nvSpPr>
          <p:cNvPr id="362" name="Google Shape;362;p8"/>
          <p:cNvSpPr txBox="1"/>
          <p:nvPr/>
        </p:nvSpPr>
        <p:spPr>
          <a:xfrm>
            <a:off x="461169" y="669580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ill Sans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Спасибо за внимание</a:t>
            </a:r>
            <a:endParaRPr b="0" i="0" sz="6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df0990428_1_235"/>
          <p:cNvSpPr/>
          <p:nvPr/>
        </p:nvSpPr>
        <p:spPr>
          <a:xfrm rot="2700000">
            <a:off x="612109" y="481997"/>
            <a:ext cx="1080601" cy="1263649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g22df0990428_1_235"/>
          <p:cNvSpPr/>
          <p:nvPr/>
        </p:nvSpPr>
        <p:spPr>
          <a:xfrm rot="8100000">
            <a:off x="626707" y="828843"/>
            <a:ext cx="540088" cy="1080176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g22df0990428_1_235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7" name="Google Shape;227;g22df0990428_1_235"/>
          <p:cNvGrpSpPr/>
          <p:nvPr/>
        </p:nvGrpSpPr>
        <p:grpSpPr>
          <a:xfrm>
            <a:off x="1291064" y="4299901"/>
            <a:ext cx="2083792" cy="2083792"/>
            <a:chOff x="4840714" y="3556951"/>
            <a:chExt cx="2083792" cy="2083792"/>
          </a:xfrm>
        </p:grpSpPr>
        <p:sp>
          <p:nvSpPr>
            <p:cNvPr id="228" name="Google Shape;228;g22df0990428_1_235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g22df0990428_1_235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g22df0990428_1_235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g22df0990428_1_235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2" name="Google Shape;232;g22df0990428_1_2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3" name="Google Shape;233;g22df0990428_1_235"/>
          <p:cNvPicPr preferRelativeResize="0"/>
          <p:nvPr/>
        </p:nvPicPr>
        <p:blipFill rotWithShape="1">
          <a:blip r:embed="rId3">
            <a:alphaModFix amt="57000"/>
          </a:blip>
          <a:srcRect b="0" l="23799" r="26180" t="0"/>
          <a:stretch/>
        </p:blipFill>
        <p:spPr>
          <a:xfrm>
            <a:off x="6091200" y="1"/>
            <a:ext cx="6098400" cy="6858000"/>
          </a:xfrm>
          <a:custGeom>
            <a:rect b="b" l="l" r="r" t="t"/>
            <a:pathLst>
              <a:path extrusionOk="0" h="6858000" w="6098400">
                <a:moveTo>
                  <a:pt x="0" y="0"/>
                </a:moveTo>
                <a:lnTo>
                  <a:pt x="6098400" y="0"/>
                </a:lnTo>
                <a:lnTo>
                  <a:pt x="6098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29FCA">
              <a:alpha val="0"/>
            </a:srgbClr>
          </a:solidFill>
          <a:ln>
            <a:noFill/>
          </a:ln>
        </p:spPr>
      </p:pic>
      <p:pic>
        <p:nvPicPr>
          <p:cNvPr descr="Data Points Digital background" id="234" name="Google Shape;234;g22df0990428_1_235"/>
          <p:cNvPicPr preferRelativeResize="0"/>
          <p:nvPr>
            <p:ph idx="2" type="pic"/>
          </p:nvPr>
        </p:nvPicPr>
        <p:blipFill rotWithShape="1">
          <a:blip r:embed="rId4">
            <a:alphaModFix amt="40000"/>
          </a:blip>
          <a:srcRect b="0" l="41861" r="8118" t="0"/>
          <a:stretch/>
        </p:blipFill>
        <p:spPr>
          <a:xfrm>
            <a:off x="20" y="1"/>
            <a:ext cx="609838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35" name="Google Shape;235;g22df0990428_1_235"/>
          <p:cNvSpPr/>
          <p:nvPr/>
        </p:nvSpPr>
        <p:spPr>
          <a:xfrm>
            <a:off x="0" y="5773729"/>
            <a:ext cx="12192000" cy="10842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g22df0990428_1_235"/>
          <p:cNvSpPr txBox="1"/>
          <p:nvPr/>
        </p:nvSpPr>
        <p:spPr>
          <a:xfrm>
            <a:off x="629093" y="2452920"/>
            <a:ext cx="3565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Назначение проекта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Схема</a:t>
            </a:r>
            <a:endParaRPr b="0" i="0" sz="24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Данные</a:t>
            </a:r>
            <a:endParaRPr b="0" i="0" sz="24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Команда</a:t>
            </a:r>
            <a:endParaRPr b="0" i="0" sz="24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Q&amp;A</a:t>
            </a:r>
            <a:endParaRPr b="0" i="0" sz="24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g22df0990428_1_235"/>
          <p:cNvSpPr txBox="1"/>
          <p:nvPr/>
        </p:nvSpPr>
        <p:spPr>
          <a:xfrm>
            <a:off x="629093" y="209432"/>
            <a:ext cx="35655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b="0" i="0" lang="en-US" sz="6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243" name="Google Shape;243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44" name="Google Shape;244;p3"/>
          <p:cNvSpPr txBox="1"/>
          <p:nvPr>
            <p:ph idx="1" type="body"/>
          </p:nvPr>
        </p:nvSpPr>
        <p:spPr>
          <a:xfrm>
            <a:off x="721453" y="4508500"/>
            <a:ext cx="10762370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Задача: обеспечить достоверность и прозрачность информации о ценах на активы в реальном мире для участников блокчейн-сети.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Применение: токены, сложные фин.инструменты, GameFI, торговля, логистика, ценообразование  и т.д.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решение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February 2, 20XX</a:t>
            </a:r>
            <a:endParaRPr/>
          </a:p>
        </p:txBody>
      </p:sp>
      <p:sp>
        <p:nvSpPr>
          <p:cNvPr id="251" name="Google Shape;251;p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252" name="Google Shape;252;p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253" name="Google Shape;2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141369a1f_0_1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Описание компонентов</a:t>
            </a:r>
            <a:endParaRPr/>
          </a:p>
        </p:txBody>
      </p:sp>
      <p:sp>
        <p:nvSpPr>
          <p:cNvPr id="260" name="Google Shape;260;g1e141369a1f_0_1"/>
          <p:cNvSpPr txBox="1"/>
          <p:nvPr>
            <p:ph idx="1" type="body"/>
          </p:nvPr>
        </p:nvSpPr>
        <p:spPr>
          <a:xfrm>
            <a:off x="550863" y="2113199"/>
            <a:ext cx="11090400" cy="39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DataFeed - это прокси для вызова Aggregator-ов хранящий соответствие код символа - адрес Aggregator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Aggregator - контракт хранящий историю цен конкретного символа и позволяющий получить доступ к последней цене (основная функция)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Transmitter - контракт обрабатывающий и проверяющий поступающие цены от Oracle-ов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Sequencer - внешний инструмент (скрипт) периодически вызывающий Transmitter для открытия и закрытия т.н. раундов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Oracle - скрипт прослушивающий событие открытие раунда в Transmitter, извлекающий цену от поставщика цен и отправляющий её в Transmitter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141369a1f_0_1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Дополнительная информация</a:t>
            </a:r>
            <a:endParaRPr/>
          </a:p>
        </p:txBody>
      </p:sp>
      <p:sp>
        <p:nvSpPr>
          <p:cNvPr id="267" name="Google Shape;267;g1e141369a1f_0_10"/>
          <p:cNvSpPr txBox="1"/>
          <p:nvPr>
            <p:ph idx="1" type="body"/>
          </p:nvPr>
        </p:nvSpPr>
        <p:spPr>
          <a:xfrm>
            <a:off x="550863" y="2113199"/>
            <a:ext cx="11090400" cy="39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для проверки оракулов используется ECDSA-подпись прикрепляемая ими в транзакции с ценой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проверяется отклонение цен от предыдущей известной, запаздывание ответа на уровне метки времени от оракла и метки времени транзакции ответа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если средняя цена раунда (от всех оракулов приславших цену в Transmitter) не отличается от средней цены прошлого раунда, то она не сохраняется в Aggregator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все смарт-контракты Ownable и позволяют произвести горячую замену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e141369a1f_0_10"/>
          <p:cNvSpPr txBox="1"/>
          <p:nvPr/>
        </p:nvSpPr>
        <p:spPr>
          <a:xfrm>
            <a:off x="3464150" y="5692625"/>
            <a:ext cx="81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Github</a:t>
            </a: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: https://github.com/apmyp-eth/bnb-zero2hero-bootcamp/tree/main/assignment-05_final_project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e1b1116e5_0_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Оракулы</a:t>
            </a:r>
            <a:endParaRPr/>
          </a:p>
        </p:txBody>
      </p:sp>
      <p:sp>
        <p:nvSpPr>
          <p:cNvPr id="275" name="Google Shape;275;g22e1b1116e5_0_0"/>
          <p:cNvSpPr txBox="1"/>
          <p:nvPr>
            <p:ph idx="1" type="body"/>
          </p:nvPr>
        </p:nvSpPr>
        <p:spPr>
          <a:xfrm>
            <a:off x="550868" y="1341449"/>
            <a:ext cx="4500600" cy="5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rPr lang="en-US"/>
              <a:t>Работают как сервисы с помощью PM2</a:t>
            </a:r>
            <a:endParaRPr/>
          </a:p>
        </p:txBody>
      </p:sp>
      <p:sp>
        <p:nvSpPr>
          <p:cNvPr id="276" name="Google Shape;276;g22e1b1116e5_0_0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g22e1b1116e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048" y="762350"/>
            <a:ext cx="5745414" cy="374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2e1b1116e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25" y="2210899"/>
            <a:ext cx="6029682" cy="393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2e1b1116e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950" y="2752203"/>
            <a:ext cx="6901852" cy="254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22e1b1116e5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500" y="4024503"/>
            <a:ext cx="5575251" cy="263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e1b1116e5_8_1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Transmitter</a:t>
            </a:r>
            <a:endParaRPr/>
          </a:p>
        </p:txBody>
      </p:sp>
      <p:sp>
        <p:nvSpPr>
          <p:cNvPr id="287" name="Google Shape;287;g22e1b1116e5_8_10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g22e1b1116e5_8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6" y="1341449"/>
            <a:ext cx="7616187" cy="3010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22e1b1116e5_8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475" y="3429001"/>
            <a:ext cx="7876518" cy="311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e1b1116e5_8_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DataFeed</a:t>
            </a:r>
            <a:endParaRPr/>
          </a:p>
        </p:txBody>
      </p:sp>
      <p:sp>
        <p:nvSpPr>
          <p:cNvPr id="296" name="Google Shape;296;g22e1b1116e5_8_0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g22e1b1116e5_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429" y="2033675"/>
            <a:ext cx="5353169" cy="39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22e1b1116e5_8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00" y="1657213"/>
            <a:ext cx="6125616" cy="4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2023-04-13T15:51:34Z</dcterms:created>
  <dc:creator>Kseniia Ekshova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