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F2DFEB-6146-4594-B923-44A7315FBDCE}">
  <a:tblStyle styleId="{2BF2DFEB-6146-4594-B923-44A7315FBD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-134" y="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26562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56756" y="1139838"/>
            <a:ext cx="5230500" cy="24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56750" y="3558149"/>
            <a:ext cx="52305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7" r:id="rId4"/>
    <p:sldLayoutId id="2147483668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ctrTitle"/>
          </p:nvPr>
        </p:nvSpPr>
        <p:spPr>
          <a:xfrm>
            <a:off x="1956750" y="503745"/>
            <a:ext cx="5384954" cy="24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Bodoni"/>
                <a:ea typeface="Bodoni"/>
                <a:cs typeface="Bodoni"/>
                <a:sym typeface="Bodoni"/>
              </a:rPr>
              <a:t>Гравитационный манёвр</a:t>
            </a:r>
            <a:endParaRPr dirty="0"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17" name="Google Shape;117;p27"/>
          <p:cNvSpPr txBox="1">
            <a:spLocks noGrp="1"/>
          </p:cNvSpPr>
          <p:nvPr>
            <p:ph type="subTitle" idx="1"/>
          </p:nvPr>
        </p:nvSpPr>
        <p:spPr>
          <a:xfrm>
            <a:off x="6430618" y="2825750"/>
            <a:ext cx="3319669" cy="1492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Выполнили: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К.С. Галиченко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К.И. Сидоренко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МАОУ СОШ №57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Руководитель: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А.С. Байгашов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БФУ им И. Канта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136650"/>
            <a:ext cx="5249425" cy="3460950"/>
          </a:xfrm>
        </p:spPr>
        <p:txBody>
          <a:bodyPr/>
          <a:lstStyle/>
          <a:p>
            <a:pPr marL="12700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        </a:t>
            </a:r>
            <a:r>
              <a:rPr lang="ru-RU" u="sng" dirty="0" smtClean="0">
                <a:solidFill>
                  <a:schemeClr val="bg1"/>
                </a:solidFill>
              </a:rPr>
              <a:t>Цели:</a:t>
            </a:r>
          </a:p>
          <a:p>
            <a:r>
              <a:rPr lang="ru-RU" dirty="0">
                <a:solidFill>
                  <a:schemeClr val="bg1"/>
                </a:solidFill>
              </a:rPr>
              <a:t>Применение полученных в процессе обучения математическому моделированию навыков</a:t>
            </a:r>
            <a:r>
              <a:rPr lang="ru-RU" dirty="0" smtClean="0">
                <a:solidFill>
                  <a:schemeClr val="bg1"/>
                </a:solidFill>
              </a:rPr>
              <a:t>;</a:t>
            </a:r>
          </a:p>
          <a:p>
            <a:r>
              <a:rPr lang="ru-RU" dirty="0">
                <a:solidFill>
                  <a:schemeClr val="bg1"/>
                </a:solidFill>
              </a:rPr>
              <a:t>Создание модели перелёта искусственного спутника «Вояджер 2» к Урану, при помощи гравитационного манёвра вблизи Юпитера.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 smtClean="0">
              <a:solidFill>
                <a:schemeClr val="bg1"/>
              </a:solidFill>
            </a:endParaRPr>
          </a:p>
          <a:p>
            <a:pPr marL="12700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         </a:t>
            </a:r>
            <a:r>
              <a:rPr lang="ru-RU" u="sng" dirty="0" smtClean="0">
                <a:solidFill>
                  <a:schemeClr val="bg1"/>
                </a:solidFill>
              </a:rPr>
              <a:t>Задачи:</a:t>
            </a:r>
          </a:p>
          <a:p>
            <a:r>
              <a:rPr lang="ru-RU" dirty="0">
                <a:solidFill>
                  <a:schemeClr val="bg1"/>
                </a:solidFill>
              </a:rPr>
              <a:t>Определить уравнения, моделирующие гравитационное взаимодействие объектов в дифференциальной форме</a:t>
            </a:r>
            <a:r>
              <a:rPr lang="ru-RU" dirty="0" smtClean="0">
                <a:solidFill>
                  <a:schemeClr val="bg1"/>
                </a:solidFill>
              </a:rPr>
              <a:t>;</a:t>
            </a:r>
          </a:p>
          <a:p>
            <a:r>
              <a:rPr lang="ru-RU" dirty="0">
                <a:solidFill>
                  <a:schemeClr val="bg1"/>
                </a:solidFill>
              </a:rPr>
              <a:t>Определить начальные условия для планет и спутника</a:t>
            </a:r>
            <a:r>
              <a:rPr lang="ru-RU" dirty="0" smtClean="0">
                <a:solidFill>
                  <a:schemeClr val="bg1"/>
                </a:solidFill>
              </a:rPr>
              <a:t>;</a:t>
            </a:r>
          </a:p>
          <a:p>
            <a:r>
              <a:rPr lang="ru-RU" dirty="0">
                <a:solidFill>
                  <a:schemeClr val="bg1"/>
                </a:solidFill>
              </a:rPr>
              <a:t>Написать алгоритм на языке программирования </a:t>
            </a:r>
            <a:r>
              <a:rPr lang="ru-RU" dirty="0" err="1">
                <a:solidFill>
                  <a:schemeClr val="bg1"/>
                </a:solidFill>
              </a:rPr>
              <a:t>Python</a:t>
            </a:r>
            <a:r>
              <a:rPr lang="ru-RU" dirty="0">
                <a:solidFill>
                  <a:schemeClr val="bg1"/>
                </a:solidFill>
              </a:rPr>
              <a:t> 3, наглядно демонстрирующий перелет</a:t>
            </a:r>
          </a:p>
          <a:p>
            <a:pPr marL="127000" indent="0">
              <a:buNone/>
            </a:pP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481" y="1754187"/>
            <a:ext cx="3771058" cy="2519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75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175" y="0"/>
            <a:ext cx="7717500" cy="813750"/>
          </a:xfrm>
        </p:spPr>
        <p:txBody>
          <a:bodyPr/>
          <a:lstStyle/>
          <a:p>
            <a:r>
              <a:rPr lang="ru-RU" dirty="0" smtClean="0"/>
              <a:t>Постановка дифференциальной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9575" y="1054100"/>
                <a:ext cx="7717500" cy="3340300"/>
              </a:xfrm>
            </p:spPr>
            <p:txBody>
              <a:bodyPr/>
              <a:lstStyle/>
              <a:p>
                <a:pPr marL="1270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∙</m:t>
                      </m:r>
                      <m:f>
                        <m:fPr>
                          <m:ctrlPr>
                            <a:rPr lang="ru-RU" sz="18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ru-RU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ru-RU" sz="1800" i="1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ru-RU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1800" i="1">
                              <a:latin typeface="Cambria Math"/>
                            </a:rPr>
                            <m:t>𝐺</m:t>
                          </m:r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ru-RU" sz="1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ru-RU" sz="1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8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1800" i="1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ru-RU" sz="18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ru-RU" sz="1800" i="1">
                          <a:latin typeface="Cambria Math"/>
                        </a:rPr>
                        <m:t>∙(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1800" dirty="0" smtClean="0"/>
              </a:p>
              <a:p>
                <a:pPr marL="127000" indent="0">
                  <a:buNone/>
                </a:pPr>
                <a:endParaRPr lang="ru-RU" sz="1800" dirty="0" smtClean="0"/>
              </a:p>
              <a:p>
                <a:pPr marL="1270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∙</m:t>
                      </m:r>
                      <m:f>
                        <m:fPr>
                          <m:ctrlPr>
                            <a:rPr lang="ru-RU" sz="18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ru-RU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ru-RU" sz="1800" i="1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ru-RU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1800" i="1">
                              <a:latin typeface="Cambria Math"/>
                            </a:rPr>
                            <m:t>𝐺</m:t>
                          </m:r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ru-RU" sz="1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ru-RU" sz="1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8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1800" i="1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ru-RU" sz="18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ru-RU" sz="1800" i="1">
                          <a:latin typeface="Cambria Math"/>
                        </a:rPr>
                        <m:t>∙(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1800" dirty="0" smtClean="0"/>
              </a:p>
              <a:p>
                <a:pPr marL="127000" indent="0">
                  <a:buNone/>
                </a:pPr>
                <a:endParaRPr lang="ru-RU" dirty="0" smtClean="0"/>
              </a:p>
              <a:p>
                <a:pPr marL="127000" indent="0">
                  <a:buNone/>
                </a:pPr>
                <a:r>
                  <a:rPr lang="ru-RU" dirty="0"/>
                  <a:t>Где: М</a:t>
                </a:r>
                <a:r>
                  <a:rPr lang="ru-RU" baseline="-25000" dirty="0"/>
                  <a:t>1 </a:t>
                </a:r>
                <a:r>
                  <a:rPr lang="ru-RU" dirty="0"/>
                  <a:t>– масса </a:t>
                </a:r>
                <a:r>
                  <a:rPr lang="ru-RU" dirty="0" smtClean="0"/>
                  <a:t>первого </a:t>
                </a:r>
                <a:r>
                  <a:rPr lang="ru-RU" dirty="0"/>
                  <a:t>объекта, М</a:t>
                </a:r>
                <a:r>
                  <a:rPr lang="ru-RU" baseline="-25000" dirty="0"/>
                  <a:t>2</a:t>
                </a:r>
                <a:r>
                  <a:rPr lang="ru-RU" dirty="0"/>
                  <a:t> – масса второго объекта</a:t>
                </a:r>
                <a:r>
                  <a:rPr lang="ru-RU" dirty="0" smtClean="0"/>
                  <a:t>,</a:t>
                </a:r>
              </a:p>
              <a:p>
                <a:pPr marL="127000" indent="0">
                  <a:buNone/>
                </a:pPr>
                <a:endParaRPr lang="ru-RU" dirty="0" smtClean="0"/>
              </a:p>
              <a:p>
                <a:pPr marL="127000" indent="0">
                  <a:buNone/>
                </a:pPr>
                <a:r>
                  <a:rPr lang="ru-RU" dirty="0"/>
                  <a:t>        G = 6,67 · 10 </a:t>
                </a:r>
                <a:r>
                  <a:rPr lang="ru-RU" baseline="30000" dirty="0"/>
                  <a:t>-11 </a:t>
                </a:r>
                <a:r>
                  <a:rPr lang="ru-RU" baseline="30000" dirty="0" smtClean="0"/>
                  <a:t>   м3/ кг * с2 </a:t>
                </a:r>
                <a:r>
                  <a:rPr lang="ru-RU" dirty="0" smtClean="0"/>
                  <a:t>- гравитационная постоянная</a:t>
                </a:r>
                <a:r>
                  <a:rPr lang="ru-RU" dirty="0"/>
                  <a:t>, </a:t>
                </a:r>
              </a:p>
              <a:p>
                <a:pPr marL="127000" indent="0">
                  <a:buNone/>
                </a:pPr>
                <a:r>
                  <a:rPr lang="ru-RU" dirty="0" smtClean="0"/>
                  <a:t>        </a:t>
                </a:r>
                <a:r>
                  <a:rPr lang="ru-RU" dirty="0"/>
                  <a:t>t – время</a:t>
                </a:r>
                <a:r>
                  <a:rPr lang="ru-RU" dirty="0" smtClean="0"/>
                  <a:t>,    </a:t>
                </a:r>
              </a:p>
              <a:p>
                <a:pPr marL="127000" indent="0">
                  <a:buNone/>
                </a:pPr>
                <a:r>
                  <a:rPr lang="ru-RU" dirty="0"/>
                  <a:t> </a:t>
                </a:r>
                <a:r>
                  <a:rPr lang="ru-RU" dirty="0" smtClean="0"/>
                  <a:t>       </a:t>
                </a:r>
                <a:r>
                  <a:rPr lang="ru-RU" dirty="0"/>
                  <a:t>х</a:t>
                </a:r>
                <a:r>
                  <a:rPr lang="ru-RU" baseline="-25000" dirty="0"/>
                  <a:t>1</a:t>
                </a:r>
                <a:r>
                  <a:rPr lang="ru-RU" dirty="0"/>
                  <a:t>, у</a:t>
                </a:r>
                <a:r>
                  <a:rPr lang="ru-RU" baseline="-25000" dirty="0"/>
                  <a:t>1</a:t>
                </a:r>
                <a:r>
                  <a:rPr lang="ru-RU" dirty="0"/>
                  <a:t> – координаты первого объекта, </a:t>
                </a:r>
              </a:p>
              <a:p>
                <a:pPr marL="127000" indent="0">
                  <a:buNone/>
                </a:pPr>
                <a:r>
                  <a:rPr lang="ru-RU" dirty="0"/>
                  <a:t>        х</a:t>
                </a:r>
                <a:r>
                  <a:rPr lang="ru-RU" baseline="-25000" dirty="0"/>
                  <a:t>2</a:t>
                </a:r>
                <a:r>
                  <a:rPr lang="ru-RU" dirty="0"/>
                  <a:t>, у</a:t>
                </a:r>
                <a:r>
                  <a:rPr lang="ru-RU" baseline="-25000" dirty="0"/>
                  <a:t>2</a:t>
                </a:r>
                <a:r>
                  <a:rPr lang="ru-RU" dirty="0"/>
                  <a:t> – координаты второго объекта</a:t>
                </a:r>
              </a:p>
              <a:p>
                <a:pPr marL="127000" indent="0">
                  <a:buNone/>
                </a:pPr>
                <a:endParaRPr lang="ru-RU" dirty="0"/>
              </a:p>
              <a:p>
                <a:pPr marL="127000" indent="0">
                  <a:buNone/>
                </a:pPr>
                <a:endParaRPr lang="ru-RU" dirty="0"/>
              </a:p>
              <a:p>
                <a:pPr marL="12700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9575" y="1054100"/>
                <a:ext cx="7717500" cy="3340300"/>
              </a:xfrm>
              <a:blipFill rotWithShape="1">
                <a:blip r:embed="rId2"/>
                <a:stretch>
                  <a:fillRect b="-204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28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8625" y="-127600"/>
            <a:ext cx="7717500" cy="572700"/>
          </a:xfrm>
        </p:spPr>
        <p:txBody>
          <a:bodyPr/>
          <a:lstStyle/>
          <a:p>
            <a:r>
              <a:rPr lang="ru-RU" dirty="0" smtClean="0"/>
              <a:t>Начальные условия и численное решение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13225" y="1079500"/>
            <a:ext cx="7717500" cy="3524450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851317"/>
              </p:ext>
            </p:extLst>
          </p:nvPr>
        </p:nvGraphicFramePr>
        <p:xfrm>
          <a:off x="647700" y="1168397"/>
          <a:ext cx="7810499" cy="3506495"/>
        </p:xfrm>
        <a:graphic>
          <a:graphicData uri="http://schemas.openxmlformats.org/drawingml/2006/table">
            <a:tbl>
              <a:tblPr bandRow="1">
                <a:tableStyleId>{2BF2DFEB-6146-4594-B923-44A7315FBDCE}</a:tableStyleId>
              </a:tblPr>
              <a:tblGrid>
                <a:gridCol w="1509166"/>
                <a:gridCol w="1413087"/>
                <a:gridCol w="1544515"/>
                <a:gridCol w="1544515"/>
                <a:gridCol w="1799216"/>
              </a:tblGrid>
              <a:tr h="3901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Объект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Х</a:t>
                      </a:r>
                      <a:r>
                        <a:rPr lang="ru-RU" sz="1600" baseline="-250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Y</a:t>
                      </a:r>
                      <a:r>
                        <a:rPr lang="ru-RU" sz="1600" baseline="-250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V</a:t>
                      </a:r>
                      <a:r>
                        <a:rPr lang="ru-RU" sz="1600" baseline="-25000">
                          <a:solidFill>
                            <a:schemeClr val="bg1"/>
                          </a:solidFill>
                          <a:effectLst/>
                        </a:rPr>
                        <a:t>X0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V</a:t>
                      </a:r>
                      <a:r>
                        <a:rPr lang="ru-RU" sz="1600" baseline="-25000">
                          <a:solidFill>
                            <a:schemeClr val="bg1"/>
                          </a:solidFill>
                          <a:effectLst/>
                        </a:rPr>
                        <a:t>Y0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5306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Солнце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3.4074E+08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-6.57</a:t>
                      </a: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E+08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1.39</a:t>
                      </a: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E+01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-1.89</a:t>
                      </a: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E-01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6040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Земля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1.338E+11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-7.16</a:t>
                      </a: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E+10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1.350</a:t>
                      </a: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E+04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2.61</a:t>
                      </a: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E+04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5948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Юпитер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1.1862E+11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7.52</a:t>
                      </a: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E+11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-1.30</a:t>
                      </a: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E+04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2.639E+03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5854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Уран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-2.08113E+12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-1.844E+12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4.466E+03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-5.41</a:t>
                      </a: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E+03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801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Спутник «Вояджер-2»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1.3475E+11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-6.812E+10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1.58</a:t>
                      </a: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E+04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3.54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E+04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54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69850"/>
            <a:ext cx="7718425" cy="573088"/>
          </a:xfrm>
        </p:spPr>
        <p:txBody>
          <a:bodyPr/>
          <a:lstStyle/>
          <a:p>
            <a:r>
              <a:rPr lang="ru-RU" dirty="0" smtClean="0"/>
              <a:t>             Результаты моделирования</a:t>
            </a:r>
            <a:endParaRPr lang="ru-RU" dirty="0"/>
          </a:p>
        </p:txBody>
      </p:sp>
      <p:pic>
        <p:nvPicPr>
          <p:cNvPr id="4098" name="Picture 2" descr="C:\Users\79316\Desktop\Гравитационный манёвр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787400"/>
            <a:ext cx="6496050" cy="410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70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7825" y="0"/>
            <a:ext cx="7717500" cy="5727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13225" y="749300"/>
            <a:ext cx="7717500" cy="3854650"/>
          </a:xfrm>
        </p:spPr>
        <p:txBody>
          <a:bodyPr/>
          <a:lstStyle/>
          <a:p>
            <a:pPr marL="127000" indent="0">
              <a:buNone/>
            </a:pPr>
            <a:r>
              <a:rPr lang="ru-RU" dirty="0"/>
              <a:t> </a:t>
            </a:r>
            <a:endParaRPr lang="ru-RU" sz="2000" dirty="0" smtClean="0"/>
          </a:p>
          <a:p>
            <a:pPr lvl="0"/>
            <a:r>
              <a:rPr lang="ru-RU" sz="2000" dirty="0"/>
              <a:t>Определены и записаны уравнения, моделирующие гравитационное взаимодействие объектов в дифференциальной форме;</a:t>
            </a:r>
          </a:p>
          <a:p>
            <a:pPr lvl="0"/>
            <a:r>
              <a:rPr lang="ru-RU" sz="2000" dirty="0" smtClean="0"/>
              <a:t>Определены </a:t>
            </a:r>
            <a:r>
              <a:rPr lang="ru-RU" sz="2000" dirty="0"/>
              <a:t>начальные условия для планет и спутника;</a:t>
            </a:r>
          </a:p>
          <a:p>
            <a:pPr lvl="0"/>
            <a:r>
              <a:rPr lang="ru-RU" sz="2000" dirty="0"/>
              <a:t>Написан алгоритм на языке программирования </a:t>
            </a:r>
            <a:r>
              <a:rPr lang="ru-RU" sz="2000" dirty="0" err="1"/>
              <a:t>Python</a:t>
            </a:r>
            <a:r>
              <a:rPr lang="ru-RU" sz="2000" dirty="0"/>
              <a:t> 3, наглядно демонстрирующий </a:t>
            </a:r>
            <a:r>
              <a:rPr lang="ru-RU" sz="2000" dirty="0" smtClean="0"/>
              <a:t>перелет.</a:t>
            </a:r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r>
              <a:rPr lang="ru-RU" sz="2000" dirty="0" smtClean="0"/>
              <a:t>В </a:t>
            </a:r>
            <a:r>
              <a:rPr lang="ru-RU" sz="2000" dirty="0"/>
              <a:t>ближайшей перспективе планируется учёт многократных импульсов, а также создание игрового приложения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r>
              <a:rPr lang="ru-RU" sz="2000" dirty="0" smtClean="0"/>
              <a:t>Данная работа опубликована в открытом источнике </a:t>
            </a:r>
            <a:r>
              <a:rPr lang="en-US" sz="2000" dirty="0"/>
              <a:t>astromodel.ru (https://astromodel.ru/gravitaczionnyj-manyovr</a:t>
            </a:r>
            <a:r>
              <a:rPr lang="en-US" sz="2000" dirty="0" smtClean="0"/>
              <a:t>/)</a:t>
            </a:r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6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1100" y="2057400"/>
            <a:ext cx="6819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59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gant Galaxy Background Breakthrough by Slidesgo">
  <a:themeElements>
    <a:clrScheme name="Simple Light">
      <a:dk1>
        <a:srgbClr val="000000"/>
      </a:dk1>
      <a:lt1>
        <a:srgbClr val="FFFFFF"/>
      </a:lt1>
      <a:dk2>
        <a:srgbClr val="682DD3"/>
      </a:dk2>
      <a:lt2>
        <a:srgbClr val="631E7B"/>
      </a:lt2>
      <a:accent1>
        <a:srgbClr val="3A15A2"/>
      </a:accent1>
      <a:accent2>
        <a:srgbClr val="000000"/>
      </a:accent2>
      <a:accent3>
        <a:srgbClr val="FFFFFF"/>
      </a:accent3>
      <a:accent4>
        <a:srgbClr val="682DD3"/>
      </a:accent4>
      <a:accent5>
        <a:srgbClr val="631E7B"/>
      </a:accent5>
      <a:accent6>
        <a:srgbClr val="3A15A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330</Words>
  <Application>Microsoft Office PowerPoint</Application>
  <PresentationFormat>Экран (16:9)</PresentationFormat>
  <Paragraphs>72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Elegant Galaxy Background Breakthrough by Slidesgo</vt:lpstr>
      <vt:lpstr>Гравитационный манёвр</vt:lpstr>
      <vt:lpstr>Введение</vt:lpstr>
      <vt:lpstr>Постановка дифференциальной задачи</vt:lpstr>
      <vt:lpstr>Начальные условия и численное решение </vt:lpstr>
      <vt:lpstr>             Результаты моделирования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Гравитационный манёвр</dc:title>
  <dc:creator>Алексей С. Байгашов</dc:creator>
  <cp:lastModifiedBy>Сергей Галиченко</cp:lastModifiedBy>
  <cp:revision>8</cp:revision>
  <dcterms:modified xsi:type="dcterms:W3CDTF">2021-05-21T21:05:27Z</dcterms:modified>
</cp:coreProperties>
</file>