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Wingdings 2" pitchFamily="18" charset="2"/>
      <p:regular r:id="rId10"/>
    </p:embeddedFont>
    <p:embeddedFont>
      <p:font typeface="Merriweather" charset="-52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ambria Math" pitchFamily="18" charset="0"/>
      <p:regular r:id="rId19"/>
    </p:embeddedFont>
    <p:embeddedFont>
      <p:font typeface="Franklin Gothic Medium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927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Солнечная система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Выполнила: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Галиченко Ксения Сергеевна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№57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5" y="1831387"/>
            <a:ext cx="3808475" cy="38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270781"/>
            <a:ext cx="8518550" cy="494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Моделирование Солнечной системы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Применение полученных навыков математического моделирования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u="sng" dirty="0" smtClean="0"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– демонстрация движения планет вокруг Солнца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u="sng" dirty="0" smtClean="0">
                <a:latin typeface="Calibri"/>
                <a:ea typeface="Calibri"/>
                <a:cs typeface="Calibri"/>
                <a:sym typeface="Calibri"/>
              </a:rPr>
              <a:t>Задачи</a:t>
            </a: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           1) Смоделировать солнце, восемь планет и Плутон, а также орбиты планет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           2) Создать анимацию движения планет в зависимости от их сидерического периода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3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математической задачи</a:t>
            </a:r>
            <a:endParaRPr sz="36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16"/>
              <p:cNvSpPr txBox="1"/>
              <p:nvPr/>
            </p:nvSpPr>
            <p:spPr>
              <a:xfrm>
                <a:off x="267450" y="1480075"/>
                <a:ext cx="8609100" cy="93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Для решения данной задачи использовались формулы и уравнения: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b="1" dirty="0">
                    <a:latin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0" smtClean="0">
                        <a:latin typeface="Cambria Math"/>
                      </a:rPr>
                      <m:t>𝟏</m:t>
                    </m:r>
                    <m:r>
                      <a:rPr lang="ru-RU" sz="2400" b="1" i="0" smtClean="0">
                        <a:latin typeface="Cambria Math"/>
                      </a:rPr>
                      <m:t>) </m:t>
                    </m:r>
                    <m:r>
                      <a:rPr lang="ru-RU" sz="2400" b="1" i="1">
                        <a:latin typeface="Cambria Math"/>
                      </a:rPr>
                      <m:t>𝝎</m:t>
                    </m:r>
                    <m:r>
                      <a:rPr lang="ru-RU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/>
                          </a:rPr>
                          <m:t>𝟐</m:t>
                        </m:r>
                        <m:r>
                          <a:rPr lang="ru-RU" sz="2400" b="1" i="1"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ru-RU" sz="2400" b="1" i="1">
                            <a:latin typeface="Cambria Math"/>
                          </a:rPr>
                          <m:t>𝑻</m:t>
                        </m:r>
                      </m:den>
                    </m:f>
                  </m:oMath>
                </a14:m>
                <a:r>
                  <a:rPr lang="ru-RU" sz="2400" dirty="0" smtClean="0"/>
                  <a:t> ,  </a:t>
                </a:r>
                <a:r>
                  <a:rPr lang="ru-RU" sz="1800" dirty="0" smtClean="0"/>
                  <a:t>где 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ru-RU" sz="1800" dirty="0" smtClean="0"/>
                  <a:t> – угловая скорость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 </a:t>
                </a:r>
                <a:r>
                  <a:rPr lang="ru-RU" sz="1800" dirty="0" smtClean="0"/>
                  <a:t>                          </a:t>
                </a:r>
                <a:r>
                  <a:rPr lang="en-US" sz="1800" dirty="0" smtClean="0"/>
                  <a:t>T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– сидерический период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b="1" dirty="0" smtClean="0"/>
                  <a:t> 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𝒄𝒐𝒔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𝜶</m:t>
                            </m:r>
                          </m:e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𝒔𝒊𝒏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𝜷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000" dirty="0" smtClean="0"/>
                  <a:t> ,  </a:t>
                </a:r>
                <a:r>
                  <a:rPr lang="ru-RU" sz="1800" dirty="0" smtClean="0"/>
                  <a:t>где а и </a:t>
                </a:r>
                <a:r>
                  <a:rPr lang="en-US" sz="1800" dirty="0" smtClean="0"/>
                  <a:t>b </a:t>
                </a:r>
                <a:r>
                  <a:rPr lang="ru-RU" sz="1800" dirty="0" smtClean="0"/>
                  <a:t>– большая и малая полуось эллипса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/>
                  <a:t> </a:t>
                </a:r>
                <a:r>
                  <a:rPr lang="ru-RU" sz="1800" b="1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latin typeface="Cambria Math"/>
                      </a:rPr>
                      <m:t>           </m:t>
                    </m:r>
                    <m:r>
                      <a:rPr lang="ru-RU" sz="1800" b="1" i="1">
                        <a:latin typeface="Cambria Math"/>
                      </a:rPr>
                      <m:t>𝜶</m:t>
                    </m:r>
                    <m:r>
                      <a:rPr lang="ru-RU" sz="1800" b="1" i="1">
                        <a:latin typeface="Cambria Math"/>
                      </a:rPr>
                      <m:t>= </m:t>
                    </m:r>
                    <m:r>
                      <a:rPr lang="ru-RU" sz="1800" b="1" i="1">
                        <a:latin typeface="Cambria Math"/>
                      </a:rPr>
                      <m:t>𝝎</m:t>
                    </m:r>
                    <m:r>
                      <a:rPr lang="ru-RU" sz="1800" b="1" i="1">
                        <a:latin typeface="Cambria Math"/>
                      </a:rPr>
                      <m:t> ∙</m:t>
                    </m:r>
                    <m:r>
                      <a:rPr lang="ru-RU" sz="1800" b="1" i="1">
                        <a:latin typeface="Cambria Math"/>
                      </a:rPr>
                      <m:t>𝒕</m:t>
                    </m:r>
                  </m:oMath>
                </a14:m>
                <a:r>
                  <a:rPr lang="ru-RU" sz="1800" dirty="0" smtClean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/>
              </a:p>
              <a:p>
                <a:pPr lvl="0"/>
                <a:r>
                  <a:rPr lang="ru-RU" sz="2000" b="1" dirty="0" smtClean="0"/>
                  <a:t> 3)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𝒄𝒐𝒔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𝜶</m:t>
                            </m:r>
                          </m:e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𝒔𝒊𝒏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𝜷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000" dirty="0" smtClean="0"/>
                  <a:t> ,  </a:t>
                </a:r>
                <a:r>
                  <a:rPr lang="ru-RU" sz="1800" dirty="0" smtClean="0"/>
                  <a:t>где </a:t>
                </a:r>
                <a:r>
                  <a:rPr lang="en-US" sz="1800" dirty="0" smtClean="0"/>
                  <a:t>a </a:t>
                </a:r>
                <a:r>
                  <a:rPr lang="ru-RU" sz="1800" dirty="0" smtClean="0"/>
                  <a:t>и </a:t>
                </a:r>
                <a:r>
                  <a:rPr lang="en-US" sz="1800" dirty="0" smtClean="0"/>
                  <a:t>b </a:t>
                </a:r>
                <a:r>
                  <a:rPr lang="ru-RU" sz="1800" dirty="0" smtClean="0"/>
                  <a:t>– большая и малая полуось эллипс</a:t>
                </a:r>
              </a:p>
              <a:p>
                <a:pPr lvl="0"/>
                <a:r>
                  <a:rPr lang="ru-RU" sz="1800" b="1" dirty="0"/>
                  <a:t> </a:t>
                </a:r>
                <a:r>
                  <a:rPr lang="ru-RU" sz="1800" b="1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latin typeface="Cambria Math"/>
                      </a:rPr>
                      <m:t>    </m:t>
                    </m:r>
                    <m:r>
                      <a:rPr lang="ru-RU" sz="1800" b="1" i="1">
                        <a:latin typeface="Cambria Math"/>
                      </a:rPr>
                      <m:t>𝛂</m:t>
                    </m:r>
                    <m:r>
                      <a:rPr lang="ru-RU" sz="1800" b="1">
                        <a:latin typeface="Cambria Math"/>
                      </a:rPr>
                      <m:t> ∈(</m:t>
                    </m:r>
                    <m:r>
                      <a:rPr lang="ru-RU" sz="1800" b="1" i="1">
                        <a:latin typeface="Cambria Math"/>
                      </a:rPr>
                      <m:t>𝟎</m:t>
                    </m:r>
                    <m:r>
                      <a:rPr lang="ru-RU" sz="1800" b="1">
                        <a:latin typeface="Cambria Math"/>
                      </a:rPr>
                      <m:t>; </m:t>
                    </m:r>
                    <m:r>
                      <a:rPr lang="ru-RU" sz="1800" b="1" i="1">
                        <a:latin typeface="Cambria Math"/>
                      </a:rPr>
                      <m:t>𝟑</m:t>
                    </m:r>
                    <m:r>
                      <a:rPr lang="ru-RU" sz="1800" b="1" i="1">
                        <a:latin typeface="Cambria Math"/>
                      </a:rPr>
                      <m:t>𝛑</m:t>
                    </m:r>
                    <m:r>
                      <a:rPr lang="ru-RU" sz="1800" b="1">
                        <a:latin typeface="Cambria Math"/>
                      </a:rPr>
                      <m:t>)</m:t>
                    </m:r>
                  </m:oMath>
                </a14:m>
                <a:endParaRPr lang="ru-RU" sz="18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0" y="1480075"/>
                <a:ext cx="8609100" cy="932925"/>
              </a:xfrm>
              <a:prstGeom prst="rect">
                <a:avLst/>
              </a:prstGeom>
              <a:blipFill rotWithShape="1">
                <a:blip r:embed="rId4"/>
                <a:stretch>
                  <a:fillRect l="-1133" t="-654" b="-3653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Google Shape;114;p16"/>
          <p:cNvSpPr txBox="1"/>
          <p:nvPr/>
        </p:nvSpPr>
        <p:spPr>
          <a:xfrm>
            <a:off x="363425" y="5359400"/>
            <a:ext cx="8372100" cy="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440131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Сидерические периоды планет: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85855"/>
              </p:ext>
            </p:extLst>
          </p:nvPr>
        </p:nvGraphicFramePr>
        <p:xfrm>
          <a:off x="282450" y="2204720"/>
          <a:ext cx="4116830" cy="3778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961"/>
                <a:gridCol w="2219869"/>
              </a:tblGrid>
              <a:tr h="825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Планета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Сидерический период Т, сут.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Меркурий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88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Венера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225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Земля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365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Марс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687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Юпитер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4329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Сатурн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10753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Уран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30667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Нептун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60145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Плутон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90553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70225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760" y="1599575"/>
            <a:ext cx="432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 большой и малой полуосей 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подобраны в индивидуальном порядке.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>
            <a:stCxn id="119" idx="0"/>
            <a:endCxn id="119" idx="2"/>
          </p:cNvCxnSpPr>
          <p:nvPr/>
        </p:nvCxnSpPr>
        <p:spPr>
          <a:xfrm>
            <a:off x="4572005" y="1259632"/>
            <a:ext cx="0" cy="495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7"/>
          <a:stretch/>
        </p:blipFill>
        <p:spPr bwMode="auto">
          <a:xfrm>
            <a:off x="5062215" y="3654776"/>
            <a:ext cx="3949705" cy="255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3803"/>
          <a:stretch/>
        </p:blipFill>
        <p:spPr bwMode="auto">
          <a:xfrm>
            <a:off x="254000" y="1422400"/>
            <a:ext cx="8426931" cy="478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Смоделировала Солнечную систему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Наглядно изобразила движение планет Солнечной системы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Применила полученный навыки математического моделирования на </a:t>
            </a:r>
            <a:r>
              <a:rPr lang="en-US" sz="4000" dirty="0" smtClean="0"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sz="quarter" idx="11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59</TotalTime>
  <Words>251</Words>
  <Application>Microsoft Office PowerPoint</Application>
  <PresentationFormat>Экран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Wingdings 2</vt:lpstr>
      <vt:lpstr>Times New Roman</vt:lpstr>
      <vt:lpstr>Merriweather</vt:lpstr>
      <vt:lpstr>Calibri</vt:lpstr>
      <vt:lpstr>Cambria Math</vt:lpstr>
      <vt:lpstr>Franklin Gothic Medium</vt:lpstr>
      <vt:lpstr>Wingdings</vt:lpstr>
      <vt:lpstr>Сетка</vt:lpstr>
      <vt:lpstr>Солнечная система</vt:lpstr>
      <vt:lpstr>Введение</vt:lpstr>
      <vt:lpstr>Постановка математической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9</cp:revision>
  <dcterms:modified xsi:type="dcterms:W3CDTF">2021-02-27T11:10:36Z</dcterms:modified>
</cp:coreProperties>
</file>