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embeddedFontLst>
    <p:embeddedFont>
      <p:font typeface="Wingdings 2" panose="05020102010507070707" pitchFamily="18" charset="2"/>
      <p:regular r:id="rId10"/>
    </p:embeddedFont>
    <p:embeddedFont>
      <p:font typeface="Cambria Math" panose="02040503050406030204" pitchFamily="18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Franklin Gothic Medium" panose="020B0603020102020204" pitchFamily="34" charset="0"/>
      <p:regular r:id="rId16"/>
      <p:italic r:id="rId17"/>
    </p:embeddedFont>
    <p:embeddedFont>
      <p:font typeface="Merriweather" panose="020B0604020202020204" charset="-52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589" y="-1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79271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84e464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5684e464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7c1d27c8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57c1d27c8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8424a7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568424a7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8424a7a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568424a7a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8424a7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568424a7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8424a7a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568424a7a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8424a7a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568424a7a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>
            <a:spLocks noGrp="1"/>
          </p:cNvSpPr>
          <p:nvPr>
            <p:ph type="sldNum" sz="quarter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Солнечная система</a:t>
            </a:r>
            <a:endParaRPr sz="6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4745250" y="3174800"/>
            <a:ext cx="4255500" cy="29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Выполнила: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Галиченко Ксения Сергеевна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МАОУ СОШ </a:t>
            </a: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№57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Руководитель: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>
                <a:latin typeface="Calibri"/>
                <a:ea typeface="Calibri"/>
                <a:cs typeface="Calibri"/>
                <a:sym typeface="Calibri"/>
              </a:rPr>
              <a:t>Байгашов</a:t>
            </a: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 Алексей Сергеевич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БФУ им. И. Канта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700000" y="2209825"/>
            <a:ext cx="2811000" cy="305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25" y="1831387"/>
            <a:ext cx="3808475" cy="380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>
            <a:spLocks noGrp="1"/>
          </p:cNvSpPr>
          <p:nvPr>
            <p:ph type="sldNum" sz="quarter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Введение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84150" y="1270781"/>
            <a:ext cx="8518550" cy="494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sz="2600" dirty="0" smtClean="0">
                <a:latin typeface="Calibri"/>
                <a:ea typeface="Calibri"/>
                <a:cs typeface="Calibri"/>
                <a:sym typeface="Calibri"/>
              </a:rPr>
              <a:t>Моделирование Солнечной системы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sz="2600" dirty="0" smtClean="0">
                <a:latin typeface="Calibri"/>
                <a:ea typeface="Calibri"/>
                <a:cs typeface="Calibri"/>
                <a:sym typeface="Calibri"/>
              </a:rPr>
              <a:t>Применение полученных навыков математического моделирования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sz="2600" u="sng" dirty="0" smtClean="0">
                <a:latin typeface="Calibri"/>
                <a:ea typeface="Calibri"/>
                <a:cs typeface="Calibri"/>
                <a:sym typeface="Calibri"/>
              </a:rPr>
              <a:t>Цель</a:t>
            </a:r>
            <a:r>
              <a:rPr lang="ru-RU" sz="2600" dirty="0" smtClean="0">
                <a:latin typeface="Calibri"/>
                <a:ea typeface="Calibri"/>
                <a:cs typeface="Calibri"/>
                <a:sym typeface="Calibri"/>
              </a:rPr>
              <a:t> – демонстрация движения планет вокруг Солнца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sz="2600" u="sng" dirty="0" smtClean="0">
                <a:latin typeface="Calibri"/>
                <a:ea typeface="Calibri"/>
                <a:cs typeface="Calibri"/>
                <a:sym typeface="Calibri"/>
              </a:rPr>
              <a:t>Задачи</a:t>
            </a:r>
            <a:r>
              <a:rPr lang="ru-RU" sz="2600" dirty="0" smtClean="0"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ru-RU" sz="2600" dirty="0" smtClean="0">
                <a:latin typeface="Calibri"/>
                <a:ea typeface="Calibri"/>
                <a:cs typeface="Calibri"/>
                <a:sym typeface="Calibri"/>
              </a:rPr>
              <a:t>            1) Смоделировать солнце, восемь планет и Плутон, а также орбиты планет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ru-RU" sz="2600" dirty="0" smtClean="0">
                <a:latin typeface="Calibri"/>
                <a:ea typeface="Calibri"/>
                <a:cs typeface="Calibri"/>
                <a:sym typeface="Calibri"/>
              </a:rPr>
              <a:t>            2) Создать анимацию движения планет в зависимости от их сидерического периода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       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>
            <a:spLocks noGrp="1"/>
          </p:cNvSpPr>
          <p:nvPr>
            <p:ph type="sldNum" sz="quarter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32363A"/>
                </a:solidFill>
              </a:rPr>
              <a:t>3</a:t>
            </a:r>
            <a:endParaRPr sz="2400" b="0" i="0" u="none" strike="noStrike" cap="none" dirty="0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solidFill>
                  <a:schemeClr val="lt1"/>
                </a:solidFill>
              </a:rPr>
              <a:t>Постановка </a:t>
            </a:r>
            <a:r>
              <a:rPr lang="ru-RU" sz="3600" dirty="0" smtClean="0">
                <a:solidFill>
                  <a:schemeClr val="lt1"/>
                </a:solidFill>
              </a:rPr>
              <a:t>математической задачи</a:t>
            </a:r>
            <a:endParaRPr sz="3600" dirty="0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Google Shape;112;p16"/>
              <p:cNvSpPr txBox="1"/>
              <p:nvPr/>
            </p:nvSpPr>
            <p:spPr>
              <a:xfrm>
                <a:off x="267450" y="1480075"/>
                <a:ext cx="8609100" cy="932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400" dirty="0" smtClean="0">
                    <a:latin typeface="Calibri"/>
                    <a:ea typeface="Calibri"/>
                    <a:cs typeface="Calibri"/>
                    <a:sym typeface="Calibri"/>
                  </a:rPr>
                  <a:t>Для решения данной задачи использовались формулы и уравнения: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sz="2400" dirty="0" smtClean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400" b="1" dirty="0">
                    <a:latin typeface="Calibri"/>
                    <a:sym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b="1" i="0" smtClean="0">
                        <a:latin typeface="Cambria Math"/>
                      </a:rPr>
                      <m:t>𝟏</m:t>
                    </m:r>
                    <m:r>
                      <a:rPr lang="ru-RU" sz="2400" b="1" i="0" smtClean="0">
                        <a:latin typeface="Cambria Math"/>
                      </a:rPr>
                      <m:t>) </m:t>
                    </m:r>
                    <m:r>
                      <a:rPr lang="ru-RU" sz="2400" b="1" i="1">
                        <a:latin typeface="Cambria Math"/>
                      </a:rPr>
                      <m:t>𝝎</m:t>
                    </m:r>
                    <m:r>
                      <a:rPr lang="ru-RU" sz="24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4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2400" b="1" i="1">
                            <a:latin typeface="Cambria Math"/>
                          </a:rPr>
                          <m:t>𝟐</m:t>
                        </m:r>
                        <m:r>
                          <a:rPr lang="ru-RU" sz="2400" b="1" i="1">
                            <a:latin typeface="Cambria Math"/>
                          </a:rPr>
                          <m:t>𝝅</m:t>
                        </m:r>
                      </m:num>
                      <m:den>
                        <m:r>
                          <a:rPr lang="ru-RU" sz="2400" b="1" i="1">
                            <a:latin typeface="Cambria Math"/>
                          </a:rPr>
                          <m:t>𝑻</m:t>
                        </m:r>
                      </m:den>
                    </m:f>
                  </m:oMath>
                </a14:m>
                <a:r>
                  <a:rPr lang="ru-RU" sz="2400" dirty="0" smtClean="0"/>
                  <a:t> ,  </a:t>
                </a:r>
                <a:r>
                  <a:rPr lang="ru-RU" sz="1800" dirty="0" smtClean="0"/>
                  <a:t>где  </a:t>
                </a:r>
                <a14:m>
                  <m:oMath xmlns:m="http://schemas.openxmlformats.org/officeDocument/2006/math">
                    <m:r>
                      <a:rPr lang="ru-RU" sz="1800" i="1" smtClean="0"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ru-RU" sz="1800" dirty="0" smtClean="0"/>
                  <a:t> – угловая скорость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dirty="0"/>
                  <a:t> </a:t>
                </a:r>
                <a:r>
                  <a:rPr lang="ru-RU" sz="1800" dirty="0" smtClean="0"/>
                  <a:t>                          </a:t>
                </a:r>
                <a:r>
                  <a:rPr lang="en-US" sz="1800" dirty="0" smtClean="0"/>
                  <a:t>T</a:t>
                </a:r>
                <a:r>
                  <a:rPr lang="ru-RU" sz="1800" dirty="0"/>
                  <a:t> </a:t>
                </a:r>
                <a:r>
                  <a:rPr lang="ru-RU" sz="1800" dirty="0" smtClean="0"/>
                  <a:t>– сидерический период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sz="20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 b="1" dirty="0" smtClean="0"/>
                  <a:t> 2)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2000" b="1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000" b="1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ru-RU" sz="20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=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𝒂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 ∙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𝒄𝒐𝒔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 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𝜶</m:t>
                            </m:r>
                          </m:e>
                          <m:e>
                            <m:r>
                              <a:rPr lang="ru-RU" sz="2000" b="1" i="1">
                                <a:latin typeface="Cambria Math"/>
                              </a:rPr>
                              <m:t>𝒚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=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𝒃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 ∙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𝒔𝒊𝒏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 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𝜷</m:t>
                            </m:r>
                          </m:e>
                        </m:eqArr>
                      </m:e>
                    </m:d>
                  </m:oMath>
                </a14:m>
                <a:r>
                  <a:rPr lang="ru-RU" sz="2000" dirty="0" smtClean="0"/>
                  <a:t> ,  </a:t>
                </a:r>
                <a:r>
                  <a:rPr lang="ru-RU" sz="1800" dirty="0" smtClean="0"/>
                  <a:t>где а и </a:t>
                </a:r>
                <a:r>
                  <a:rPr lang="en-US" sz="1800" dirty="0" smtClean="0"/>
                  <a:t>b </a:t>
                </a:r>
                <a:r>
                  <a:rPr lang="ru-RU" sz="1800" dirty="0" smtClean="0"/>
                  <a:t>– большая и малая полуось эллипса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 b="1" dirty="0"/>
                  <a:t> </a:t>
                </a:r>
                <a:r>
                  <a:rPr lang="ru-RU" sz="1800" b="1" dirty="0" smtClean="0"/>
                  <a:t>                          </a:t>
                </a:r>
                <a14:m>
                  <m:oMath xmlns:m="http://schemas.openxmlformats.org/officeDocument/2006/math">
                    <m:r>
                      <a:rPr lang="ru-RU" sz="1800" b="1" i="1" smtClean="0">
                        <a:latin typeface="Cambria Math"/>
                      </a:rPr>
                      <m:t>           </m:t>
                    </m:r>
                    <m:r>
                      <a:rPr lang="ru-RU" sz="1800" b="1" i="1">
                        <a:latin typeface="Cambria Math"/>
                      </a:rPr>
                      <m:t>𝜶</m:t>
                    </m:r>
                    <m:r>
                      <a:rPr lang="ru-RU" sz="1800" b="1" i="1">
                        <a:latin typeface="Cambria Math"/>
                      </a:rPr>
                      <m:t>= </m:t>
                    </m:r>
                    <m:r>
                      <a:rPr lang="ru-RU" sz="1800" b="1" i="1">
                        <a:latin typeface="Cambria Math"/>
                      </a:rPr>
                      <m:t>𝝎</m:t>
                    </m:r>
                    <m:r>
                      <a:rPr lang="ru-RU" sz="1800" b="1" i="1">
                        <a:latin typeface="Cambria Math"/>
                      </a:rPr>
                      <m:t> ∙</m:t>
                    </m:r>
                    <m:r>
                      <a:rPr lang="ru-RU" sz="1800" b="1" i="1">
                        <a:latin typeface="Cambria Math"/>
                      </a:rPr>
                      <m:t>𝒕</m:t>
                    </m:r>
                  </m:oMath>
                </a14:m>
                <a:r>
                  <a:rPr lang="ru-RU" sz="1800" dirty="0" smtClean="0"/>
                  <a:t>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sz="2400" dirty="0" smtClean="0"/>
              </a:p>
              <a:p>
                <a:pPr lvl="0"/>
                <a:r>
                  <a:rPr lang="ru-RU" sz="2000" b="1" dirty="0" smtClean="0"/>
                  <a:t> 3)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2000" b="1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000" b="1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ru-RU" sz="2000" b="1" i="1">
                                <a:latin typeface="Cambria Math"/>
                              </a:rPr>
                              <m:t>𝒙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=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𝒂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 ∙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𝒄𝒐𝒔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 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𝜶</m:t>
                            </m:r>
                          </m:e>
                          <m:e>
                            <m:r>
                              <a:rPr lang="ru-RU" sz="2000" b="1" i="1">
                                <a:latin typeface="Cambria Math"/>
                              </a:rPr>
                              <m:t>𝒚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=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𝒃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 ∙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𝒔𝒊𝒏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 </m:t>
                            </m:r>
                            <m:r>
                              <a:rPr lang="ru-RU" sz="2000" b="1" i="1">
                                <a:latin typeface="Cambria Math"/>
                              </a:rPr>
                              <m:t>𝜷</m:t>
                            </m:r>
                          </m:e>
                        </m:eqArr>
                      </m:e>
                    </m:d>
                  </m:oMath>
                </a14:m>
                <a:r>
                  <a:rPr lang="ru-RU" sz="2000" dirty="0" smtClean="0"/>
                  <a:t> ,  </a:t>
                </a:r>
                <a:r>
                  <a:rPr lang="ru-RU" sz="1800" dirty="0" smtClean="0"/>
                  <a:t>где </a:t>
                </a:r>
                <a:r>
                  <a:rPr lang="en-US" sz="1800" dirty="0" smtClean="0"/>
                  <a:t>a </a:t>
                </a:r>
                <a:r>
                  <a:rPr lang="ru-RU" sz="1800" dirty="0" smtClean="0"/>
                  <a:t>и </a:t>
                </a:r>
                <a:r>
                  <a:rPr lang="en-US" sz="1800" dirty="0" smtClean="0"/>
                  <a:t>b </a:t>
                </a:r>
                <a:r>
                  <a:rPr lang="ru-RU" sz="1800" dirty="0" smtClean="0"/>
                  <a:t>– большая и малая полуось эллипс</a:t>
                </a:r>
              </a:p>
              <a:p>
                <a:pPr lvl="0"/>
                <a:r>
                  <a:rPr lang="ru-RU" sz="1800" b="1" dirty="0"/>
                  <a:t> </a:t>
                </a:r>
                <a:r>
                  <a:rPr lang="ru-RU" sz="1800" b="1" dirty="0" smtClean="0"/>
                  <a:t>                               </a:t>
                </a:r>
                <a14:m>
                  <m:oMath xmlns:m="http://schemas.openxmlformats.org/officeDocument/2006/math">
                    <m:r>
                      <a:rPr lang="ru-RU" sz="1800" b="1" i="0" smtClean="0">
                        <a:latin typeface="Cambria Math"/>
                      </a:rPr>
                      <m:t>    </m:t>
                    </m:r>
                    <m:r>
                      <a:rPr lang="ru-RU" sz="1800" b="1" i="1">
                        <a:latin typeface="Cambria Math"/>
                      </a:rPr>
                      <m:t>𝛂</m:t>
                    </m:r>
                    <m:r>
                      <a:rPr lang="ru-RU" sz="1800" b="1">
                        <a:latin typeface="Cambria Math"/>
                      </a:rPr>
                      <m:t> ∈(</m:t>
                    </m:r>
                    <m:r>
                      <a:rPr lang="ru-RU" sz="1800" b="1" i="1">
                        <a:latin typeface="Cambria Math"/>
                      </a:rPr>
                      <m:t>𝟎</m:t>
                    </m:r>
                    <m:r>
                      <a:rPr lang="ru-RU" sz="1800" b="1">
                        <a:latin typeface="Cambria Math"/>
                      </a:rPr>
                      <m:t>; </m:t>
                    </m:r>
                    <m:r>
                      <a:rPr lang="ru-RU" sz="1800" b="1" i="1">
                        <a:latin typeface="Cambria Math"/>
                      </a:rPr>
                      <m:t>𝟑</m:t>
                    </m:r>
                    <m:r>
                      <a:rPr lang="ru-RU" sz="1800" b="1" i="1">
                        <a:latin typeface="Cambria Math"/>
                      </a:rPr>
                      <m:t>𝛑</m:t>
                    </m:r>
                    <m:r>
                      <a:rPr lang="ru-RU" sz="1800" b="1">
                        <a:latin typeface="Cambria Math"/>
                      </a:rPr>
                      <m:t>)</m:t>
                    </m:r>
                  </m:oMath>
                </a14:m>
                <a:endParaRPr lang="ru-RU" sz="1800" dirty="0" smtClean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sz="2400" dirty="0" smtClean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sz="240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12" name="Google Shape;112;p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50" y="1480075"/>
                <a:ext cx="8609100" cy="932925"/>
              </a:xfrm>
              <a:prstGeom prst="rect">
                <a:avLst/>
              </a:prstGeom>
              <a:blipFill rotWithShape="1">
                <a:blip r:embed="rId4"/>
                <a:stretch>
                  <a:fillRect l="-1133" t="-654" b="-3653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Google Shape;114;p16"/>
          <p:cNvSpPr txBox="1"/>
          <p:nvPr/>
        </p:nvSpPr>
        <p:spPr>
          <a:xfrm>
            <a:off x="363425" y="5359400"/>
            <a:ext cx="8372100" cy="1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>
            <a:spLocks noGrp="1"/>
          </p:cNvSpPr>
          <p:nvPr>
            <p:ph type="sldNum" sz="quarter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4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Начальные условия и численное решение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282450" y="1599575"/>
            <a:ext cx="4401310" cy="41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Calibri"/>
                <a:ea typeface="Calibri"/>
                <a:cs typeface="Calibri"/>
                <a:sym typeface="Calibri"/>
              </a:rPr>
              <a:t>Сидерические периоды планет: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185855"/>
              </p:ext>
            </p:extLst>
          </p:nvPr>
        </p:nvGraphicFramePr>
        <p:xfrm>
          <a:off x="282450" y="2204720"/>
          <a:ext cx="4116830" cy="37785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6961"/>
                <a:gridCol w="2219869"/>
              </a:tblGrid>
              <a:tr h="8256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Планета</a:t>
                      </a:r>
                      <a:endParaRPr lang="ru-RU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Сидерический период Т, сут.</a:t>
                      </a:r>
                      <a:endParaRPr lang="ru-RU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ctr"/>
                </a:tc>
              </a:tr>
              <a:tr h="3224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Меркурий</a:t>
                      </a:r>
                      <a:endParaRPr lang="ru-RU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88</a:t>
                      </a:r>
                      <a:endParaRPr lang="ru-RU" sz="20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  <a:tr h="3154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Венера</a:t>
                      </a:r>
                      <a:endParaRPr lang="ru-RU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225</a:t>
                      </a:r>
                      <a:endParaRPr lang="ru-RU" sz="20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  <a:tr h="3154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Земля</a:t>
                      </a:r>
                      <a:endParaRPr lang="ru-RU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365</a:t>
                      </a:r>
                      <a:endParaRPr lang="ru-RU" sz="20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  <a:tr h="3154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Марс</a:t>
                      </a:r>
                      <a:endParaRPr lang="ru-RU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687</a:t>
                      </a:r>
                      <a:endParaRPr lang="ru-RU" sz="20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  <a:tr h="3154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Юпитер</a:t>
                      </a:r>
                      <a:endParaRPr lang="ru-RU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4329</a:t>
                      </a:r>
                      <a:endParaRPr lang="ru-RU" sz="20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  <a:tr h="3154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Сатурн</a:t>
                      </a:r>
                      <a:endParaRPr lang="ru-RU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10753</a:t>
                      </a:r>
                      <a:endParaRPr lang="ru-RU" sz="20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  <a:tr h="3154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Уран</a:t>
                      </a:r>
                      <a:endParaRPr lang="ru-RU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30667</a:t>
                      </a:r>
                      <a:endParaRPr lang="ru-RU" sz="20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  <a:tr h="3154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Нептун</a:t>
                      </a:r>
                      <a:endParaRPr lang="ru-RU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60145</a:t>
                      </a:r>
                      <a:endParaRPr lang="ru-RU" sz="20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  <a:tr h="3154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Плутон</a:t>
                      </a:r>
                      <a:endParaRPr lang="ru-RU" sz="16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90553</a:t>
                      </a:r>
                      <a:endParaRPr lang="ru-RU" sz="20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070225" y="27305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3760" y="1599575"/>
            <a:ext cx="43281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Значения большой и малой полуосей 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ru-R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подобраны в индивидуальном порядке.</a:t>
            </a:r>
            <a:endParaRPr lang="ru-R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Прямая соединительная линия 5"/>
          <p:cNvCxnSpPr>
            <a:stCxn id="119" idx="0"/>
            <a:endCxn id="119" idx="2"/>
          </p:cNvCxnSpPr>
          <p:nvPr/>
        </p:nvCxnSpPr>
        <p:spPr>
          <a:xfrm>
            <a:off x="4572005" y="1259632"/>
            <a:ext cx="0" cy="4951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>
            <a:spLocks noGrp="1"/>
          </p:cNvSpPr>
          <p:nvPr>
            <p:ph type="sldNum" sz="quarter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5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Результаты моделирования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338950" y="1525250"/>
            <a:ext cx="8473500" cy="4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" b="13803"/>
          <a:stretch/>
        </p:blipFill>
        <p:spPr bwMode="auto">
          <a:xfrm>
            <a:off x="254000" y="1422400"/>
            <a:ext cx="8426931" cy="4787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>
            <a:spLocks noGrp="1"/>
          </p:cNvSpPr>
          <p:nvPr>
            <p:ph type="sldNum" sz="quarter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6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Заключение</a:t>
            </a: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38950" y="1570450"/>
            <a:ext cx="8451000" cy="42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4000" dirty="0" smtClean="0">
                <a:latin typeface="Calibri"/>
                <a:ea typeface="Calibri"/>
                <a:cs typeface="Calibri"/>
                <a:sym typeface="Calibri"/>
              </a:rPr>
              <a:t>Смоделировала Солнечную систему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4000" dirty="0" smtClean="0">
                <a:latin typeface="Calibri"/>
                <a:ea typeface="Calibri"/>
                <a:cs typeface="Calibri"/>
                <a:sym typeface="Calibri"/>
              </a:rPr>
              <a:t>Наглядно изобразила движение планет Солнечной системы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4000" dirty="0" smtClean="0">
                <a:latin typeface="Calibri"/>
                <a:ea typeface="Calibri"/>
                <a:cs typeface="Calibri"/>
                <a:sym typeface="Calibri"/>
              </a:rPr>
              <a:t>Применила полученный навыки математического моделирования на </a:t>
            </a:r>
            <a:r>
              <a:rPr lang="en-US" sz="4000" dirty="0" smtClean="0">
                <a:latin typeface="Calibri"/>
                <a:ea typeface="Calibri"/>
                <a:cs typeface="Calibri"/>
                <a:sym typeface="Calibri"/>
              </a:rPr>
              <a:t>Python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sldNum" sz="quarter" idx="11"/>
          </p:nvPr>
        </p:nvSpPr>
        <p:spPr>
          <a:xfrm>
            <a:off x="8213024" y="6297825"/>
            <a:ext cx="5634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3236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400">
                <a:solidFill>
                  <a:srgbClr val="32363A"/>
                </a:solidFill>
              </a:rPr>
              <a:t>9</a:t>
            </a:r>
            <a:endParaRPr sz="2400" b="0" i="0" u="none" strike="noStrike" cap="non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1148250" y="4481325"/>
            <a:ext cx="6985800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alibri"/>
              <a:buNone/>
            </a:pPr>
            <a:r>
              <a:rPr lang="ru-RU" sz="360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СПАСИБО ЗА </a:t>
            </a:r>
            <a:r>
              <a:rPr lang="ru-RU" sz="3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В</a:t>
            </a:r>
            <a:r>
              <a:rPr lang="ru-RU" sz="360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НИМАНИЕ!</a:t>
            </a:r>
            <a:endParaRPr sz="3600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Сетка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58</TotalTime>
  <Words>251</Words>
  <Application>Microsoft Office PowerPoint</Application>
  <PresentationFormat>Экран (4:3)</PresentationFormat>
  <Paragraphs>63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Arial</vt:lpstr>
      <vt:lpstr>Times New Roman</vt:lpstr>
      <vt:lpstr>Wingdings 2</vt:lpstr>
      <vt:lpstr>Cambria Math</vt:lpstr>
      <vt:lpstr>Calibri</vt:lpstr>
      <vt:lpstr>Franklin Gothic Medium</vt:lpstr>
      <vt:lpstr>Merriweather</vt:lpstr>
      <vt:lpstr>Wingdings</vt:lpstr>
      <vt:lpstr>Сетка</vt:lpstr>
      <vt:lpstr>Солнечная система</vt:lpstr>
      <vt:lpstr>Введение</vt:lpstr>
      <vt:lpstr>Постановка математической задачи</vt:lpstr>
      <vt:lpstr>Начальные условия и численное решение</vt:lpstr>
      <vt:lpstr>Результаты моделирования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Студент</dc:creator>
  <cp:lastModifiedBy>Сергей Галиченко</cp:lastModifiedBy>
  <cp:revision>7</cp:revision>
  <dcterms:modified xsi:type="dcterms:W3CDTF">2021-02-26T20:02:05Z</dcterms:modified>
</cp:coreProperties>
</file>