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embeddedFontLst>
    <p:embeddedFont>
      <p:font typeface="Montserrat"/>
      <p:regular r:id="rId60"/>
      <p:bold r:id="rId61"/>
      <p:italic r:id="rId62"/>
      <p:boldItalic r:id="rId63"/>
    </p:embeddedFont>
    <p:embeddedFont>
      <p:font typeface="Corbel"/>
      <p:regular r:id="rId64"/>
      <p:bold r:id="rId65"/>
      <p:italic r:id="rId66"/>
      <p:boldItalic r:id="rId67"/>
    </p:embeddedFont>
    <p:embeddedFont>
      <p:font typeface="Old Standard TT"/>
      <p:regular r:id="rId68"/>
      <p:bold r:id="rId69"/>
      <p: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OldStandardTT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italic.fntdata"/><Relationship Id="rId61" Type="http://schemas.openxmlformats.org/officeDocument/2006/relationships/font" Target="fonts/Montserrat-bold.fntdata"/><Relationship Id="rId20" Type="http://schemas.openxmlformats.org/officeDocument/2006/relationships/slide" Target="slides/slide15.xml"/><Relationship Id="rId64" Type="http://schemas.openxmlformats.org/officeDocument/2006/relationships/font" Target="fonts/Corbel-regular.fntdata"/><Relationship Id="rId63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66" Type="http://schemas.openxmlformats.org/officeDocument/2006/relationships/font" Target="fonts/Corbel-italic.fntdata"/><Relationship Id="rId21" Type="http://schemas.openxmlformats.org/officeDocument/2006/relationships/slide" Target="slides/slide16.xml"/><Relationship Id="rId65" Type="http://schemas.openxmlformats.org/officeDocument/2006/relationships/font" Target="fonts/Corbel-bold.fntdata"/><Relationship Id="rId24" Type="http://schemas.openxmlformats.org/officeDocument/2006/relationships/slide" Target="slides/slide19.xml"/><Relationship Id="rId68" Type="http://schemas.openxmlformats.org/officeDocument/2006/relationships/font" Target="fonts/OldStandardTT-regular.fntdata"/><Relationship Id="rId23" Type="http://schemas.openxmlformats.org/officeDocument/2006/relationships/slide" Target="slides/slide18.xml"/><Relationship Id="rId67" Type="http://schemas.openxmlformats.org/officeDocument/2006/relationships/font" Target="fonts/Corbel-boldItalic.fntdata"/><Relationship Id="rId60" Type="http://schemas.openxmlformats.org/officeDocument/2006/relationships/font" Target="fonts/Montserrat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ldStandardTT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6b7da82e0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6b7da82e0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17178ac7a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17178ac7a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6b7da82e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6b7da82e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6b7da82e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6b7da82e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6b7da82e0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6b7da82e0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6b7da82e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6b7da82e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6b7da82e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6b7da82e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6b7da82e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f6b7da82e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6b7da82e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f6b7da82e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17178ac7a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f17178ac7a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6b7da82e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6b7da82e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41e3a682f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41e3a682f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f6b7da82e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f6b7da82e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6b7da82e0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6b7da82e0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f17178ac7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f17178ac7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f17178ac7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f17178ac7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f17178ac7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f17178ac7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f17178ac7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f17178ac7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f6b7da82e0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f6b7da82e0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f6b7da82e0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f6b7da82e0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f6b7da82e0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f6b7da82e0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f6b7da82e0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f6b7da82e0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6b7da82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6b7da82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f6b7da82e0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f6b7da82e0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f17178ac7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f17178ac7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f17178ac7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f17178ac7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f17178ac7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f17178ac7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6578a2f67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6578a2f67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654f5feb89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654f5feb89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654f5feb8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654f5feb8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f6b7da82e0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f6b7da82e0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f17178ac7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f17178ac7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654f5feb8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654f5feb8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6b7da82e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6b7da82e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654f5feb8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654f5feb8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654f5feb8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654f5feb8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654f5feb8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654f5feb8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f17178ac7a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f17178ac7a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f6b7da82e0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f6b7da82e0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f17178ac7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f17178ac7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f6b7da82e0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f6b7da82e0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f6b7da82e0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f6b7da82e0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f6b7da82e0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f6b7da82e0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f6b7da82e0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f6b7da82e0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6b7da82e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6b7da82e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f6b7da82e0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f6b7da82e0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f6b7da82e0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f6b7da82e0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655079ca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655079ca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f17178ac7a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f17178ac7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f6b7da82e0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f6b7da82e0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6b7da82e0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6b7da82e0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6b7da82e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6b7da82e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17178ac7a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17178ac7a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17178ac7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17178ac7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лекции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35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23482" y="-10570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1 колонка текста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сновная идея, вывод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дпись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1800"/>
              <a:buNone/>
              <a:defRPr>
                <a:solidFill>
                  <a:srgbClr val="FFEB00"/>
                </a:solidFill>
              </a:defRPr>
            </a:lvl1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ольшое число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овый заголовок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/иллюстраций">
  <p:cSld name="CUSTOM_1">
    <p:bg>
      <p:bgPr>
        <a:noFill/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0376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 и иллюстрации (пополам)">
  <p:cSld name="CUSTOM_1_1">
    <p:bg>
      <p:bgPr>
        <a:noFill/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037625"/>
            <a:ext cx="4264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кции с названием и описанием">
  <p:cSld name="SECTION_TITLE_AND_DESCRI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" name="Google Shape;27;p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кции с названием и описанием 1">
  <p:cSld name="SECTION_TITLE_AND_DESCRIPTION_1">
    <p:bg>
      <p:bgPr>
        <a:noFill/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989900" y="29095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новой секции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содержание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2 колонки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2800"/>
              <a:buFont typeface="Montserrat"/>
              <a:buNone/>
              <a:defRPr b="1" i="0" sz="2800" u="none" cap="none" strike="noStrike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4.gif"/><Relationship Id="rId5" Type="http://schemas.openxmlformats.org/officeDocument/2006/relationships/image" Target="../media/image18.gif"/><Relationship Id="rId6" Type="http://schemas.openxmlformats.org/officeDocument/2006/relationships/image" Target="../media/image16.gif"/><Relationship Id="rId7" Type="http://schemas.openxmlformats.org/officeDocument/2006/relationships/image" Target="../media/image3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4.gif"/><Relationship Id="rId5" Type="http://schemas.openxmlformats.org/officeDocument/2006/relationships/image" Target="../media/image18.gif"/><Relationship Id="rId6" Type="http://schemas.openxmlformats.org/officeDocument/2006/relationships/image" Target="../media/image16.gif"/><Relationship Id="rId7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20.gif"/><Relationship Id="rId5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9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8.gif"/><Relationship Id="rId9" Type="http://schemas.openxmlformats.org/officeDocument/2006/relationships/image" Target="../media/image2.gif"/><Relationship Id="rId5" Type="http://schemas.openxmlformats.org/officeDocument/2006/relationships/image" Target="../media/image6.gif"/><Relationship Id="rId6" Type="http://schemas.openxmlformats.org/officeDocument/2006/relationships/image" Target="../media/image4.gif"/><Relationship Id="rId7" Type="http://schemas.openxmlformats.org/officeDocument/2006/relationships/image" Target="../media/image3.gif"/><Relationship Id="rId8" Type="http://schemas.openxmlformats.org/officeDocument/2006/relationships/image" Target="../media/image7.gif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9.gif"/><Relationship Id="rId1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8.gif"/><Relationship Id="rId9" Type="http://schemas.openxmlformats.org/officeDocument/2006/relationships/image" Target="../media/image2.gif"/><Relationship Id="rId5" Type="http://schemas.openxmlformats.org/officeDocument/2006/relationships/image" Target="../media/image6.gif"/><Relationship Id="rId6" Type="http://schemas.openxmlformats.org/officeDocument/2006/relationships/image" Target="../media/image4.gif"/><Relationship Id="rId7" Type="http://schemas.openxmlformats.org/officeDocument/2006/relationships/image" Target="../media/image3.gif"/><Relationship Id="rId8" Type="http://schemas.openxmlformats.org/officeDocument/2006/relationships/image" Target="../media/image7.gif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gif"/><Relationship Id="rId10" Type="http://schemas.openxmlformats.org/officeDocument/2006/relationships/image" Target="../media/image7.gif"/><Relationship Id="rId13" Type="http://schemas.openxmlformats.org/officeDocument/2006/relationships/image" Target="../media/image24.gif"/><Relationship Id="rId12" Type="http://schemas.openxmlformats.org/officeDocument/2006/relationships/image" Target="../media/image9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34.png"/><Relationship Id="rId9" Type="http://schemas.openxmlformats.org/officeDocument/2006/relationships/image" Target="../media/image3.gif"/><Relationship Id="rId15" Type="http://schemas.openxmlformats.org/officeDocument/2006/relationships/image" Target="../media/image25.gif"/><Relationship Id="rId14" Type="http://schemas.openxmlformats.org/officeDocument/2006/relationships/image" Target="../media/image26.gif"/><Relationship Id="rId17" Type="http://schemas.openxmlformats.org/officeDocument/2006/relationships/image" Target="../media/image28.gif"/><Relationship Id="rId16" Type="http://schemas.openxmlformats.org/officeDocument/2006/relationships/image" Target="../media/image23.gif"/><Relationship Id="rId5" Type="http://schemas.openxmlformats.org/officeDocument/2006/relationships/image" Target="../media/image1.png"/><Relationship Id="rId19" Type="http://schemas.openxmlformats.org/officeDocument/2006/relationships/image" Target="../media/image27.gif"/><Relationship Id="rId6" Type="http://schemas.openxmlformats.org/officeDocument/2006/relationships/image" Target="../media/image8.gif"/><Relationship Id="rId18" Type="http://schemas.openxmlformats.org/officeDocument/2006/relationships/image" Target="../media/image29.gif"/><Relationship Id="rId7" Type="http://schemas.openxmlformats.org/officeDocument/2006/relationships/image" Target="../media/image6.gif"/><Relationship Id="rId8" Type="http://schemas.openxmlformats.org/officeDocument/2006/relationships/image" Target="../media/image4.gif"/></Relationships>
</file>

<file path=ppt/slides/_rels/slide18.xml.rels><?xml version="1.0" encoding="UTF-8" standalone="yes"?><Relationships xmlns="http://schemas.openxmlformats.org/package/2006/relationships"><Relationship Id="rId20" Type="http://schemas.openxmlformats.org/officeDocument/2006/relationships/image" Target="../media/image28.gif"/><Relationship Id="rId11" Type="http://schemas.openxmlformats.org/officeDocument/2006/relationships/image" Target="../media/image4.gif"/><Relationship Id="rId22" Type="http://schemas.openxmlformats.org/officeDocument/2006/relationships/image" Target="../media/image27.gif"/><Relationship Id="rId10" Type="http://schemas.openxmlformats.org/officeDocument/2006/relationships/image" Target="../media/image6.gif"/><Relationship Id="rId21" Type="http://schemas.openxmlformats.org/officeDocument/2006/relationships/image" Target="../media/image29.gif"/><Relationship Id="rId13" Type="http://schemas.openxmlformats.org/officeDocument/2006/relationships/image" Target="../media/image7.gif"/><Relationship Id="rId12" Type="http://schemas.openxmlformats.org/officeDocument/2006/relationships/image" Target="../media/image3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gif"/><Relationship Id="rId4" Type="http://schemas.openxmlformats.org/officeDocument/2006/relationships/image" Target="../media/image31.gif"/><Relationship Id="rId9" Type="http://schemas.openxmlformats.org/officeDocument/2006/relationships/image" Target="../media/image8.gif"/><Relationship Id="rId15" Type="http://schemas.openxmlformats.org/officeDocument/2006/relationships/image" Target="../media/image9.gif"/><Relationship Id="rId14" Type="http://schemas.openxmlformats.org/officeDocument/2006/relationships/image" Target="../media/image2.gif"/><Relationship Id="rId17" Type="http://schemas.openxmlformats.org/officeDocument/2006/relationships/image" Target="../media/image26.gif"/><Relationship Id="rId16" Type="http://schemas.openxmlformats.org/officeDocument/2006/relationships/image" Target="../media/image24.gif"/><Relationship Id="rId5" Type="http://schemas.openxmlformats.org/officeDocument/2006/relationships/image" Target="../media/image32.png"/><Relationship Id="rId19" Type="http://schemas.openxmlformats.org/officeDocument/2006/relationships/image" Target="../media/image23.gif"/><Relationship Id="rId6" Type="http://schemas.openxmlformats.org/officeDocument/2006/relationships/image" Target="../media/image22.png"/><Relationship Id="rId18" Type="http://schemas.openxmlformats.org/officeDocument/2006/relationships/image" Target="../media/image25.gif"/><Relationship Id="rId7" Type="http://schemas.openxmlformats.org/officeDocument/2006/relationships/image" Target="../media/image34.png"/><Relationship Id="rId8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Relationship Id="rId4" Type="http://schemas.openxmlformats.org/officeDocument/2006/relationships/image" Target="../media/image1.png"/><Relationship Id="rId5" Type="http://schemas.openxmlformats.org/officeDocument/2006/relationships/image" Target="../media/image34.png"/><Relationship Id="rId6" Type="http://schemas.openxmlformats.org/officeDocument/2006/relationships/image" Target="../media/image41.png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9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8.gif"/><Relationship Id="rId9" Type="http://schemas.openxmlformats.org/officeDocument/2006/relationships/image" Target="../media/image2.gif"/><Relationship Id="rId5" Type="http://schemas.openxmlformats.org/officeDocument/2006/relationships/image" Target="../media/image6.gif"/><Relationship Id="rId6" Type="http://schemas.openxmlformats.org/officeDocument/2006/relationships/image" Target="../media/image4.gif"/><Relationship Id="rId7" Type="http://schemas.openxmlformats.org/officeDocument/2006/relationships/image" Target="../media/image3.gif"/><Relationship Id="rId8" Type="http://schemas.openxmlformats.org/officeDocument/2006/relationships/image" Target="../media/image7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1.png"/><Relationship Id="rId4" Type="http://schemas.openxmlformats.org/officeDocument/2006/relationships/image" Target="../media/image34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3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8.png"/><Relationship Id="rId4" Type="http://schemas.openxmlformats.org/officeDocument/2006/relationships/image" Target="../media/image41.png"/><Relationship Id="rId5" Type="http://schemas.openxmlformats.org/officeDocument/2006/relationships/image" Target="../media/image39.png"/><Relationship Id="rId6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8.png"/><Relationship Id="rId4" Type="http://schemas.openxmlformats.org/officeDocument/2006/relationships/image" Target="../media/image41.png"/><Relationship Id="rId9" Type="http://schemas.openxmlformats.org/officeDocument/2006/relationships/image" Target="../media/image57.png"/><Relationship Id="rId5" Type="http://schemas.openxmlformats.org/officeDocument/2006/relationships/image" Target="../media/image39.png"/><Relationship Id="rId6" Type="http://schemas.openxmlformats.org/officeDocument/2006/relationships/image" Target="../media/image34.png"/><Relationship Id="rId7" Type="http://schemas.openxmlformats.org/officeDocument/2006/relationships/image" Target="../media/image45.png"/><Relationship Id="rId8" Type="http://schemas.openxmlformats.org/officeDocument/2006/relationships/image" Target="../media/image43.png"/></Relationships>
</file>

<file path=ppt/slides/_rels/slide34.xml.rels><?xml version="1.0" encoding="UTF-8" standalone="yes"?><Relationships xmlns="http://schemas.openxmlformats.org/package/2006/relationships"><Relationship Id="rId10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8.png"/><Relationship Id="rId4" Type="http://schemas.openxmlformats.org/officeDocument/2006/relationships/image" Target="../media/image41.png"/><Relationship Id="rId9" Type="http://schemas.openxmlformats.org/officeDocument/2006/relationships/image" Target="../media/image43.png"/><Relationship Id="rId5" Type="http://schemas.openxmlformats.org/officeDocument/2006/relationships/image" Target="../media/image39.png"/><Relationship Id="rId6" Type="http://schemas.openxmlformats.org/officeDocument/2006/relationships/image" Target="../media/image47.png"/><Relationship Id="rId7" Type="http://schemas.openxmlformats.org/officeDocument/2006/relationships/image" Target="../media/image34.png"/><Relationship Id="rId8" Type="http://schemas.openxmlformats.org/officeDocument/2006/relationships/image" Target="../media/image4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image" Target="../media/image3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4.png"/><Relationship Id="rId4" Type="http://schemas.openxmlformats.org/officeDocument/2006/relationships/image" Target="../media/image44.png"/><Relationship Id="rId5" Type="http://schemas.openxmlformats.org/officeDocument/2006/relationships/image" Target="../media/image4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6.png"/><Relationship Id="rId4" Type="http://schemas.openxmlformats.org/officeDocument/2006/relationships/image" Target="../media/image61.png"/><Relationship Id="rId5" Type="http://schemas.openxmlformats.org/officeDocument/2006/relationships/image" Target="../media/image48.png"/><Relationship Id="rId6" Type="http://schemas.openxmlformats.org/officeDocument/2006/relationships/image" Target="../media/image50.png"/><Relationship Id="rId7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gif"/><Relationship Id="rId10" Type="http://schemas.openxmlformats.org/officeDocument/2006/relationships/image" Target="../media/image2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4.png"/><Relationship Id="rId4" Type="http://schemas.openxmlformats.org/officeDocument/2006/relationships/image" Target="../media/image1.png"/><Relationship Id="rId9" Type="http://schemas.openxmlformats.org/officeDocument/2006/relationships/image" Target="../media/image7.gif"/><Relationship Id="rId5" Type="http://schemas.openxmlformats.org/officeDocument/2006/relationships/image" Target="../media/image8.gif"/><Relationship Id="rId6" Type="http://schemas.openxmlformats.org/officeDocument/2006/relationships/image" Target="../media/image6.gif"/><Relationship Id="rId7" Type="http://schemas.openxmlformats.org/officeDocument/2006/relationships/image" Target="../media/image4.gif"/><Relationship Id="rId8" Type="http://schemas.openxmlformats.org/officeDocument/2006/relationships/image" Target="../media/image3.gif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5.png"/><Relationship Id="rId4" Type="http://schemas.openxmlformats.org/officeDocument/2006/relationships/image" Target="../media/image34.png"/></Relationships>
</file>

<file path=ppt/slides/_rels/slide41.xml.rels><?xml version="1.0" encoding="UTF-8" standalone="yes"?><Relationships xmlns="http://schemas.openxmlformats.org/package/2006/relationships"><Relationship Id="rId1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0.png"/><Relationship Id="rId4" Type="http://schemas.openxmlformats.org/officeDocument/2006/relationships/image" Target="../media/image49.png"/><Relationship Id="rId9" Type="http://schemas.openxmlformats.org/officeDocument/2006/relationships/image" Target="../media/image66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53.png"/><Relationship Id="rId8" Type="http://schemas.openxmlformats.org/officeDocument/2006/relationships/image" Target="../media/image5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2.png"/><Relationship Id="rId4" Type="http://schemas.openxmlformats.org/officeDocument/2006/relationships/image" Target="../media/image54.png"/><Relationship Id="rId5" Type="http://schemas.openxmlformats.org/officeDocument/2006/relationships/image" Target="../media/image50.png"/><Relationship Id="rId6" Type="http://schemas.openxmlformats.org/officeDocument/2006/relationships/image" Target="../media/image3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4.png"/></Relationships>
</file>

<file path=ppt/slides/_rels/slide44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gif"/><Relationship Id="rId10" Type="http://schemas.openxmlformats.org/officeDocument/2006/relationships/image" Target="../media/image2.gif"/><Relationship Id="rId13" Type="http://schemas.openxmlformats.org/officeDocument/2006/relationships/image" Target="../media/image26.gif"/><Relationship Id="rId12" Type="http://schemas.openxmlformats.org/officeDocument/2006/relationships/image" Target="../media/image24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4.png"/><Relationship Id="rId4" Type="http://schemas.openxmlformats.org/officeDocument/2006/relationships/image" Target="../media/image1.png"/><Relationship Id="rId9" Type="http://schemas.openxmlformats.org/officeDocument/2006/relationships/image" Target="../media/image7.gif"/><Relationship Id="rId15" Type="http://schemas.openxmlformats.org/officeDocument/2006/relationships/image" Target="../media/image23.gif"/><Relationship Id="rId14" Type="http://schemas.openxmlformats.org/officeDocument/2006/relationships/image" Target="../media/image25.gif"/><Relationship Id="rId17" Type="http://schemas.openxmlformats.org/officeDocument/2006/relationships/image" Target="../media/image29.gif"/><Relationship Id="rId16" Type="http://schemas.openxmlformats.org/officeDocument/2006/relationships/image" Target="../media/image28.gif"/><Relationship Id="rId5" Type="http://schemas.openxmlformats.org/officeDocument/2006/relationships/image" Target="../media/image8.gif"/><Relationship Id="rId6" Type="http://schemas.openxmlformats.org/officeDocument/2006/relationships/image" Target="../media/image6.gif"/><Relationship Id="rId18" Type="http://schemas.openxmlformats.org/officeDocument/2006/relationships/image" Target="../media/image27.gif"/><Relationship Id="rId7" Type="http://schemas.openxmlformats.org/officeDocument/2006/relationships/image" Target="../media/image4.gif"/><Relationship Id="rId8" Type="http://schemas.openxmlformats.org/officeDocument/2006/relationships/image" Target="../media/image3.gif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3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70.png"/><Relationship Id="rId6" Type="http://schemas.openxmlformats.org/officeDocument/2006/relationships/image" Target="../media/image3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70.png"/><Relationship Id="rId6" Type="http://schemas.openxmlformats.org/officeDocument/2006/relationships/image" Target="../media/image64.png"/><Relationship Id="rId7" Type="http://schemas.openxmlformats.org/officeDocument/2006/relationships/image" Target="../media/image3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70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3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2.png"/><Relationship Id="rId4" Type="http://schemas.openxmlformats.org/officeDocument/2006/relationships/image" Target="../media/image64.png"/><Relationship Id="rId9" Type="http://schemas.openxmlformats.org/officeDocument/2006/relationships/image" Target="../media/image34.png"/><Relationship Id="rId5" Type="http://schemas.openxmlformats.org/officeDocument/2006/relationships/image" Target="../media/image65.png"/><Relationship Id="rId6" Type="http://schemas.openxmlformats.org/officeDocument/2006/relationships/image" Target="../media/image71.png"/><Relationship Id="rId7" Type="http://schemas.openxmlformats.org/officeDocument/2006/relationships/image" Target="../media/image63.png"/><Relationship Id="rId8" Type="http://schemas.openxmlformats.org/officeDocument/2006/relationships/image" Target="../media/image70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gif"/><Relationship Id="rId10" Type="http://schemas.openxmlformats.org/officeDocument/2006/relationships/image" Target="../media/image2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4.png"/><Relationship Id="rId4" Type="http://schemas.openxmlformats.org/officeDocument/2006/relationships/image" Target="../media/image1.png"/><Relationship Id="rId9" Type="http://schemas.openxmlformats.org/officeDocument/2006/relationships/image" Target="../media/image7.gif"/><Relationship Id="rId5" Type="http://schemas.openxmlformats.org/officeDocument/2006/relationships/image" Target="../media/image8.gif"/><Relationship Id="rId6" Type="http://schemas.openxmlformats.org/officeDocument/2006/relationships/image" Target="../media/image6.gif"/><Relationship Id="rId7" Type="http://schemas.openxmlformats.org/officeDocument/2006/relationships/image" Target="../media/image4.gif"/><Relationship Id="rId8" Type="http://schemas.openxmlformats.org/officeDocument/2006/relationships/image" Target="../media/image3.gif"/></Relationships>
</file>

<file path=ppt/slides/_rels/slide50.xml.rels><?xml version="1.0" encoding="UTF-8" standalone="yes"?><Relationships xmlns="http://schemas.openxmlformats.org/package/2006/relationships"><Relationship Id="rId1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2.png"/><Relationship Id="rId4" Type="http://schemas.openxmlformats.org/officeDocument/2006/relationships/image" Target="../media/image64.png"/><Relationship Id="rId9" Type="http://schemas.openxmlformats.org/officeDocument/2006/relationships/image" Target="../media/image70.png"/><Relationship Id="rId5" Type="http://schemas.openxmlformats.org/officeDocument/2006/relationships/image" Target="../media/image65.png"/><Relationship Id="rId6" Type="http://schemas.openxmlformats.org/officeDocument/2006/relationships/image" Target="../media/image71.png"/><Relationship Id="rId7" Type="http://schemas.openxmlformats.org/officeDocument/2006/relationships/image" Target="../media/image68.png"/><Relationship Id="rId8" Type="http://schemas.openxmlformats.org/officeDocument/2006/relationships/image" Target="../media/image6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2.png"/><Relationship Id="rId4" Type="http://schemas.openxmlformats.org/officeDocument/2006/relationships/image" Target="../media/image64.png"/><Relationship Id="rId5" Type="http://schemas.openxmlformats.org/officeDocument/2006/relationships/image" Target="../media/image67.png"/><Relationship Id="rId6" Type="http://schemas.openxmlformats.org/officeDocument/2006/relationships/image" Target="../media/image63.png"/><Relationship Id="rId7" Type="http://schemas.openxmlformats.org/officeDocument/2006/relationships/image" Target="../media/image70.png"/><Relationship Id="rId8" Type="http://schemas.openxmlformats.org/officeDocument/2006/relationships/image" Target="../media/image3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9.png"/><Relationship Id="rId4" Type="http://schemas.openxmlformats.org/officeDocument/2006/relationships/image" Target="../media/image3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3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34.png"/><Relationship Id="rId5" Type="http://schemas.openxmlformats.org/officeDocument/2006/relationships/image" Target="../media/image1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4.gif"/><Relationship Id="rId5" Type="http://schemas.openxmlformats.org/officeDocument/2006/relationships/image" Target="../media/image18.gif"/><Relationship Id="rId6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389700" y="2680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Лекция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Полносвязная нейронная сеть</a:t>
            </a:r>
            <a:endParaRPr sz="3200"/>
          </a:p>
        </p:txBody>
      </p:sp>
      <p:pic>
        <p:nvPicPr>
          <p:cNvPr id="69" name="Google Shape;69;p17"/>
          <p:cNvPicPr preferRelativeResize="0"/>
          <p:nvPr/>
        </p:nvPicPr>
        <p:blipFill rotWithShape="1">
          <a:blip r:embed="rId3">
            <a:alphaModFix/>
          </a:blip>
          <a:srcRect b="24672" l="0" r="0" t="24098"/>
          <a:stretch/>
        </p:blipFill>
        <p:spPr>
          <a:xfrm>
            <a:off x="3430500" y="496050"/>
            <a:ext cx="4105375" cy="174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Google Shape;181;p26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82" name="Google Shape;182;p26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3" name="Google Shape;183;p26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4" name="Google Shape;184;p26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85" name="Google Shape;185;p26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86" name="Google Shape;186;p26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87" name="Google Shape;187;p2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8" name="Google Shape;188;p26"/>
          <p:cNvGrpSpPr/>
          <p:nvPr/>
        </p:nvGrpSpPr>
        <p:grpSpPr>
          <a:xfrm>
            <a:off x="3249788" y="1670638"/>
            <a:ext cx="2822500" cy="2013116"/>
            <a:chOff x="720175" y="1670651"/>
            <a:chExt cx="2822500" cy="2013116"/>
          </a:xfrm>
        </p:grpSpPr>
        <p:cxnSp>
          <p:nvCxnSpPr>
            <p:cNvPr id="189" name="Google Shape;189;p26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0" name="Google Shape;190;p26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1" name="Google Shape;191;p26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192" name="Google Shape;192;p26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193" name="Google Shape;193;p26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194" name="Google Shape;194;p2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5" name="Google Shape;195;p26"/>
          <p:cNvGrpSpPr/>
          <p:nvPr/>
        </p:nvGrpSpPr>
        <p:grpSpPr>
          <a:xfrm>
            <a:off x="5387863" y="3653912"/>
            <a:ext cx="3427500" cy="545444"/>
            <a:chOff x="2858250" y="3653925"/>
            <a:chExt cx="3427500" cy="545444"/>
          </a:xfrm>
        </p:grpSpPr>
        <p:pic>
          <p:nvPicPr>
            <p:cNvPr descr="w_1 \cdot x_1 + w_2 \cdot x_2 + \ldots + w_n \cdot x_n = \langle w, x\rangle" id="196" name="Google Shape;196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30775" y="4017269"/>
              <a:ext cx="2682436" cy="18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26"/>
            <p:cNvSpPr txBox="1"/>
            <p:nvPr/>
          </p:nvSpPr>
          <p:spPr>
            <a:xfrm>
              <a:off x="2858250" y="3653925"/>
              <a:ext cx="34275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скалярное произведение векторов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x, w</a:t>
              </a: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: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198" name="Google Shape;198;p26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7"/>
          <p:cNvGrpSpPr/>
          <p:nvPr/>
        </p:nvGrpSpPr>
        <p:grpSpPr>
          <a:xfrm>
            <a:off x="5008378" y="1668411"/>
            <a:ext cx="4365326" cy="2126925"/>
            <a:chOff x="2817099" y="3125148"/>
            <a:chExt cx="4365326" cy="2126925"/>
          </a:xfrm>
        </p:grpSpPr>
        <p:pic>
          <p:nvPicPr>
            <p:cNvPr id="204" name="Google Shape;204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17099" y="3125148"/>
              <a:ext cx="4195948" cy="2126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7"/>
            <p:cNvSpPr/>
            <p:nvPr/>
          </p:nvSpPr>
          <p:spPr>
            <a:xfrm>
              <a:off x="4437750" y="3706825"/>
              <a:ext cx="820500" cy="753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6108425" y="3639750"/>
              <a:ext cx="1074000" cy="80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27"/>
          <p:cNvGrpSpPr/>
          <p:nvPr/>
        </p:nvGrpSpPr>
        <p:grpSpPr>
          <a:xfrm>
            <a:off x="7185824" y="687125"/>
            <a:ext cx="1819800" cy="1737000"/>
            <a:chOff x="4655300" y="687125"/>
            <a:chExt cx="1819800" cy="1737000"/>
          </a:xfrm>
        </p:grpSpPr>
        <p:cxnSp>
          <p:nvCxnSpPr>
            <p:cNvPr id="208" name="Google Shape;208;p27"/>
            <p:cNvCxnSpPr>
              <a:stCxn id="209" idx="2"/>
            </p:cNvCxnSpPr>
            <p:nvPr/>
          </p:nvCxnSpPr>
          <p:spPr>
            <a:xfrm flipH="1">
              <a:off x="4781000" y="1022825"/>
              <a:ext cx="784200" cy="1401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9" name="Google Shape;209;p27"/>
            <p:cNvSpPr txBox="1"/>
            <p:nvPr/>
          </p:nvSpPr>
          <p:spPr>
            <a:xfrm>
              <a:off x="4655300" y="687125"/>
              <a:ext cx="18198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функция активации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210" name="Google Shape;210;p27"/>
          <p:cNvGrpSpPr/>
          <p:nvPr/>
        </p:nvGrpSpPr>
        <p:grpSpPr>
          <a:xfrm>
            <a:off x="6690399" y="2314500"/>
            <a:ext cx="2617111" cy="525467"/>
            <a:chOff x="4159875" y="2314500"/>
            <a:chExt cx="2617111" cy="525467"/>
          </a:xfrm>
        </p:grpSpPr>
        <p:sp>
          <p:nvSpPr>
            <p:cNvPr id="211" name="Google Shape;211;p27"/>
            <p:cNvSpPr txBox="1"/>
            <p:nvPr/>
          </p:nvSpPr>
          <p:spPr>
            <a:xfrm>
              <a:off x="5590786" y="2314500"/>
              <a:ext cx="1186200" cy="5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f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(12.3)</a:t>
              </a:r>
              <a:endParaRPr sz="21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212" name="Google Shape;212;p27"/>
            <p:cNvSpPr txBox="1"/>
            <p:nvPr/>
          </p:nvSpPr>
          <p:spPr>
            <a:xfrm>
              <a:off x="4159875" y="2325467"/>
              <a:ext cx="705000" cy="5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f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(</a:t>
              </a: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t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)</a:t>
              </a:r>
              <a:endParaRPr sz="21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213" name="Google Shape;213;p27"/>
          <p:cNvGrpSpPr/>
          <p:nvPr/>
        </p:nvGrpSpPr>
        <p:grpSpPr>
          <a:xfrm>
            <a:off x="2926024" y="1223424"/>
            <a:ext cx="2762175" cy="2112901"/>
            <a:chOff x="395500" y="1223424"/>
            <a:chExt cx="2762175" cy="2112901"/>
          </a:xfrm>
        </p:grpSpPr>
        <p:cxnSp>
          <p:nvCxnSpPr>
            <p:cNvPr id="214" name="Google Shape;214;p27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5" name="Google Shape;215;p27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6" name="Google Shape;216;p27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217" name="Google Shape;217;p27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218" name="Google Shape;218;p27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219" name="Google Shape;219;p2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0" name="Google Shape;220;p27"/>
          <p:cNvGrpSpPr/>
          <p:nvPr/>
        </p:nvGrpSpPr>
        <p:grpSpPr>
          <a:xfrm>
            <a:off x="3250699" y="1670651"/>
            <a:ext cx="2822500" cy="2013116"/>
            <a:chOff x="720175" y="1670651"/>
            <a:chExt cx="2822500" cy="2013116"/>
          </a:xfrm>
        </p:grpSpPr>
        <p:cxnSp>
          <p:nvCxnSpPr>
            <p:cNvPr id="221" name="Google Shape;221;p27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2" name="Google Shape;222;p27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3" name="Google Shape;223;p27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224" name="Google Shape;224;p27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225" name="Google Shape;225;p27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226" name="Google Shape;226;p2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7" name="Google Shape;227;p27"/>
          <p:cNvGrpSpPr/>
          <p:nvPr/>
        </p:nvGrpSpPr>
        <p:grpSpPr>
          <a:xfrm>
            <a:off x="5388774" y="3653925"/>
            <a:ext cx="3427500" cy="545444"/>
            <a:chOff x="2858250" y="3653925"/>
            <a:chExt cx="3427500" cy="545444"/>
          </a:xfrm>
        </p:grpSpPr>
        <p:pic>
          <p:nvPicPr>
            <p:cNvPr descr="w_1 \cdot x_1 + w_2 \cdot x_2 + \ldots + w_n \cdot x_n = \langle w, x\rangle" id="228" name="Google Shape;228;p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30775" y="4017269"/>
              <a:ext cx="2682436" cy="18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27"/>
            <p:cNvSpPr txBox="1"/>
            <p:nvPr/>
          </p:nvSpPr>
          <p:spPr>
            <a:xfrm>
              <a:off x="2858250" y="3653925"/>
              <a:ext cx="34275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скалярное произведение векторов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x, w</a:t>
              </a: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: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230" name="Google Shape;230;p27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9401" y="2396607"/>
            <a:ext cx="3439600" cy="2375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sigma(t) = \frac{1}{1 + e^{-t}}" id="237" name="Google Shape;2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5363" y="1366650"/>
            <a:ext cx="2067675" cy="7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Функция сигмоиды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3846900" y="2093250"/>
            <a:ext cx="4045200" cy="8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Многослойный перцептрон</a:t>
            </a:r>
            <a:endParaRPr sz="3100"/>
          </a:p>
        </p:txBody>
      </p:sp>
      <p:pic>
        <p:nvPicPr>
          <p:cNvPr id="245" name="Google Shape;245;p29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2933075" y="1037625"/>
            <a:ext cx="613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Многослойный перцептрон — простейшая архитектура нейронной 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Каждый слой нейронов связан со всем нейронами с предыдущего слоя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Десять выходных нейронов соответствуют классам изображений</a:t>
            </a:r>
            <a:endParaRPr/>
          </a:p>
        </p:txBody>
      </p:sp>
      <p:pic>
        <p:nvPicPr>
          <p:cNvPr id="251" name="Google Shape;251;p30"/>
          <p:cNvPicPr preferRelativeResize="0"/>
          <p:nvPr/>
        </p:nvPicPr>
        <p:blipFill rotWithShape="1">
          <a:blip r:embed="rId3">
            <a:alphaModFix/>
          </a:blip>
          <a:srcRect b="3752" l="0" r="0" t="4487"/>
          <a:stretch/>
        </p:blipFill>
        <p:spPr>
          <a:xfrm>
            <a:off x="5039200" y="2730975"/>
            <a:ext cx="3796657" cy="234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0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0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1"/>
          <p:cNvGrpSpPr/>
          <p:nvPr/>
        </p:nvGrpSpPr>
        <p:grpSpPr>
          <a:xfrm>
            <a:off x="2970702" y="902900"/>
            <a:ext cx="5994473" cy="3488525"/>
            <a:chOff x="1370502" y="902900"/>
            <a:chExt cx="5994473" cy="3488525"/>
          </a:xfrm>
        </p:grpSpPr>
        <p:pic>
          <p:nvPicPr>
            <p:cNvPr id="259" name="Google Shape;259;p31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31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261" name="Google Shape;26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262" name="Google Shape;262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263" name="Google Shape;263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264" name="Google Shape;264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265" name="Google Shape;265;p3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266" name="Google Shape;266;p3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267" name="Google Shape;267;p3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8" name="Google Shape;268;p31"/>
          <p:cNvPicPr preferRelativeResize="0"/>
          <p:nvPr/>
        </p:nvPicPr>
        <p:blipFill rotWithShape="1">
          <a:blip r:embed="rId11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1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32"/>
          <p:cNvGrpSpPr/>
          <p:nvPr/>
        </p:nvGrpSpPr>
        <p:grpSpPr>
          <a:xfrm>
            <a:off x="2970702" y="902900"/>
            <a:ext cx="5994473" cy="3493675"/>
            <a:chOff x="1370502" y="902900"/>
            <a:chExt cx="5994473" cy="3493675"/>
          </a:xfrm>
        </p:grpSpPr>
        <p:grpSp>
          <p:nvGrpSpPr>
            <p:cNvPr id="275" name="Google Shape;275;p32"/>
            <p:cNvGrpSpPr/>
            <p:nvPr/>
          </p:nvGrpSpPr>
          <p:grpSpPr>
            <a:xfrm>
              <a:off x="1370502" y="902900"/>
              <a:ext cx="5994473" cy="3493675"/>
              <a:chOff x="1370502" y="902900"/>
              <a:chExt cx="5994473" cy="3493675"/>
            </a:xfrm>
          </p:grpSpPr>
          <p:pic>
            <p:nvPicPr>
              <p:cNvPr id="276" name="Google Shape;276;p32"/>
              <p:cNvPicPr preferRelativeResize="0"/>
              <p:nvPr/>
            </p:nvPicPr>
            <p:blipFill rotWithShape="1">
              <a:blip r:embed="rId3">
                <a:alphaModFix/>
              </a:blip>
              <a:srcRect b="3752" l="0" r="0" t="4487"/>
              <a:stretch/>
            </p:blipFill>
            <p:spPr>
              <a:xfrm>
                <a:off x="1370502" y="902900"/>
                <a:ext cx="5638874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7" name="Google Shape;277;p32"/>
              <p:cNvSpPr/>
              <p:nvPr/>
            </p:nvSpPr>
            <p:spPr>
              <a:xfrm>
                <a:off x="4071575" y="3959125"/>
                <a:ext cx="3293400" cy="432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8" name="Google Shape;278;p32"/>
              <p:cNvCxnSpPr/>
              <p:nvPr/>
            </p:nvCxnSpPr>
            <p:spPr>
              <a:xfrm rot="10800000">
                <a:off x="3903900" y="4000875"/>
                <a:ext cx="7500" cy="39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79" name="Google Shape;279;p32"/>
              <p:cNvSpPr/>
              <p:nvPr/>
            </p:nvSpPr>
            <p:spPr>
              <a:xfrm>
                <a:off x="3842286" y="3738166"/>
                <a:ext cx="115800" cy="1044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0" name="Google Shape;280;p32"/>
              <p:cNvCxnSpPr>
                <a:endCxn id="279" idx="3"/>
              </p:cNvCxnSpPr>
              <p:nvPr/>
            </p:nvCxnSpPr>
            <p:spPr>
              <a:xfrm flipH="1" rot="10800000">
                <a:off x="2948444" y="3827277"/>
                <a:ext cx="910800" cy="248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32"/>
              <p:cNvCxnSpPr/>
              <p:nvPr/>
            </p:nvCxnSpPr>
            <p:spPr>
              <a:xfrm flipH="1">
                <a:off x="2948300" y="3799425"/>
                <a:ext cx="918300" cy="11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" name="Google Shape;282;p32"/>
              <p:cNvCxnSpPr>
                <a:endCxn id="279" idx="2"/>
              </p:cNvCxnSpPr>
              <p:nvPr/>
            </p:nvCxnSpPr>
            <p:spPr>
              <a:xfrm>
                <a:off x="2941086" y="3769666"/>
                <a:ext cx="901200" cy="20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" name="Google Shape;283;p32"/>
              <p:cNvCxnSpPr>
                <a:endCxn id="279" idx="2"/>
              </p:cNvCxnSpPr>
              <p:nvPr/>
            </p:nvCxnSpPr>
            <p:spPr>
              <a:xfrm>
                <a:off x="2956086" y="3612766"/>
                <a:ext cx="886200" cy="177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32"/>
              <p:cNvCxnSpPr>
                <a:endCxn id="279" idx="2"/>
              </p:cNvCxnSpPr>
              <p:nvPr/>
            </p:nvCxnSpPr>
            <p:spPr>
              <a:xfrm>
                <a:off x="2941086" y="3441166"/>
                <a:ext cx="901200" cy="349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5" name="Google Shape;285;p32"/>
              <p:cNvCxnSpPr>
                <a:endCxn id="279" idx="2"/>
              </p:cNvCxnSpPr>
              <p:nvPr/>
            </p:nvCxnSpPr>
            <p:spPr>
              <a:xfrm>
                <a:off x="2933586" y="3284266"/>
                <a:ext cx="908700" cy="506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" name="Google Shape;286;p32"/>
              <p:cNvCxnSpPr>
                <a:endCxn id="279" idx="1"/>
              </p:cNvCxnSpPr>
              <p:nvPr/>
            </p:nvCxnSpPr>
            <p:spPr>
              <a:xfrm>
                <a:off x="2940944" y="3120155"/>
                <a:ext cx="918300" cy="633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7" name="Google Shape;287;p32"/>
              <p:cNvCxnSpPr>
                <a:endCxn id="279" idx="1"/>
              </p:cNvCxnSpPr>
              <p:nvPr/>
            </p:nvCxnSpPr>
            <p:spPr>
              <a:xfrm>
                <a:off x="2918744" y="2239355"/>
                <a:ext cx="940500" cy="1514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8" name="Google Shape;288;p32"/>
              <p:cNvCxnSpPr>
                <a:endCxn id="279" idx="2"/>
              </p:cNvCxnSpPr>
              <p:nvPr/>
            </p:nvCxnSpPr>
            <p:spPr>
              <a:xfrm>
                <a:off x="2918586" y="2075266"/>
                <a:ext cx="923700" cy="1715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9" name="Google Shape;289;p32"/>
              <p:cNvCxnSpPr>
                <a:endCxn id="279" idx="2"/>
              </p:cNvCxnSpPr>
              <p:nvPr/>
            </p:nvCxnSpPr>
            <p:spPr>
              <a:xfrm>
                <a:off x="2941086" y="1888666"/>
                <a:ext cx="901200" cy="1901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0" name="Google Shape;290;p32"/>
              <p:cNvCxnSpPr>
                <a:endCxn id="279" idx="2"/>
              </p:cNvCxnSpPr>
              <p:nvPr/>
            </p:nvCxnSpPr>
            <p:spPr>
              <a:xfrm>
                <a:off x="2903586" y="1739266"/>
                <a:ext cx="938700" cy="2051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1" name="Google Shape;291;p32"/>
              <p:cNvCxnSpPr>
                <a:endCxn id="279" idx="2"/>
              </p:cNvCxnSpPr>
              <p:nvPr/>
            </p:nvCxnSpPr>
            <p:spPr>
              <a:xfrm>
                <a:off x="2896086" y="1574866"/>
                <a:ext cx="946200" cy="2215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2" name="Google Shape;292;p32"/>
              <p:cNvCxnSpPr>
                <a:endCxn id="279" idx="1"/>
              </p:cNvCxnSpPr>
              <p:nvPr/>
            </p:nvCxnSpPr>
            <p:spPr>
              <a:xfrm>
                <a:off x="2911244" y="1425755"/>
                <a:ext cx="948000" cy="2327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3" name="Google Shape;293;p32"/>
              <p:cNvCxnSpPr>
                <a:endCxn id="279" idx="1"/>
              </p:cNvCxnSpPr>
              <p:nvPr/>
            </p:nvCxnSpPr>
            <p:spPr>
              <a:xfrm>
                <a:off x="2918744" y="1261355"/>
                <a:ext cx="940500" cy="2492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94" name="Google Shape;294;p32"/>
            <p:cNvGrpSpPr/>
            <p:nvPr/>
          </p:nvGrpSpPr>
          <p:grpSpPr>
            <a:xfrm>
              <a:off x="2343811" y="1164425"/>
              <a:ext cx="450764" cy="2978379"/>
              <a:chOff x="2343811" y="1164425"/>
              <a:chExt cx="450764" cy="2978379"/>
            </a:xfrm>
          </p:grpSpPr>
          <p:pic>
            <p:nvPicPr>
              <p:cNvPr descr="x_1" id="295" name="Google Shape;295;p3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597625" y="1164425"/>
                <a:ext cx="18292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2" id="296" name="Google Shape;296;p3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597625" y="1308050"/>
                <a:ext cx="18292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3" id="297" name="Google Shape;297;p32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594363" y="1459139"/>
                <a:ext cx="189452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4" id="298" name="Google Shape;298;p32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594375" y="1625158"/>
                <a:ext cx="189452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n" id="299" name="Google Shape;299;p32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2550600" y="4038279"/>
                <a:ext cx="22995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{n-1}" id="300" name="Google Shape;300;p32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2347064" y="3876993"/>
                <a:ext cx="444231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{n-2}" id="301" name="Google Shape;301;p32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2343811" y="3715725"/>
                <a:ext cx="450764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302" name="Google Shape;302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91550" y="4459925"/>
            <a:ext cx="2404550" cy="3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2"/>
          <p:cNvPicPr preferRelativeResize="0"/>
          <p:nvPr/>
        </p:nvPicPr>
        <p:blipFill rotWithShape="1">
          <a:blip r:embed="rId12">
            <a:alphaModFix amt="22000"/>
          </a:blip>
          <a:srcRect b="12799" l="0" r="0" t="16638"/>
          <a:stretch/>
        </p:blipFill>
        <p:spPr>
          <a:xfrm>
            <a:off x="76529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2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  <p:sp>
        <p:nvSpPr>
          <p:cNvPr id="305" name="Google Shape;305;p32"/>
          <p:cNvSpPr txBox="1"/>
          <p:nvPr/>
        </p:nvSpPr>
        <p:spPr>
          <a:xfrm>
            <a:off x="6920725" y="4023775"/>
            <a:ext cx="22233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w</a:t>
            </a:r>
            <a:r>
              <a:rPr baseline="30000"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 — вектор весов 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-ого нейрона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b</a:t>
            </a:r>
            <a:r>
              <a:rPr baseline="30000"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baseline="30000" lang="ru" sz="1700">
                <a:latin typeface="Old Standard TT"/>
                <a:ea typeface="Old Standard TT"/>
                <a:cs typeface="Old Standard TT"/>
                <a:sym typeface="Old Standard TT"/>
              </a:rPr>
              <a:t>   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— свободный член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3"/>
          <p:cNvPicPr preferRelativeResize="0"/>
          <p:nvPr/>
        </p:nvPicPr>
        <p:blipFill rotWithShape="1">
          <a:blip r:embed="rId3">
            <a:alphaModFix/>
          </a:blip>
          <a:srcRect b="0" l="0" r="40775" t="0"/>
          <a:stretch/>
        </p:blipFill>
        <p:spPr>
          <a:xfrm>
            <a:off x="5248465" y="1904190"/>
            <a:ext cx="2164585" cy="1391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3"/>
          <p:cNvPicPr preferRelativeResize="0"/>
          <p:nvPr/>
        </p:nvPicPr>
        <p:blipFill rotWithShape="1">
          <a:blip r:embed="rId3">
            <a:alphaModFix/>
          </a:blip>
          <a:srcRect b="40350" l="59399" r="0" t="35339"/>
          <a:stretch/>
        </p:blipFill>
        <p:spPr>
          <a:xfrm>
            <a:off x="7512738" y="2391479"/>
            <a:ext cx="1483921" cy="33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3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3"/>
          <p:cNvSpPr txBox="1"/>
          <p:nvPr>
            <p:ph type="title"/>
          </p:nvPr>
        </p:nvSpPr>
        <p:spPr>
          <a:xfrm>
            <a:off x="2930050" y="330200"/>
            <a:ext cx="62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dk1"/>
                </a:solidFill>
              </a:rPr>
              <a:t>Преобразование вектора в перцептроне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14" name="Google Shape;314;p33"/>
          <p:cNvGrpSpPr/>
          <p:nvPr/>
        </p:nvGrpSpPr>
        <p:grpSpPr>
          <a:xfrm>
            <a:off x="2820686" y="1265962"/>
            <a:ext cx="2732575" cy="2520459"/>
            <a:chOff x="2515886" y="1265962"/>
            <a:chExt cx="2732575" cy="2520459"/>
          </a:xfrm>
        </p:grpSpPr>
        <p:grpSp>
          <p:nvGrpSpPr>
            <p:cNvPr id="315" name="Google Shape;315;p33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316" name="Google Shape;316;p33"/>
              <p:cNvPicPr preferRelativeResize="0"/>
              <p:nvPr/>
            </p:nvPicPr>
            <p:blipFill rotWithShape="1">
              <a:blip r:embed="rId5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17" name="Google Shape;317;p33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318" name="Google Shape;318;p33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319" name="Google Shape;319;p33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320" name="Google Shape;320;p33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321" name="Google Shape;321;p33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322" name="Google Shape;322;p33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323" name="Google Shape;323;p33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324" name="Google Shape;324;p33"/>
                <p:cNvPicPr preferRelativeResize="0"/>
                <p:nvPr/>
              </p:nvPicPr>
              <p:blipFill>
                <a:blip r:embed="rId12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25" name="Google Shape;325;p33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326" name="Google Shape;326;p33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327" name="Google Shape;327;p3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328" name="Google Shape;328;p33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329" name="Google Shape;329;p33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330" name="Google Shape;330;p33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331" name="Google Shape;331;p33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332" name="Google Shape;332;p33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 = \begin{pmatrix} &#10;w^1_{1} &amp; w^1_2 &amp; \ldots &amp; w^1_n\\&#10;w^2_{1} &amp; w^2_2 &amp; \ldots &amp; w^2_n\\&#10;\vdots &amp; \ddots &amp; \ddots &amp; \vdots\\&#10;w^k_{1} &amp; w^k_2 &amp; \ldots &amp; w^k_n\\&#10;\end{pmatrix} &#10;=&#10;\begin{pmatrix} &#10;w^1\\&#10;w^2\\&#10;\ldots\\&#10;w^k&#10;\end{pmatrix}" id="337" name="Google Shape;3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450" y="3934169"/>
            <a:ext cx="2386555" cy="9232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= \begin{pmatrix} &#10;x_1\\&#10;x_2\\&#10;\ldots\\&#10;x_n&#10;\end{pmatrix}" id="338" name="Google Shape;33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5480" y="3881293"/>
            <a:ext cx="932962" cy="9761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4"/>
          <p:cNvGrpSpPr/>
          <p:nvPr/>
        </p:nvGrpSpPr>
        <p:grpSpPr>
          <a:xfrm>
            <a:off x="6545469" y="2729696"/>
            <a:ext cx="2813199" cy="965842"/>
            <a:chOff x="5747161" y="2509641"/>
            <a:chExt cx="3055500" cy="1060200"/>
          </a:xfrm>
        </p:grpSpPr>
        <p:cxnSp>
          <p:nvCxnSpPr>
            <p:cNvPr id="340" name="Google Shape;340;p34"/>
            <p:cNvCxnSpPr>
              <a:stCxn id="341" idx="0"/>
              <a:endCxn id="342" idx="2"/>
            </p:cNvCxnSpPr>
            <p:nvPr/>
          </p:nvCxnSpPr>
          <p:spPr>
            <a:xfrm flipH="1" rot="10800000">
              <a:off x="7274911" y="2509641"/>
              <a:ext cx="328800" cy="64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1" name="Google Shape;341;p34"/>
            <p:cNvSpPr txBox="1"/>
            <p:nvPr/>
          </p:nvSpPr>
          <p:spPr>
            <a:xfrm>
              <a:off x="5747161" y="3157041"/>
              <a:ext cx="30555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линейное преобразование вектора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</a:t>
              </a:r>
              <a:endParaRPr i="1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343" name="Google Shape;34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3404" y="3786304"/>
            <a:ext cx="953672" cy="1193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4"/>
          <p:cNvPicPr preferRelativeResize="0"/>
          <p:nvPr/>
        </p:nvPicPr>
        <p:blipFill rotWithShape="1">
          <a:blip r:embed="rId6">
            <a:alphaModFix/>
          </a:blip>
          <a:srcRect b="40350" l="59399" r="0" t="35339"/>
          <a:stretch/>
        </p:blipFill>
        <p:spPr>
          <a:xfrm>
            <a:off x="7512738" y="2391479"/>
            <a:ext cx="1483921" cy="33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4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4"/>
          <p:cNvSpPr txBox="1"/>
          <p:nvPr>
            <p:ph type="title"/>
          </p:nvPr>
        </p:nvSpPr>
        <p:spPr>
          <a:xfrm>
            <a:off x="2930050" y="330200"/>
            <a:ext cx="62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chemeClr val="dk1"/>
                </a:solidFill>
              </a:rPr>
              <a:t>Преобразование вектора в перцептроне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46" name="Google Shape;346;p34"/>
          <p:cNvGrpSpPr/>
          <p:nvPr/>
        </p:nvGrpSpPr>
        <p:grpSpPr>
          <a:xfrm>
            <a:off x="2820686" y="1265962"/>
            <a:ext cx="2732575" cy="2520459"/>
            <a:chOff x="2515886" y="1265962"/>
            <a:chExt cx="2732575" cy="2520459"/>
          </a:xfrm>
        </p:grpSpPr>
        <p:grpSp>
          <p:nvGrpSpPr>
            <p:cNvPr id="347" name="Google Shape;347;p34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348" name="Google Shape;348;p34"/>
              <p:cNvPicPr preferRelativeResize="0"/>
              <p:nvPr/>
            </p:nvPicPr>
            <p:blipFill rotWithShape="1">
              <a:blip r:embed="rId8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49" name="Google Shape;349;p34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350" name="Google Shape;350;p34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351" name="Google Shape;351;p34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352" name="Google Shape;352;p34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353" name="Google Shape;353;p34"/>
                <p:cNvPicPr preferRelativeResize="0"/>
                <p:nvPr/>
              </p:nvPicPr>
              <p:blipFill>
                <a:blip r:embed="rId12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354" name="Google Shape;354;p34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355" name="Google Shape;355;p34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356" name="Google Shape;356;p34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57" name="Google Shape;357;p34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358" name="Google Shape;358;p34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359" name="Google Shape;359;p34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360" name="Google Shape;360;p34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361" name="Google Shape;361;p34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362" name="Google Shape;362;p34"/>
            <p:cNvPicPr preferRelativeResize="0"/>
            <p:nvPr/>
          </p:nvPicPr>
          <p:blipFill>
            <a:blip r:embed="rId20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363" name="Google Shape;363;p34"/>
            <p:cNvPicPr preferRelativeResize="0"/>
            <p:nvPr/>
          </p:nvPicPr>
          <p:blipFill>
            <a:blip r:embed="rId21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364" name="Google Shape;364;p34"/>
            <p:cNvPicPr preferRelativeResize="0"/>
            <p:nvPr/>
          </p:nvPicPr>
          <p:blipFill>
            <a:blip r:embed="rId22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5"/>
          <p:cNvSpPr txBox="1"/>
          <p:nvPr>
            <p:ph type="title"/>
          </p:nvPr>
        </p:nvSpPr>
        <p:spPr>
          <a:xfrm>
            <a:off x="3188550" y="330200"/>
            <a:ext cx="564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Параметры нейронной сети</a:t>
            </a:r>
            <a:endParaRPr/>
          </a:p>
        </p:txBody>
      </p:sp>
      <p:grpSp>
        <p:nvGrpSpPr>
          <p:cNvPr id="370" name="Google Shape;370;p35"/>
          <p:cNvGrpSpPr/>
          <p:nvPr/>
        </p:nvGrpSpPr>
        <p:grpSpPr>
          <a:xfrm>
            <a:off x="3293575" y="1841625"/>
            <a:ext cx="4497052" cy="3153149"/>
            <a:chOff x="1921975" y="1841625"/>
            <a:chExt cx="4497052" cy="3153149"/>
          </a:xfrm>
        </p:grpSpPr>
        <p:pic>
          <p:nvPicPr>
            <p:cNvPr id="371" name="Google Shape;371;p35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921975" y="2212650"/>
              <a:ext cx="4497052" cy="27821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2" name="Google Shape;372;p35"/>
            <p:cNvGrpSpPr/>
            <p:nvPr/>
          </p:nvGrpSpPr>
          <p:grpSpPr>
            <a:xfrm>
              <a:off x="3188538" y="1841625"/>
              <a:ext cx="2138500" cy="572700"/>
              <a:chOff x="5056200" y="2285400"/>
              <a:chExt cx="2138500" cy="572700"/>
            </a:xfrm>
          </p:grpSpPr>
          <p:sp>
            <p:nvSpPr>
              <p:cNvPr id="373" name="Google Shape;373;p35"/>
              <p:cNvSpPr txBox="1"/>
              <p:nvPr/>
            </p:nvSpPr>
            <p:spPr>
              <a:xfrm>
                <a:off x="505620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1</a:t>
                </a:r>
                <a:endParaRPr/>
              </a:p>
            </p:txBody>
          </p:sp>
          <p:sp>
            <p:nvSpPr>
              <p:cNvPr id="374" name="Google Shape;374;p35"/>
              <p:cNvSpPr txBox="1"/>
              <p:nvPr/>
            </p:nvSpPr>
            <p:spPr>
              <a:xfrm>
                <a:off x="568915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2</a:t>
                </a:r>
                <a:endParaRPr/>
              </a:p>
            </p:txBody>
          </p:sp>
          <p:sp>
            <p:nvSpPr>
              <p:cNvPr id="375" name="Google Shape;375;p35"/>
              <p:cNvSpPr txBox="1"/>
              <p:nvPr/>
            </p:nvSpPr>
            <p:spPr>
              <a:xfrm>
                <a:off x="635080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3</a:t>
                </a:r>
                <a:endParaRPr/>
              </a:p>
            </p:txBody>
          </p:sp>
        </p:grpSp>
      </p:grpSp>
      <p:sp>
        <p:nvSpPr>
          <p:cNvPr id="376" name="Google Shape;376;p35"/>
          <p:cNvSpPr txBox="1"/>
          <p:nvPr>
            <p:ph idx="1" type="body"/>
          </p:nvPr>
        </p:nvSpPr>
        <p:spPr>
          <a:xfrm>
            <a:off x="3188400" y="1037625"/>
            <a:ext cx="56439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(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1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2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3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b</a:t>
            </a:r>
            <a:r>
              <a:rPr baseline="-25000" i="1" lang="ru">
                <a:solidFill>
                  <a:schemeClr val="dk1"/>
                </a:solidFill>
              </a:rPr>
              <a:t>1</a:t>
            </a:r>
            <a:r>
              <a:rPr i="1" lang="ru">
                <a:solidFill>
                  <a:schemeClr val="dk1"/>
                </a:solidFill>
              </a:rPr>
              <a:t>, b</a:t>
            </a:r>
            <a:r>
              <a:rPr baseline="-25000" i="1" lang="ru">
                <a:solidFill>
                  <a:schemeClr val="dk1"/>
                </a:solidFill>
              </a:rPr>
              <a:t>2</a:t>
            </a:r>
            <a:r>
              <a:rPr i="1" lang="ru">
                <a:solidFill>
                  <a:schemeClr val="dk1"/>
                </a:solidFill>
              </a:rPr>
              <a:t>, b</a:t>
            </a:r>
            <a:r>
              <a:rPr baseline="-25000" i="1" lang="ru">
                <a:solidFill>
                  <a:schemeClr val="dk1"/>
                </a:solidFill>
              </a:rPr>
              <a:t>3</a:t>
            </a:r>
            <a:r>
              <a:rPr lang="ru"/>
              <a:t>) — совокупность параметров нейронной сети</a:t>
            </a:r>
            <a:endParaRPr/>
          </a:p>
        </p:txBody>
      </p:sp>
      <p:pic>
        <p:nvPicPr>
          <p:cNvPr id="377" name="Google Shape;377;p35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465900" y="-1384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лекции</a:t>
            </a:r>
            <a:endParaRPr/>
          </a:p>
        </p:txBody>
      </p:sp>
      <p:sp>
        <p:nvSpPr>
          <p:cNvPr id="75" name="Google Shape;75;p18"/>
          <p:cNvSpPr txBox="1"/>
          <p:nvPr>
            <p:ph idx="4294967295" type="body"/>
          </p:nvPr>
        </p:nvSpPr>
        <p:spPr>
          <a:xfrm>
            <a:off x="3291825" y="1444800"/>
            <a:ext cx="4045200" cy="3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Модель нейрона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Полносвязная нейронная сеть для классификации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Скрытые слои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Последний слой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Обучение нейронных сетей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Loss function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Back Propagation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Разбор BackProp для полносвязного слоя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6" name="Google Shape;76;p18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/>
          <p:nvPr>
            <p:ph idx="1" type="body"/>
          </p:nvPr>
        </p:nvSpPr>
        <p:spPr>
          <a:xfrm>
            <a:off x="3188550" y="1037625"/>
            <a:ext cx="56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Что происходит на выходном слое перцептрона?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выходы нейронов преобразуются в вероятности классов?</a:t>
            </a:r>
            <a:endParaRPr/>
          </a:p>
        </p:txBody>
      </p:sp>
      <p:pic>
        <p:nvPicPr>
          <p:cNvPr id="383" name="Google Shape;383;p36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6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36"/>
          <p:cNvPicPr preferRelativeResize="0"/>
          <p:nvPr/>
        </p:nvPicPr>
        <p:blipFill rotWithShape="1">
          <a:blip r:embed="rId4">
            <a:alphaModFix/>
          </a:blip>
          <a:srcRect b="3752" l="0" r="0" t="4487"/>
          <a:stretch/>
        </p:blipFill>
        <p:spPr>
          <a:xfrm>
            <a:off x="3293575" y="2212650"/>
            <a:ext cx="4497052" cy="278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7"/>
          <p:cNvSpPr txBox="1"/>
          <p:nvPr>
            <p:ph idx="1" type="body"/>
          </p:nvPr>
        </p:nvSpPr>
        <p:spPr>
          <a:xfrm>
            <a:off x="3188550" y="1037625"/>
            <a:ext cx="56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7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7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8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8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9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7" name="Google Shape;40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9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9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0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0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0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0"/>
          <p:cNvSpPr/>
          <p:nvPr/>
        </p:nvSpPr>
        <p:spPr>
          <a:xfrm>
            <a:off x="6331808" y="4025694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1" name="Google Shape;42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3752" y="4295717"/>
            <a:ext cx="1489473" cy="20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1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7" name="Google Shape;4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1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1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0" name="Google Shape;43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1"/>
          <p:cNvSpPr/>
          <p:nvPr/>
        </p:nvSpPr>
        <p:spPr>
          <a:xfrm>
            <a:off x="6331808" y="4025694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1"/>
          <p:cNvSpPr/>
          <p:nvPr/>
        </p:nvSpPr>
        <p:spPr>
          <a:xfrm>
            <a:off x="6331808" y="4528660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3" name="Google Shape;43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2775" y="4793550"/>
            <a:ext cx="4847950" cy="31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3752" y="4295717"/>
            <a:ext cx="1489473" cy="20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"/>
          <p:cNvSpPr txBox="1"/>
          <p:nvPr>
            <p:ph idx="1" type="body"/>
          </p:nvPr>
        </p:nvSpPr>
        <p:spPr>
          <a:xfrm>
            <a:off x="3188550" y="1037625"/>
            <a:ext cx="581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Числа                                                                     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Положительны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 сумме дают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Их можно интерпретировать как </a:t>
            </a:r>
            <a:r>
              <a:rPr i="1" lang="ru"/>
              <a:t>вероятности принадлежности соответствующим классам</a:t>
            </a:r>
            <a:endParaRPr i="1"/>
          </a:p>
        </p:txBody>
      </p:sp>
      <p:pic>
        <p:nvPicPr>
          <p:cNvPr id="440" name="Google Shape;4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651" y="1136500"/>
            <a:ext cx="4336676" cy="296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1" name="Google Shape;441;p42"/>
          <p:cNvGrpSpPr/>
          <p:nvPr/>
        </p:nvGrpSpPr>
        <p:grpSpPr>
          <a:xfrm>
            <a:off x="4004663" y="2761230"/>
            <a:ext cx="3718511" cy="2357029"/>
            <a:chOff x="3866325" y="2285400"/>
            <a:chExt cx="4339999" cy="2821100"/>
          </a:xfrm>
        </p:grpSpPr>
        <p:grpSp>
          <p:nvGrpSpPr>
            <p:cNvPr id="442" name="Google Shape;442;p42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43" name="Google Shape;443;p42"/>
              <p:cNvPicPr preferRelativeResize="0"/>
              <p:nvPr/>
            </p:nvPicPr>
            <p:blipFill rotWithShape="1">
              <a:blip r:embed="rId4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4" name="Google Shape;444;p42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5" name="Google Shape;445;p42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446" name="Google Shape;446;p42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447" name="Google Shape;447;p42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pic>
        <p:nvPicPr>
          <p:cNvPr id="448" name="Google Shape;448;p42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42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42"/>
          <p:cNvPicPr preferRelativeResize="0"/>
          <p:nvPr/>
        </p:nvPicPr>
        <p:blipFill rotWithShape="1">
          <a:blip r:embed="rId6">
            <a:alphaModFix/>
          </a:blip>
          <a:srcRect b="0" l="0" r="6672" t="0"/>
          <a:stretch/>
        </p:blipFill>
        <p:spPr>
          <a:xfrm>
            <a:off x="7084138" y="3126361"/>
            <a:ext cx="1833400" cy="2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43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456" name="Google Shape;456;p43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7" name="Google Shape;457;p43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458" name="Google Shape;458;p4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459" name="Google Shape;459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460" name="Google Shape;460;p4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461" name="Google Shape;461;p4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462" name="Google Shape;462;p4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463" name="Google Shape;463;p4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464" name="Google Shape;464;p4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5" name="Google Shape;465;p43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3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3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8" name="Google Shape;468;p43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9" name="Google Shape;469;p43"/>
          <p:cNvSpPr/>
          <p:nvPr/>
        </p:nvSpPr>
        <p:spPr>
          <a:xfrm>
            <a:off x="7219875" y="3803701"/>
            <a:ext cx="1564200" cy="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0" name="Google Shape;470;p43"/>
          <p:cNvPicPr preferRelativeResize="0"/>
          <p:nvPr/>
        </p:nvPicPr>
        <p:blipFill rotWithShape="1">
          <a:blip r:embed="rId11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44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4"/>
          <p:cNvSpPr txBox="1"/>
          <p:nvPr>
            <p:ph type="title"/>
          </p:nvPr>
        </p:nvSpPr>
        <p:spPr>
          <a:xfrm>
            <a:off x="3205500" y="1265950"/>
            <a:ext cx="5194500" cy="23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Обучение MLP (Multilayer Perceptron) </a:t>
            </a:r>
            <a:br>
              <a:rPr lang="ru" sz="3100"/>
            </a:br>
            <a:r>
              <a:rPr lang="ru" sz="3100"/>
              <a:t>для задачи классификации</a:t>
            </a:r>
            <a:endParaRPr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5"/>
          <p:cNvSpPr txBox="1"/>
          <p:nvPr>
            <p:ph idx="1" type="body"/>
          </p:nvPr>
        </p:nvSpPr>
        <p:spPr>
          <a:xfrm>
            <a:off x="2749375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Проходимся по элементам обучающей выборки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Имеется </a:t>
            </a:r>
            <a:r>
              <a:rPr i="1" lang="ru"/>
              <a:t>размеченное</a:t>
            </a:r>
            <a:r>
              <a:rPr lang="ru"/>
              <a:t> изображение цифры “4”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сформировались вероятности</a:t>
            </a:r>
            <a:br>
              <a:rPr lang="ru"/>
            </a:br>
            <a:endParaRPr i="1"/>
          </a:p>
        </p:txBody>
      </p:sp>
      <p:pic>
        <p:nvPicPr>
          <p:cNvPr id="482" name="Google Shape;482;p45"/>
          <p:cNvPicPr preferRelativeResize="0"/>
          <p:nvPr/>
        </p:nvPicPr>
        <p:blipFill rotWithShape="1">
          <a:blip r:embed="rId3">
            <a:alphaModFix/>
          </a:blip>
          <a:srcRect b="0" l="0" r="6672" t="0"/>
          <a:stretch/>
        </p:blipFill>
        <p:spPr>
          <a:xfrm>
            <a:off x="4655901" y="2053675"/>
            <a:ext cx="2276650" cy="3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45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4" name="Google Shape;484;p45"/>
          <p:cNvGrpSpPr/>
          <p:nvPr/>
        </p:nvGrpSpPr>
        <p:grpSpPr>
          <a:xfrm>
            <a:off x="5493837" y="2738848"/>
            <a:ext cx="3513663" cy="2404424"/>
            <a:chOff x="3866325" y="2285400"/>
            <a:chExt cx="4339999" cy="2821100"/>
          </a:xfrm>
        </p:grpSpPr>
        <p:grpSp>
          <p:nvGrpSpPr>
            <p:cNvPr id="485" name="Google Shape;485;p45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86" name="Google Shape;486;p45"/>
              <p:cNvPicPr preferRelativeResize="0"/>
              <p:nvPr/>
            </p:nvPicPr>
            <p:blipFill rotWithShape="1">
              <a:blip r:embed="rId5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7" name="Google Shape;487;p45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8" name="Google Shape;488;p45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489" name="Google Shape;489;p45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490" name="Google Shape;490;p45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sp>
        <p:nvSpPr>
          <p:cNvPr id="491" name="Google Shape;491;p45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Обучение перцептрона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2749371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Дано</a:t>
            </a:r>
            <a:r>
              <a:rPr lang="ru">
                <a:solidFill>
                  <a:schemeClr val="dk1"/>
                </a:solidFill>
              </a:rPr>
              <a:t>: чёрно-белые изображения 8x8</a:t>
            </a:r>
            <a:endParaRPr/>
          </a:p>
        </p:txBody>
      </p:sp>
      <p:pic>
        <p:nvPicPr>
          <p:cNvPr id="82" name="Google Shape;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9373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8915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8458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749380" y="1348717"/>
            <a:ext cx="6082800" cy="12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Определить</a:t>
            </a:r>
            <a:r>
              <a:rPr lang="ru">
                <a:solidFill>
                  <a:schemeClr val="dk1"/>
                </a:solidFill>
              </a:rPr>
              <a:t>: какая из 10 цифр нарисована (10 классов)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Имеется</a:t>
            </a:r>
            <a:r>
              <a:rPr lang="ru">
                <a:solidFill>
                  <a:schemeClr val="dk1"/>
                </a:solidFill>
              </a:rPr>
              <a:t>: обучающая выборка </a:t>
            </a:r>
            <a:r>
              <a:rPr i="1" lang="ru">
                <a:solidFill>
                  <a:schemeClr val="dk1"/>
                </a:solidFill>
              </a:rPr>
              <a:t>размеченных</a:t>
            </a:r>
            <a:r>
              <a:rPr lang="ru">
                <a:solidFill>
                  <a:schemeClr val="dk1"/>
                </a:solidFill>
              </a:rPr>
              <a:t> изображений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Несколько тысяч изображений с известными классами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6" name="Google Shape;86;p19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9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dk1"/>
                </a:solidFill>
              </a:rPr>
              <a:t>Задача: распознавание рукописных цифр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46"/>
          <p:cNvGrpSpPr/>
          <p:nvPr/>
        </p:nvGrpSpPr>
        <p:grpSpPr>
          <a:xfrm>
            <a:off x="5493837" y="2738848"/>
            <a:ext cx="3513663" cy="2404424"/>
            <a:chOff x="3866325" y="2285400"/>
            <a:chExt cx="4339999" cy="2821100"/>
          </a:xfrm>
        </p:grpSpPr>
        <p:grpSp>
          <p:nvGrpSpPr>
            <p:cNvPr id="497" name="Google Shape;497;p46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98" name="Google Shape;498;p46"/>
              <p:cNvPicPr preferRelativeResize="0"/>
              <p:nvPr/>
            </p:nvPicPr>
            <p:blipFill rotWithShape="1">
              <a:blip r:embed="rId3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9" name="Google Shape;499;p46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0" name="Google Shape;500;p46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501" name="Google Shape;501;p46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502" name="Google Shape;502;p46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sp>
        <p:nvSpPr>
          <p:cNvPr id="503" name="Google Shape;503;p46"/>
          <p:cNvSpPr txBox="1"/>
          <p:nvPr>
            <p:ph idx="1" type="body"/>
          </p:nvPr>
        </p:nvSpPr>
        <p:spPr>
          <a:xfrm>
            <a:off x="2749375" y="1021700"/>
            <a:ext cx="630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Хотим сделать </a:t>
            </a:r>
            <a:r>
              <a:rPr i="1" lang="ru"/>
              <a:t>p</a:t>
            </a:r>
            <a:r>
              <a:rPr baseline="-25000" lang="ru"/>
              <a:t>4 </a:t>
            </a:r>
            <a:r>
              <a:rPr i="1" lang="ru"/>
              <a:t>как можно больше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Аналогично для всех картинок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Цель:</a:t>
            </a:r>
            <a:r>
              <a:rPr lang="ru"/>
              <a:t> подобрать матрицы </a:t>
            </a:r>
            <a:r>
              <a:rPr i="1" lang="ru"/>
              <a:t>W</a:t>
            </a:r>
            <a:r>
              <a:rPr baseline="-25000" lang="ru"/>
              <a:t>1</a:t>
            </a:r>
            <a:r>
              <a:rPr lang="ru"/>
              <a:t>, </a:t>
            </a:r>
            <a:r>
              <a:rPr i="1" lang="ru"/>
              <a:t>W</a:t>
            </a:r>
            <a:r>
              <a:rPr baseline="-25000" lang="ru"/>
              <a:t>2</a:t>
            </a:r>
            <a:r>
              <a:rPr lang="ru"/>
              <a:t>, </a:t>
            </a:r>
            <a:r>
              <a:rPr i="1" lang="ru"/>
              <a:t>W</a:t>
            </a:r>
            <a:r>
              <a:rPr baseline="-25000" lang="ru"/>
              <a:t>3</a:t>
            </a:r>
            <a:r>
              <a:rPr lang="ru"/>
              <a:t> так, чтобы </a:t>
            </a:r>
            <a:r>
              <a:rPr i="1" lang="ru"/>
              <a:t>максимизировать произведение вероятностей правильной классификации по всем элементам обучающей выборки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Имеем сложную задачу </a:t>
            </a:r>
            <a:br>
              <a:rPr lang="ru"/>
            </a:br>
            <a:r>
              <a:rPr lang="ru"/>
              <a:t>численной оптимизации</a:t>
            </a:r>
            <a:endParaRPr/>
          </a:p>
        </p:txBody>
      </p:sp>
      <p:pic>
        <p:nvPicPr>
          <p:cNvPr id="504" name="Google Shape;504;p46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6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Обучение перцептрона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47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br>
              <a:rPr lang="ru"/>
            </a:br>
            <a:endParaRPr/>
          </a:p>
        </p:txBody>
      </p:sp>
      <p:pic>
        <p:nvPicPr>
          <p:cNvPr id="512" name="Google Shape;51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47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7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48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</p:txBody>
      </p:sp>
      <p:pic>
        <p:nvPicPr>
          <p:cNvPr id="523" name="Google Shape;52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48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48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49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и в случае логистической регрессии, оптимизируем logloss(</a:t>
            </a:r>
            <a:r>
              <a:rPr i="1" lang="ru"/>
              <a:t>y, p</a:t>
            </a:r>
            <a:r>
              <a:rPr lang="ru"/>
              <a:t>):</a:t>
            </a:r>
            <a:br>
              <a:rPr lang="ru"/>
            </a:br>
            <a:br>
              <a:rPr lang="ru"/>
            </a:br>
            <a:endParaRPr/>
          </a:p>
        </p:txBody>
      </p:sp>
      <p:pic>
        <p:nvPicPr>
          <p:cNvPr id="535" name="Google Shape;53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9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9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41" name="Google Shape;541;p49"/>
          <p:cNvGrpSpPr/>
          <p:nvPr/>
        </p:nvGrpSpPr>
        <p:grpSpPr>
          <a:xfrm>
            <a:off x="4497338" y="3148900"/>
            <a:ext cx="2898562" cy="764750"/>
            <a:chOff x="7931750" y="2883425"/>
            <a:chExt cx="2898562" cy="764750"/>
          </a:xfrm>
        </p:grpSpPr>
        <p:pic>
          <p:nvPicPr>
            <p:cNvPr id="542" name="Google Shape;542;p4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348438" y="2951650"/>
              <a:ext cx="2481875" cy="61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3" name="Google Shape;543;p4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086950" y="28834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4" name="Google Shape;544;p4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767925" y="3219550"/>
              <a:ext cx="323850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5" name="Google Shape;545;p4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931750" y="31338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50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и в случае логистической регрессии, оптимизируем logloss(</a:t>
            </a:r>
            <a:r>
              <a:rPr i="1" lang="ru"/>
              <a:t>y, p</a:t>
            </a:r>
            <a:r>
              <a:rPr lang="ru"/>
              <a:t>):</a:t>
            </a:r>
            <a:br>
              <a:rPr lang="ru"/>
            </a:b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Итоговая задача оптимизации:</a:t>
            </a:r>
            <a:br>
              <a:rPr lang="ru"/>
            </a:br>
            <a:endParaRPr/>
          </a:p>
        </p:txBody>
      </p:sp>
      <p:pic>
        <p:nvPicPr>
          <p:cNvPr id="552" name="Google Shape;55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0538" y="4429933"/>
            <a:ext cx="4241875" cy="54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50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50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59" name="Google Shape;559;p50"/>
          <p:cNvGrpSpPr/>
          <p:nvPr/>
        </p:nvGrpSpPr>
        <p:grpSpPr>
          <a:xfrm>
            <a:off x="4497338" y="3148900"/>
            <a:ext cx="2898562" cy="764750"/>
            <a:chOff x="7931750" y="2883425"/>
            <a:chExt cx="2898562" cy="764750"/>
          </a:xfrm>
        </p:grpSpPr>
        <p:pic>
          <p:nvPicPr>
            <p:cNvPr id="560" name="Google Shape;560;p5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348438" y="2951650"/>
              <a:ext cx="2481875" cy="61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1" name="Google Shape;561;p5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086950" y="28834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2" name="Google Shape;562;p5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8767925" y="3219550"/>
              <a:ext cx="323850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3" name="Google Shape;563;p5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931750" y="31338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1"/>
          <p:cNvSpPr txBox="1"/>
          <p:nvPr>
            <p:ph idx="1" type="body"/>
          </p:nvPr>
        </p:nvSpPr>
        <p:spPr>
          <a:xfrm>
            <a:off x="2749375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Можно оптимизировать и другие функции потерь. Например, Mean Squared Error в случае задачи регрессии</a:t>
            </a:r>
            <a:endParaRPr/>
          </a:p>
        </p:txBody>
      </p:sp>
      <p:pic>
        <p:nvPicPr>
          <p:cNvPr id="569" name="Google Shape;569;p51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51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в общем случае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2"/>
          <p:cNvSpPr txBox="1"/>
          <p:nvPr>
            <p:ph idx="1" type="body"/>
          </p:nvPr>
        </p:nvSpPr>
        <p:spPr>
          <a:xfrm>
            <a:off x="2749375" y="1037625"/>
            <a:ext cx="60828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Выбираем батч примеров из обучающей выборки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Вычисляем производную функции потерь по всем весам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Обновляем веса в направлении антиградиента</a:t>
            </a:r>
            <a:endParaRPr/>
          </a:p>
        </p:txBody>
      </p:sp>
      <p:pic>
        <p:nvPicPr>
          <p:cNvPr id="576" name="Google Shape;576;p52"/>
          <p:cNvPicPr preferRelativeResize="0"/>
          <p:nvPr/>
        </p:nvPicPr>
        <p:blipFill rotWithShape="1">
          <a:blip r:embed="rId3">
            <a:alphaModFix/>
          </a:blip>
          <a:srcRect b="3752" l="0" r="0" t="4487"/>
          <a:stretch/>
        </p:blipFill>
        <p:spPr>
          <a:xfrm>
            <a:off x="3065625" y="2436900"/>
            <a:ext cx="4374975" cy="270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52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52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Стохастический градиентный спуск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3"/>
          <p:cNvSpPr txBox="1"/>
          <p:nvPr>
            <p:ph type="title"/>
          </p:nvPr>
        </p:nvSpPr>
        <p:spPr>
          <a:xfrm>
            <a:off x="3221400" y="1640200"/>
            <a:ext cx="4669200" cy="16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Алгоритм обратного распространения ошибки (BackProp)</a:t>
            </a:r>
            <a:endParaRPr sz="2800"/>
          </a:p>
        </p:txBody>
      </p:sp>
      <p:pic>
        <p:nvPicPr>
          <p:cNvPr id="584" name="Google Shape;584;p53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4"/>
          <p:cNvSpPr/>
          <p:nvPr/>
        </p:nvSpPr>
        <p:spPr>
          <a:xfrm>
            <a:off x="3034407" y="1462122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0" name="Google Shape;590;p54"/>
          <p:cNvSpPr/>
          <p:nvPr/>
        </p:nvSpPr>
        <p:spPr>
          <a:xfrm>
            <a:off x="3034407" y="2337704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1" name="Google Shape;591;p54"/>
          <p:cNvSpPr/>
          <p:nvPr/>
        </p:nvSpPr>
        <p:spPr>
          <a:xfrm>
            <a:off x="4951143" y="146212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2" name="Google Shape;592;p54"/>
          <p:cNvSpPr/>
          <p:nvPr/>
        </p:nvSpPr>
        <p:spPr>
          <a:xfrm>
            <a:off x="4951143" y="2337704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3" name="Google Shape;593;p54"/>
          <p:cNvSpPr/>
          <p:nvPr/>
        </p:nvSpPr>
        <p:spPr>
          <a:xfrm>
            <a:off x="6671778" y="187495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594" name="Google Shape;594;p54"/>
          <p:cNvCxnSpPr>
            <a:stCxn id="589" idx="6"/>
            <a:endCxn id="591" idx="2"/>
          </p:cNvCxnSpPr>
          <p:nvPr/>
        </p:nvCxnSpPr>
        <p:spPr>
          <a:xfrm>
            <a:off x="3420207" y="1637772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5" name="Google Shape;595;p54"/>
          <p:cNvCxnSpPr>
            <a:stCxn id="589" idx="5"/>
            <a:endCxn id="592" idx="1"/>
          </p:cNvCxnSpPr>
          <p:nvPr/>
        </p:nvCxnSpPr>
        <p:spPr>
          <a:xfrm>
            <a:off x="3363708" y="1761975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6" name="Google Shape;596;p54"/>
          <p:cNvCxnSpPr>
            <a:stCxn id="590" idx="6"/>
            <a:endCxn id="592" idx="2"/>
          </p:cNvCxnSpPr>
          <p:nvPr/>
        </p:nvCxnSpPr>
        <p:spPr>
          <a:xfrm>
            <a:off x="3420207" y="2513354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7" name="Google Shape;597;p54"/>
          <p:cNvCxnSpPr>
            <a:stCxn id="590" idx="7"/>
            <a:endCxn id="591" idx="3"/>
          </p:cNvCxnSpPr>
          <p:nvPr/>
        </p:nvCxnSpPr>
        <p:spPr>
          <a:xfrm flipH="1" rot="10800000">
            <a:off x="3363708" y="1761851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8" name="Google Shape;598;p54"/>
          <p:cNvCxnSpPr>
            <a:stCxn id="591" idx="6"/>
            <a:endCxn id="593" idx="1"/>
          </p:cNvCxnSpPr>
          <p:nvPr/>
        </p:nvCxnSpPr>
        <p:spPr>
          <a:xfrm>
            <a:off x="5339343" y="1637772"/>
            <a:ext cx="1389300" cy="2886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9" name="Google Shape;599;p54"/>
          <p:cNvCxnSpPr>
            <a:stCxn id="592" idx="6"/>
            <a:endCxn id="593" idx="3"/>
          </p:cNvCxnSpPr>
          <p:nvPr/>
        </p:nvCxnSpPr>
        <p:spPr>
          <a:xfrm flipH="1" rot="10800000">
            <a:off x="5339343" y="2174954"/>
            <a:ext cx="1389300" cy="3384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00" name="Google Shape;600;p54"/>
          <p:cNvSpPr txBox="1"/>
          <p:nvPr/>
        </p:nvSpPr>
        <p:spPr>
          <a:xfrm>
            <a:off x="2987596" y="1051240"/>
            <a:ext cx="479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01" name="Google Shape;601;p54"/>
          <p:cNvSpPr txBox="1"/>
          <p:nvPr/>
        </p:nvSpPr>
        <p:spPr>
          <a:xfrm>
            <a:off x="2971516" y="1923449"/>
            <a:ext cx="488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02" name="Google Shape;602;p54"/>
          <p:cNvSpPr txBox="1"/>
          <p:nvPr/>
        </p:nvSpPr>
        <p:spPr>
          <a:xfrm>
            <a:off x="3928964" y="1216573"/>
            <a:ext cx="3432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603" name="Google Shape;603;p54"/>
          <p:cNvSpPr txBox="1"/>
          <p:nvPr/>
        </p:nvSpPr>
        <p:spPr>
          <a:xfrm>
            <a:off x="5190373" y="1103651"/>
            <a:ext cx="483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04" name="Google Shape;604;p54"/>
          <p:cNvSpPr txBox="1"/>
          <p:nvPr/>
        </p:nvSpPr>
        <p:spPr>
          <a:xfrm>
            <a:off x="5190373" y="1988666"/>
            <a:ext cx="49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05" name="Google Shape;605;p54"/>
          <p:cNvSpPr txBox="1"/>
          <p:nvPr/>
        </p:nvSpPr>
        <p:spPr>
          <a:xfrm>
            <a:off x="5901824" y="1331552"/>
            <a:ext cx="398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</a:t>
            </a:r>
            <a:endParaRPr/>
          </a:p>
        </p:txBody>
      </p:sp>
      <p:sp>
        <p:nvSpPr>
          <p:cNvPr id="606" name="Google Shape;606;p54"/>
          <p:cNvSpPr txBox="1"/>
          <p:nvPr/>
        </p:nvSpPr>
        <p:spPr>
          <a:xfrm>
            <a:off x="6857698" y="1490160"/>
            <a:ext cx="381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07" name="Google Shape;607;p54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54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54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Производная композиции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0" name="Google Shape;61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0960" y="3017122"/>
            <a:ext cx="2054481" cy="998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16865" y="4270185"/>
            <a:ext cx="3342362" cy="594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Google Shape;61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1565" y="2884425"/>
            <a:ext cx="2267672" cy="381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1565" y="3377218"/>
            <a:ext cx="2268343" cy="382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7962" y="4087232"/>
            <a:ext cx="3349628" cy="837392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55"/>
          <p:cNvSpPr/>
          <p:nvPr/>
        </p:nvSpPr>
        <p:spPr>
          <a:xfrm>
            <a:off x="3034407" y="1462122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0" name="Google Shape;620;p55"/>
          <p:cNvSpPr/>
          <p:nvPr/>
        </p:nvSpPr>
        <p:spPr>
          <a:xfrm>
            <a:off x="3034407" y="2337704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1" name="Google Shape;621;p55"/>
          <p:cNvSpPr/>
          <p:nvPr/>
        </p:nvSpPr>
        <p:spPr>
          <a:xfrm>
            <a:off x="4951143" y="146212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2" name="Google Shape;622;p55"/>
          <p:cNvSpPr/>
          <p:nvPr/>
        </p:nvSpPr>
        <p:spPr>
          <a:xfrm>
            <a:off x="4951143" y="2337704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3" name="Google Shape;623;p55"/>
          <p:cNvSpPr/>
          <p:nvPr/>
        </p:nvSpPr>
        <p:spPr>
          <a:xfrm>
            <a:off x="6671778" y="187495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624" name="Google Shape;624;p55"/>
          <p:cNvCxnSpPr>
            <a:stCxn id="619" idx="6"/>
            <a:endCxn id="621" idx="2"/>
          </p:cNvCxnSpPr>
          <p:nvPr/>
        </p:nvCxnSpPr>
        <p:spPr>
          <a:xfrm>
            <a:off x="3420207" y="1637772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5" name="Google Shape;625;p55"/>
          <p:cNvCxnSpPr>
            <a:stCxn id="619" idx="5"/>
            <a:endCxn id="622" idx="1"/>
          </p:cNvCxnSpPr>
          <p:nvPr/>
        </p:nvCxnSpPr>
        <p:spPr>
          <a:xfrm>
            <a:off x="3363708" y="1761975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6" name="Google Shape;626;p55"/>
          <p:cNvCxnSpPr>
            <a:stCxn id="620" idx="6"/>
            <a:endCxn id="622" idx="2"/>
          </p:cNvCxnSpPr>
          <p:nvPr/>
        </p:nvCxnSpPr>
        <p:spPr>
          <a:xfrm>
            <a:off x="3420207" y="2513354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7" name="Google Shape;627;p55"/>
          <p:cNvCxnSpPr>
            <a:stCxn id="620" idx="7"/>
            <a:endCxn id="621" idx="3"/>
          </p:cNvCxnSpPr>
          <p:nvPr/>
        </p:nvCxnSpPr>
        <p:spPr>
          <a:xfrm flipH="1" rot="10800000">
            <a:off x="3363708" y="1761851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8" name="Google Shape;628;p55"/>
          <p:cNvCxnSpPr>
            <a:stCxn id="621" idx="6"/>
            <a:endCxn id="623" idx="1"/>
          </p:cNvCxnSpPr>
          <p:nvPr/>
        </p:nvCxnSpPr>
        <p:spPr>
          <a:xfrm>
            <a:off x="5339343" y="1637772"/>
            <a:ext cx="1389300" cy="2886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9" name="Google Shape;629;p55"/>
          <p:cNvCxnSpPr>
            <a:stCxn id="622" idx="6"/>
            <a:endCxn id="623" idx="3"/>
          </p:cNvCxnSpPr>
          <p:nvPr/>
        </p:nvCxnSpPr>
        <p:spPr>
          <a:xfrm flipH="1" rot="10800000">
            <a:off x="5339343" y="2174954"/>
            <a:ext cx="1389300" cy="3384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30" name="Google Shape;630;p55"/>
          <p:cNvSpPr txBox="1"/>
          <p:nvPr/>
        </p:nvSpPr>
        <p:spPr>
          <a:xfrm>
            <a:off x="2987596" y="1051240"/>
            <a:ext cx="479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31" name="Google Shape;631;p55"/>
          <p:cNvSpPr txBox="1"/>
          <p:nvPr/>
        </p:nvSpPr>
        <p:spPr>
          <a:xfrm>
            <a:off x="2971516" y="1923449"/>
            <a:ext cx="488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32" name="Google Shape;632;p55"/>
          <p:cNvSpPr txBox="1"/>
          <p:nvPr/>
        </p:nvSpPr>
        <p:spPr>
          <a:xfrm>
            <a:off x="3928964" y="1216573"/>
            <a:ext cx="3432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633" name="Google Shape;633;p55"/>
          <p:cNvSpPr txBox="1"/>
          <p:nvPr/>
        </p:nvSpPr>
        <p:spPr>
          <a:xfrm>
            <a:off x="5190373" y="1103651"/>
            <a:ext cx="483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34" name="Google Shape;634;p55"/>
          <p:cNvSpPr txBox="1"/>
          <p:nvPr/>
        </p:nvSpPr>
        <p:spPr>
          <a:xfrm>
            <a:off x="5190373" y="1988666"/>
            <a:ext cx="49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35" name="Google Shape;635;p55"/>
          <p:cNvSpPr txBox="1"/>
          <p:nvPr/>
        </p:nvSpPr>
        <p:spPr>
          <a:xfrm>
            <a:off x="5901824" y="1331552"/>
            <a:ext cx="398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</a:t>
            </a:r>
            <a:endParaRPr/>
          </a:p>
        </p:txBody>
      </p:sp>
      <p:sp>
        <p:nvSpPr>
          <p:cNvPr id="636" name="Google Shape;636;p55"/>
          <p:cNvSpPr txBox="1"/>
          <p:nvPr/>
        </p:nvSpPr>
        <p:spPr>
          <a:xfrm>
            <a:off x="6857698" y="1490160"/>
            <a:ext cx="381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37" name="Google Shape;637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85250" y="4224375"/>
            <a:ext cx="159964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55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55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55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Производная композиции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20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94" name="Google Shape;94;p20"/>
            <p:cNvPicPr preferRelativeResize="0"/>
            <p:nvPr/>
          </p:nvPicPr>
          <p:blipFill rotWithShape="1">
            <a:blip r:embed="rId4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20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96" name="Google Shape;96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97" name="Google Shape;97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98" name="Google Shape;98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99" name="Google Shape;99;p2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100" name="Google Shape;100;p2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101" name="Google Shape;101;p2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102" name="Google Shape;102;p2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20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56"/>
          <p:cNvGrpSpPr/>
          <p:nvPr/>
        </p:nvGrpSpPr>
        <p:grpSpPr>
          <a:xfrm>
            <a:off x="3178776" y="1198364"/>
            <a:ext cx="5737915" cy="1360860"/>
            <a:chOff x="135763" y="333367"/>
            <a:chExt cx="4597320" cy="889800"/>
          </a:xfrm>
        </p:grpSpPr>
        <p:sp>
          <p:nvSpPr>
            <p:cNvPr id="646" name="Google Shape;646;p56"/>
            <p:cNvSpPr/>
            <p:nvPr/>
          </p:nvSpPr>
          <p:spPr>
            <a:xfrm>
              <a:off x="135763" y="333367"/>
              <a:ext cx="180000" cy="889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7" name="Google Shape;647;p56"/>
            <p:cNvSpPr/>
            <p:nvPr/>
          </p:nvSpPr>
          <p:spPr>
            <a:xfrm>
              <a:off x="371655" y="677033"/>
              <a:ext cx="1905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8" name="Google Shape;648;p56"/>
            <p:cNvSpPr/>
            <p:nvPr/>
          </p:nvSpPr>
          <p:spPr>
            <a:xfrm>
              <a:off x="988466" y="677033"/>
              <a:ext cx="1746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9" name="Google Shape;649;p56"/>
            <p:cNvSpPr/>
            <p:nvPr/>
          </p:nvSpPr>
          <p:spPr>
            <a:xfrm>
              <a:off x="3590260" y="697967"/>
              <a:ext cx="1851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0" name="Google Shape;650;p56"/>
            <p:cNvSpPr/>
            <p:nvPr/>
          </p:nvSpPr>
          <p:spPr>
            <a:xfrm>
              <a:off x="3803436" y="600275"/>
              <a:ext cx="353100" cy="4134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1" name="Google Shape;651;p56"/>
            <p:cNvSpPr/>
            <p:nvPr/>
          </p:nvSpPr>
          <p:spPr>
            <a:xfrm>
              <a:off x="4222798" y="715412"/>
              <a:ext cx="1800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2" name="Google Shape;652;p56"/>
            <p:cNvSpPr/>
            <p:nvPr/>
          </p:nvSpPr>
          <p:spPr>
            <a:xfrm>
              <a:off x="1191158" y="472927"/>
              <a:ext cx="178200" cy="6576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3" name="Google Shape;653;p56"/>
            <p:cNvSpPr/>
            <p:nvPr/>
          </p:nvSpPr>
          <p:spPr>
            <a:xfrm>
              <a:off x="1404334" y="684011"/>
              <a:ext cx="165900" cy="200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4" name="Google Shape;654;p56"/>
            <p:cNvSpPr/>
            <p:nvPr/>
          </p:nvSpPr>
          <p:spPr>
            <a:xfrm>
              <a:off x="3177887" y="689245"/>
              <a:ext cx="1590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5" name="Google Shape;655;p56"/>
            <p:cNvSpPr/>
            <p:nvPr/>
          </p:nvSpPr>
          <p:spPr>
            <a:xfrm>
              <a:off x="3366600" y="478160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6" name="Google Shape;656;p56"/>
            <p:cNvSpPr/>
            <p:nvPr/>
          </p:nvSpPr>
          <p:spPr>
            <a:xfrm>
              <a:off x="2772504" y="549685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7" name="Google Shape;657;p56"/>
            <p:cNvSpPr/>
            <p:nvPr/>
          </p:nvSpPr>
          <p:spPr>
            <a:xfrm>
              <a:off x="2531370" y="666566"/>
              <a:ext cx="195600" cy="202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8" name="Google Shape;658;p56"/>
            <p:cNvSpPr/>
            <p:nvPr/>
          </p:nvSpPr>
          <p:spPr>
            <a:xfrm>
              <a:off x="1607025" y="537473"/>
              <a:ext cx="370500" cy="4170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9" name="Google Shape;659;p56"/>
            <p:cNvSpPr/>
            <p:nvPr/>
          </p:nvSpPr>
          <p:spPr>
            <a:xfrm>
              <a:off x="604051" y="547940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0" name="Google Shape;660;p56"/>
            <p:cNvSpPr/>
            <p:nvPr/>
          </p:nvSpPr>
          <p:spPr>
            <a:xfrm>
              <a:off x="2038620" y="654355"/>
              <a:ext cx="1746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1" name="Google Shape;661;p56"/>
            <p:cNvSpPr/>
            <p:nvPr/>
          </p:nvSpPr>
          <p:spPr>
            <a:xfrm>
              <a:off x="2239564" y="450248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2" name="Google Shape;662;p56"/>
            <p:cNvSpPr/>
            <p:nvPr/>
          </p:nvSpPr>
          <p:spPr>
            <a:xfrm>
              <a:off x="4462183" y="677033"/>
              <a:ext cx="270900" cy="261600"/>
            </a:xfrm>
            <a:prstGeom prst="ellipse">
              <a:avLst/>
            </a:prstGeom>
            <a:solidFill>
              <a:srgbClr val="F9B2A6"/>
            </a:solidFill>
            <a:ln cap="flat" cmpd="sng" w="25400">
              <a:solidFill>
                <a:srgbClr val="F141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663" name="Google Shape;663;p56"/>
          <p:cNvSpPr txBox="1"/>
          <p:nvPr/>
        </p:nvSpPr>
        <p:spPr>
          <a:xfrm>
            <a:off x="3099100" y="2514188"/>
            <a:ext cx="506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/>
          </a:p>
        </p:txBody>
      </p:sp>
      <p:sp>
        <p:nvSpPr>
          <p:cNvPr id="664" name="Google Shape;664;p56"/>
          <p:cNvSpPr txBox="1"/>
          <p:nvPr/>
        </p:nvSpPr>
        <p:spPr>
          <a:xfrm>
            <a:off x="4369746" y="241769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65" name="Google Shape;665;p56"/>
          <p:cNvSpPr txBox="1"/>
          <p:nvPr/>
        </p:nvSpPr>
        <p:spPr>
          <a:xfrm>
            <a:off x="5689221" y="2423951"/>
            <a:ext cx="504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66" name="Google Shape;666;p56"/>
          <p:cNvSpPr txBox="1"/>
          <p:nvPr/>
        </p:nvSpPr>
        <p:spPr>
          <a:xfrm>
            <a:off x="7127660" y="241769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667" name="Google Shape;667;p56"/>
          <p:cNvSpPr txBox="1"/>
          <p:nvPr/>
        </p:nvSpPr>
        <p:spPr>
          <a:xfrm>
            <a:off x="3475975" y="2166365"/>
            <a:ext cx="1044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68" name="Google Shape;668;p56"/>
          <p:cNvSpPr txBox="1"/>
          <p:nvPr/>
        </p:nvSpPr>
        <p:spPr>
          <a:xfrm>
            <a:off x="4726491" y="2132617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69" name="Google Shape;669;p56"/>
          <p:cNvSpPr txBox="1"/>
          <p:nvPr/>
        </p:nvSpPr>
        <p:spPr>
          <a:xfrm>
            <a:off x="6164746" y="2107329"/>
            <a:ext cx="1037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70" name="Google Shape;670;p56"/>
          <p:cNvSpPr txBox="1"/>
          <p:nvPr/>
        </p:nvSpPr>
        <p:spPr>
          <a:xfrm>
            <a:off x="7541796" y="2166369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71" name="Google Shape;671;p56"/>
          <p:cNvSpPr txBox="1"/>
          <p:nvPr/>
        </p:nvSpPr>
        <p:spPr>
          <a:xfrm>
            <a:off x="8793459" y="1938373"/>
            <a:ext cx="39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72" name="Google Shape;67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975" y="3204876"/>
            <a:ext cx="51435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56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4" name="Google Shape;674;p56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56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Вычисление глубоких производных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7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Вычисление глубоких производных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1" name="Google Shape;68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0188" y="1535831"/>
            <a:ext cx="1930936" cy="637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8478" y="2219851"/>
            <a:ext cx="1932642" cy="635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18875" y="2913514"/>
            <a:ext cx="1934356" cy="635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38806" y="1530367"/>
            <a:ext cx="1863468" cy="599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94067" y="2229529"/>
            <a:ext cx="1865169" cy="5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5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99401" y="2913514"/>
            <a:ext cx="1865169" cy="5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5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50822" y="1014650"/>
            <a:ext cx="714717" cy="403978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57"/>
          <p:cNvSpPr txBox="1"/>
          <p:nvPr/>
        </p:nvSpPr>
        <p:spPr>
          <a:xfrm>
            <a:off x="5220275" y="941675"/>
            <a:ext cx="20637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Old Standard TT"/>
                <a:ea typeface="Old Standard TT"/>
                <a:cs typeface="Old Standard TT"/>
                <a:sym typeface="Old Standard TT"/>
              </a:rPr>
              <a:t>можно вычислить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689" name="Google Shape;689;p57"/>
          <p:cNvGrpSpPr/>
          <p:nvPr/>
        </p:nvGrpSpPr>
        <p:grpSpPr>
          <a:xfrm>
            <a:off x="2829051" y="3425714"/>
            <a:ext cx="5737915" cy="1360860"/>
            <a:chOff x="135763" y="333367"/>
            <a:chExt cx="4597320" cy="889800"/>
          </a:xfrm>
        </p:grpSpPr>
        <p:sp>
          <p:nvSpPr>
            <p:cNvPr id="690" name="Google Shape;690;p57"/>
            <p:cNvSpPr/>
            <p:nvPr/>
          </p:nvSpPr>
          <p:spPr>
            <a:xfrm>
              <a:off x="135763" y="333367"/>
              <a:ext cx="180000" cy="889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1" name="Google Shape;691;p57"/>
            <p:cNvSpPr/>
            <p:nvPr/>
          </p:nvSpPr>
          <p:spPr>
            <a:xfrm>
              <a:off x="371655" y="677033"/>
              <a:ext cx="1905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2" name="Google Shape;692;p57"/>
            <p:cNvSpPr/>
            <p:nvPr/>
          </p:nvSpPr>
          <p:spPr>
            <a:xfrm>
              <a:off x="988466" y="677033"/>
              <a:ext cx="1746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3" name="Google Shape;693;p57"/>
            <p:cNvSpPr/>
            <p:nvPr/>
          </p:nvSpPr>
          <p:spPr>
            <a:xfrm>
              <a:off x="3590260" y="697967"/>
              <a:ext cx="1851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4" name="Google Shape;694;p57"/>
            <p:cNvSpPr/>
            <p:nvPr/>
          </p:nvSpPr>
          <p:spPr>
            <a:xfrm>
              <a:off x="3803436" y="600275"/>
              <a:ext cx="353100" cy="4134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5" name="Google Shape;695;p57"/>
            <p:cNvSpPr/>
            <p:nvPr/>
          </p:nvSpPr>
          <p:spPr>
            <a:xfrm>
              <a:off x="4222798" y="715412"/>
              <a:ext cx="1800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6" name="Google Shape;696;p57"/>
            <p:cNvSpPr/>
            <p:nvPr/>
          </p:nvSpPr>
          <p:spPr>
            <a:xfrm>
              <a:off x="1191158" y="472927"/>
              <a:ext cx="178200" cy="6576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7" name="Google Shape;697;p57"/>
            <p:cNvSpPr/>
            <p:nvPr/>
          </p:nvSpPr>
          <p:spPr>
            <a:xfrm>
              <a:off x="1404334" y="684011"/>
              <a:ext cx="165900" cy="200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8" name="Google Shape;698;p57"/>
            <p:cNvSpPr/>
            <p:nvPr/>
          </p:nvSpPr>
          <p:spPr>
            <a:xfrm>
              <a:off x="3177887" y="689245"/>
              <a:ext cx="1590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9" name="Google Shape;699;p57"/>
            <p:cNvSpPr/>
            <p:nvPr/>
          </p:nvSpPr>
          <p:spPr>
            <a:xfrm>
              <a:off x="3366600" y="478160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0" name="Google Shape;700;p57"/>
            <p:cNvSpPr/>
            <p:nvPr/>
          </p:nvSpPr>
          <p:spPr>
            <a:xfrm>
              <a:off x="2772504" y="549685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1" name="Google Shape;701;p57"/>
            <p:cNvSpPr/>
            <p:nvPr/>
          </p:nvSpPr>
          <p:spPr>
            <a:xfrm>
              <a:off x="2531370" y="666566"/>
              <a:ext cx="195600" cy="202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2" name="Google Shape;702;p57"/>
            <p:cNvSpPr/>
            <p:nvPr/>
          </p:nvSpPr>
          <p:spPr>
            <a:xfrm>
              <a:off x="1607025" y="537473"/>
              <a:ext cx="370500" cy="4170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3" name="Google Shape;703;p57"/>
            <p:cNvSpPr/>
            <p:nvPr/>
          </p:nvSpPr>
          <p:spPr>
            <a:xfrm>
              <a:off x="604051" y="547940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4" name="Google Shape;704;p57"/>
            <p:cNvSpPr/>
            <p:nvPr/>
          </p:nvSpPr>
          <p:spPr>
            <a:xfrm>
              <a:off x="2038620" y="654355"/>
              <a:ext cx="1746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5" name="Google Shape;705;p57"/>
            <p:cNvSpPr/>
            <p:nvPr/>
          </p:nvSpPr>
          <p:spPr>
            <a:xfrm>
              <a:off x="2239564" y="450248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6" name="Google Shape;706;p57"/>
            <p:cNvSpPr/>
            <p:nvPr/>
          </p:nvSpPr>
          <p:spPr>
            <a:xfrm>
              <a:off x="4462183" y="677033"/>
              <a:ext cx="270900" cy="261600"/>
            </a:xfrm>
            <a:prstGeom prst="ellipse">
              <a:avLst/>
            </a:prstGeom>
            <a:solidFill>
              <a:srgbClr val="F9B2A6"/>
            </a:solidFill>
            <a:ln cap="flat" cmpd="sng" w="25400">
              <a:solidFill>
                <a:srgbClr val="F141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707" name="Google Shape;707;p57"/>
          <p:cNvSpPr txBox="1"/>
          <p:nvPr/>
        </p:nvSpPr>
        <p:spPr>
          <a:xfrm>
            <a:off x="2749375" y="4741538"/>
            <a:ext cx="506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/>
          </a:p>
        </p:txBody>
      </p:sp>
      <p:sp>
        <p:nvSpPr>
          <p:cNvPr id="708" name="Google Shape;708;p57"/>
          <p:cNvSpPr txBox="1"/>
          <p:nvPr/>
        </p:nvSpPr>
        <p:spPr>
          <a:xfrm>
            <a:off x="4020021" y="464504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09" name="Google Shape;709;p57"/>
          <p:cNvSpPr txBox="1"/>
          <p:nvPr/>
        </p:nvSpPr>
        <p:spPr>
          <a:xfrm>
            <a:off x="5339496" y="4651301"/>
            <a:ext cx="504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10" name="Google Shape;710;p57"/>
          <p:cNvSpPr txBox="1"/>
          <p:nvPr/>
        </p:nvSpPr>
        <p:spPr>
          <a:xfrm>
            <a:off x="6777935" y="464504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711" name="Google Shape;711;p57"/>
          <p:cNvSpPr txBox="1"/>
          <p:nvPr/>
        </p:nvSpPr>
        <p:spPr>
          <a:xfrm>
            <a:off x="3126250" y="4393715"/>
            <a:ext cx="1044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2" name="Google Shape;712;p57"/>
          <p:cNvSpPr txBox="1"/>
          <p:nvPr/>
        </p:nvSpPr>
        <p:spPr>
          <a:xfrm>
            <a:off x="4376766" y="4359967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3" name="Google Shape;713;p57"/>
          <p:cNvSpPr txBox="1"/>
          <p:nvPr/>
        </p:nvSpPr>
        <p:spPr>
          <a:xfrm>
            <a:off x="5815021" y="4334679"/>
            <a:ext cx="1037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4" name="Google Shape;714;p57"/>
          <p:cNvSpPr txBox="1"/>
          <p:nvPr/>
        </p:nvSpPr>
        <p:spPr>
          <a:xfrm>
            <a:off x="7192071" y="4393719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5" name="Google Shape;715;p57"/>
          <p:cNvSpPr txBox="1"/>
          <p:nvPr/>
        </p:nvSpPr>
        <p:spPr>
          <a:xfrm>
            <a:off x="8443734" y="4165723"/>
            <a:ext cx="39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sp>
        <p:nvSpPr>
          <p:cNvPr id="716" name="Google Shape;716;p57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7" name="Google Shape;717;p57"/>
          <p:cNvPicPr preferRelativeResize="0"/>
          <p:nvPr/>
        </p:nvPicPr>
        <p:blipFill rotWithShape="1">
          <a:blip r:embed="rId10">
            <a:alphaModFix amt="22000"/>
          </a:blip>
          <a:srcRect b="12799" l="0" r="0" t="16638"/>
          <a:stretch/>
        </p:blipFill>
        <p:spPr>
          <a:xfrm>
            <a:off x="7584700" y="4246875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8"/>
          <p:cNvSpPr txBox="1"/>
          <p:nvPr>
            <p:ph type="title"/>
          </p:nvPr>
        </p:nvSpPr>
        <p:spPr>
          <a:xfrm>
            <a:off x="2809400" y="330200"/>
            <a:ext cx="587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Слой нейронной сети</a:t>
            </a:r>
            <a:endParaRPr/>
          </a:p>
        </p:txBody>
      </p:sp>
      <p:sp>
        <p:nvSpPr>
          <p:cNvPr id="723" name="Google Shape;723;p58"/>
          <p:cNvSpPr txBox="1"/>
          <p:nvPr>
            <p:ph idx="1" type="body"/>
          </p:nvPr>
        </p:nvSpPr>
        <p:spPr>
          <a:xfrm>
            <a:off x="2809500" y="1037625"/>
            <a:ext cx="6028500" cy="20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Чтобы определить слой, необходимо задать: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forward performance: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backward performance:</a:t>
            </a:r>
            <a:br>
              <a:rPr lang="ru"/>
            </a:br>
            <a:br>
              <a:rPr lang="ru"/>
            </a:br>
            <a:r>
              <a:rPr lang="ru"/>
              <a:t>В случае, если слой реализует простую функцию, то для backward пользуемся правилом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4" name="Google Shape;72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8022" y="1467708"/>
            <a:ext cx="1233933" cy="25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9746" y="1777629"/>
            <a:ext cx="1934226" cy="253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1325" y="3253750"/>
            <a:ext cx="159964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58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9"/>
          <p:cNvSpPr txBox="1"/>
          <p:nvPr>
            <p:ph type="title"/>
          </p:nvPr>
        </p:nvSpPr>
        <p:spPr>
          <a:xfrm>
            <a:off x="3221400" y="1640200"/>
            <a:ext cx="4669200" cy="16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pic>
        <p:nvPicPr>
          <p:cNvPr id="733" name="Google Shape;733;p59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0"/>
          <p:cNvSpPr txBox="1"/>
          <p:nvPr>
            <p:ph type="title"/>
          </p:nvPr>
        </p:nvSpPr>
        <p:spPr>
          <a:xfrm>
            <a:off x="28618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pic>
        <p:nvPicPr>
          <p:cNvPr id="739" name="Google Shape;739;p6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0" name="Google Shape;740;p60"/>
          <p:cNvGrpSpPr/>
          <p:nvPr/>
        </p:nvGrpSpPr>
        <p:grpSpPr>
          <a:xfrm>
            <a:off x="3582686" y="961162"/>
            <a:ext cx="2732575" cy="2520459"/>
            <a:chOff x="2515886" y="1265962"/>
            <a:chExt cx="2732575" cy="2520459"/>
          </a:xfrm>
        </p:grpSpPr>
        <p:grpSp>
          <p:nvGrpSpPr>
            <p:cNvPr id="741" name="Google Shape;741;p60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742" name="Google Shape;742;p60"/>
              <p:cNvPicPr preferRelativeResize="0"/>
              <p:nvPr/>
            </p:nvPicPr>
            <p:blipFill rotWithShape="1">
              <a:blip r:embed="rId4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43" name="Google Shape;743;p60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744" name="Google Shape;744;p60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745" name="Google Shape;745;p60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746" name="Google Shape;746;p60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747" name="Google Shape;747;p60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748" name="Google Shape;748;p60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749" name="Google Shape;749;p60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750" name="Google Shape;750;p60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751" name="Google Shape;751;p60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752" name="Google Shape;752;p6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753" name="Google Shape;753;p60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754" name="Google Shape;754;p60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755" name="Google Shape;755;p60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756" name="Google Shape;756;p60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757" name="Google Shape;757;p60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758" name="Google Shape;758;p60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9" name="Google Shape;759;p60"/>
          <p:cNvSpPr txBox="1"/>
          <p:nvPr/>
        </p:nvSpPr>
        <p:spPr>
          <a:xfrm>
            <a:off x="3328150" y="3843100"/>
            <a:ext cx="470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линейный слой + поэлементная сигмоида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1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5" name="Google Shape;765;p61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6" name="Google Shape;766;p61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7" name="Google Shape;767;p61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68" name="Google Shape;768;p61"/>
          <p:cNvCxnSpPr>
            <a:stCxn id="764" idx="6"/>
            <a:endCxn id="766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9" name="Google Shape;769;p61"/>
          <p:cNvCxnSpPr>
            <a:stCxn id="764" idx="5"/>
            <a:endCxn id="767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0" name="Google Shape;770;p61"/>
          <p:cNvCxnSpPr>
            <a:stCxn id="765" idx="6"/>
            <a:endCxn id="767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1" name="Google Shape;771;p61"/>
          <p:cNvCxnSpPr>
            <a:stCxn id="765" idx="7"/>
            <a:endCxn id="766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2" name="Google Shape;772;p61"/>
          <p:cNvCxnSpPr>
            <a:stCxn id="766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3" name="Google Shape;773;p61"/>
          <p:cNvCxnSpPr>
            <a:stCxn id="767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74" name="Google Shape;774;p61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75" name="Google Shape;775;p61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76" name="Google Shape;776;p61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777" name="Google Shape;777;p61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78" name="Google Shape;778;p61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79" name="Google Shape;779;p61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Google Shape;780;p61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1" name="Google Shape;781;p61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2" name="Google Shape;782;p61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3" name="Google Shape;783;p61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61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61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61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2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792" name="Google Shape;792;p62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3" name="Google Shape;793;p62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4" name="Google Shape;794;p62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5" name="Google Shape;795;p62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96" name="Google Shape;796;p62"/>
          <p:cNvCxnSpPr>
            <a:stCxn id="792" idx="6"/>
            <a:endCxn id="79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7" name="Google Shape;797;p62"/>
          <p:cNvCxnSpPr>
            <a:stCxn id="792" idx="5"/>
            <a:endCxn id="79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8" name="Google Shape;798;p62"/>
          <p:cNvCxnSpPr>
            <a:stCxn id="793" idx="6"/>
            <a:endCxn id="79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9" name="Google Shape;799;p62"/>
          <p:cNvCxnSpPr>
            <a:stCxn id="793" idx="7"/>
            <a:endCxn id="79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0" name="Google Shape;800;p62"/>
          <p:cNvCxnSpPr>
            <a:stCxn id="79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1" name="Google Shape;801;p62"/>
          <p:cNvCxnSpPr>
            <a:stCxn id="79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02" name="Google Shape;802;p62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03" name="Google Shape;803;p62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04" name="Google Shape;804;p62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05" name="Google Shape;805;p62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06" name="Google Shape;806;p62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07" name="Google Shape;807;p62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8" name="Google Shape;808;p62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9" name="Google Shape;809;p62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0" name="Google Shape;810;p62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1" name="Google Shape;811;p62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62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62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62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63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21" name="Google Shape;821;p63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2" name="Google Shape;822;p63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3" name="Google Shape;823;p63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4" name="Google Shape;824;p63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25" name="Google Shape;825;p63"/>
          <p:cNvCxnSpPr>
            <a:stCxn id="821" idx="6"/>
            <a:endCxn id="823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6" name="Google Shape;826;p63"/>
          <p:cNvCxnSpPr>
            <a:stCxn id="821" idx="5"/>
            <a:endCxn id="824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7" name="Google Shape;827;p63"/>
          <p:cNvCxnSpPr>
            <a:stCxn id="822" idx="6"/>
            <a:endCxn id="824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8" name="Google Shape;828;p63"/>
          <p:cNvCxnSpPr>
            <a:stCxn id="822" idx="7"/>
            <a:endCxn id="823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9" name="Google Shape;829;p63"/>
          <p:cNvCxnSpPr>
            <a:stCxn id="823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0" name="Google Shape;830;p63"/>
          <p:cNvCxnSpPr>
            <a:stCxn id="824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31" name="Google Shape;831;p63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32" name="Google Shape;832;p63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33" name="Google Shape;833;p63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34" name="Google Shape;834;p63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35" name="Google Shape;835;p63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36" name="Google Shape;836;p63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7" name="Google Shape;837;p63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8" name="Google Shape;838;p63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9" name="Google Shape;839;p63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0" name="Google Shape;840;p63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Google Shape;841;p63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Google Shape;842;p63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" name="Google Shape;845;p63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64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51" name="Google Shape;851;p64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2" name="Google Shape;852;p64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3" name="Google Shape;853;p64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4" name="Google Shape;854;p64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55" name="Google Shape;855;p64"/>
          <p:cNvCxnSpPr>
            <a:stCxn id="851" idx="6"/>
            <a:endCxn id="853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6" name="Google Shape;856;p64"/>
          <p:cNvCxnSpPr>
            <a:stCxn id="851" idx="5"/>
            <a:endCxn id="854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7" name="Google Shape;857;p64"/>
          <p:cNvCxnSpPr>
            <a:stCxn id="852" idx="6"/>
            <a:endCxn id="854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8" name="Google Shape;858;p64"/>
          <p:cNvCxnSpPr>
            <a:stCxn id="852" idx="7"/>
            <a:endCxn id="853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9" name="Google Shape;859;p64"/>
          <p:cNvCxnSpPr>
            <a:stCxn id="853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60" name="Google Shape;860;p64"/>
          <p:cNvCxnSpPr>
            <a:stCxn id="854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61" name="Google Shape;861;p64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62" name="Google Shape;862;p64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63" name="Google Shape;863;p64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64" name="Google Shape;864;p64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65" name="Google Shape;865;p64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66" name="Google Shape;866;p64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64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64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9" name="Google Shape;869;p64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0" name="Google Shape;870;p64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64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64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Google Shape;875;p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64"/>
          <p:cNvPicPr preferRelativeResize="0"/>
          <p:nvPr/>
        </p:nvPicPr>
        <p:blipFill rotWithShape="1">
          <a:blip r:embed="rId8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65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82" name="Google Shape;882;p65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3" name="Google Shape;883;p65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4" name="Google Shape;884;p65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5" name="Google Shape;885;p65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86" name="Google Shape;886;p65"/>
          <p:cNvCxnSpPr>
            <a:stCxn id="882" idx="6"/>
            <a:endCxn id="88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7" name="Google Shape;887;p65"/>
          <p:cNvCxnSpPr>
            <a:stCxn id="882" idx="5"/>
            <a:endCxn id="88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8" name="Google Shape;888;p65"/>
          <p:cNvCxnSpPr>
            <a:stCxn id="883" idx="6"/>
            <a:endCxn id="88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9" name="Google Shape;889;p65"/>
          <p:cNvCxnSpPr>
            <a:stCxn id="883" idx="7"/>
            <a:endCxn id="88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90" name="Google Shape;890;p65"/>
          <p:cNvCxnSpPr>
            <a:stCxn id="88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91" name="Google Shape;891;p65"/>
          <p:cNvCxnSpPr>
            <a:stCxn id="88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92" name="Google Shape;892;p65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93" name="Google Shape;893;p65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94" name="Google Shape;894;p65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95" name="Google Shape;895;p65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96" name="Google Shape;896;p65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97" name="Google Shape;897;p65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8" name="Google Shape;898;p65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9" name="Google Shape;899;p65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65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1" name="Google Shape;901;p65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Google Shape;902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Google Shape;903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Google Shape;904;p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9150" y="4286825"/>
            <a:ext cx="355500" cy="5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65"/>
          <p:cNvSpPr/>
          <p:nvPr/>
        </p:nvSpPr>
        <p:spPr>
          <a:xfrm>
            <a:off x="3232400" y="4132250"/>
            <a:ext cx="252000" cy="938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65"/>
          <p:cNvSpPr/>
          <p:nvPr/>
        </p:nvSpPr>
        <p:spPr>
          <a:xfrm>
            <a:off x="3453300" y="4132250"/>
            <a:ext cx="3522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7" name="Google Shape;907;p65"/>
          <p:cNvPicPr preferRelativeResize="0"/>
          <p:nvPr/>
        </p:nvPicPr>
        <p:blipFill rotWithShape="1">
          <a:blip r:embed="rId7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8" name="Google Shape;908;p65"/>
          <p:cNvPicPr preferRelativeResize="0"/>
          <p:nvPr/>
        </p:nvPicPr>
        <p:blipFill rotWithShape="1">
          <a:blip r:embed="rId7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9" name="Google Shape;909;p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0" name="Google Shape;910;p65"/>
          <p:cNvPicPr preferRelativeResize="0"/>
          <p:nvPr/>
        </p:nvPicPr>
        <p:blipFill rotWithShape="1">
          <a:blip r:embed="rId9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21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113" name="Google Shape;113;p21"/>
            <p:cNvPicPr preferRelativeResize="0"/>
            <p:nvPr/>
          </p:nvPicPr>
          <p:blipFill rotWithShape="1">
            <a:blip r:embed="rId4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21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115" name="Google Shape;115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116" name="Google Shape;116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117" name="Google Shape;117;p2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118" name="Google Shape;118;p2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119" name="Google Shape;119;p2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120" name="Google Shape;120;p2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121" name="Google Shape;121;p2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21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3181275" y="3803701"/>
            <a:ext cx="1564200" cy="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66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916" name="Google Shape;916;p66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7" name="Google Shape;917;p66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8" name="Google Shape;918;p66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9" name="Google Shape;919;p66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920" name="Google Shape;920;p66"/>
          <p:cNvCxnSpPr>
            <a:stCxn id="916" idx="6"/>
            <a:endCxn id="918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1" name="Google Shape;921;p66"/>
          <p:cNvCxnSpPr>
            <a:stCxn id="916" idx="5"/>
            <a:endCxn id="919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2" name="Google Shape;922;p66"/>
          <p:cNvCxnSpPr>
            <a:stCxn id="917" idx="6"/>
            <a:endCxn id="919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3" name="Google Shape;923;p66"/>
          <p:cNvCxnSpPr>
            <a:stCxn id="917" idx="7"/>
            <a:endCxn id="918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4" name="Google Shape;924;p66"/>
          <p:cNvCxnSpPr>
            <a:stCxn id="918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5" name="Google Shape;925;p66"/>
          <p:cNvCxnSpPr>
            <a:stCxn id="919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26" name="Google Shape;926;p66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27" name="Google Shape;927;p66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28" name="Google Shape;928;p66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929" name="Google Shape;929;p66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30" name="Google Shape;930;p66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31" name="Google Shape;931;p66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2" name="Google Shape;932;p66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3" name="Google Shape;933;p66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4" name="Google Shape;934;p66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5" name="Google Shape;935;p66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Google Shape;93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Google Shape;938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9150" y="4286825"/>
            <a:ext cx="355500" cy="5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9" name="Google Shape;939;p66"/>
          <p:cNvPicPr preferRelativeResize="0"/>
          <p:nvPr/>
        </p:nvPicPr>
        <p:blipFill rotWithShape="1">
          <a:blip r:embed="rId7">
            <a:alphaModFix/>
          </a:blip>
          <a:srcRect b="0" l="0" r="457" t="0"/>
          <a:stretch/>
        </p:blipFill>
        <p:spPr>
          <a:xfrm>
            <a:off x="6829950" y="4388900"/>
            <a:ext cx="2274256" cy="530660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66"/>
          <p:cNvSpPr/>
          <p:nvPr/>
        </p:nvSpPr>
        <p:spPr>
          <a:xfrm>
            <a:off x="3232400" y="4132250"/>
            <a:ext cx="252000" cy="938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66"/>
          <p:cNvSpPr/>
          <p:nvPr/>
        </p:nvSpPr>
        <p:spPr>
          <a:xfrm>
            <a:off x="5586900" y="4132250"/>
            <a:ext cx="12078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66"/>
          <p:cNvSpPr/>
          <p:nvPr/>
        </p:nvSpPr>
        <p:spPr>
          <a:xfrm>
            <a:off x="3453300" y="4132250"/>
            <a:ext cx="3522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3" name="Google Shape;943;p66"/>
          <p:cNvPicPr preferRelativeResize="0"/>
          <p:nvPr/>
        </p:nvPicPr>
        <p:blipFill rotWithShape="1">
          <a:blip r:embed="rId8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4" name="Google Shape;944;p66"/>
          <p:cNvPicPr preferRelativeResize="0"/>
          <p:nvPr/>
        </p:nvPicPr>
        <p:blipFill rotWithShape="1">
          <a:blip r:embed="rId8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6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66"/>
          <p:cNvPicPr preferRelativeResize="0"/>
          <p:nvPr/>
        </p:nvPicPr>
        <p:blipFill rotWithShape="1">
          <a:blip r:embed="rId10">
            <a:alphaModFix amt="9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67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952" name="Google Shape;952;p67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3" name="Google Shape;953;p67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4" name="Google Shape;954;p67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5" name="Google Shape;955;p67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956" name="Google Shape;956;p67"/>
          <p:cNvCxnSpPr>
            <a:stCxn id="952" idx="6"/>
            <a:endCxn id="95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7" name="Google Shape;957;p67"/>
          <p:cNvCxnSpPr>
            <a:stCxn id="952" idx="5"/>
            <a:endCxn id="95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8" name="Google Shape;958;p67"/>
          <p:cNvCxnSpPr>
            <a:stCxn id="953" idx="6"/>
            <a:endCxn id="95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9" name="Google Shape;959;p67"/>
          <p:cNvCxnSpPr>
            <a:stCxn id="953" idx="7"/>
            <a:endCxn id="95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0" name="Google Shape;960;p67"/>
          <p:cNvCxnSpPr>
            <a:stCxn id="95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1" name="Google Shape;961;p67"/>
          <p:cNvCxnSpPr>
            <a:stCxn id="95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62" name="Google Shape;962;p67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63" name="Google Shape;963;p67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64" name="Google Shape;964;p67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965" name="Google Shape;965;p67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66" name="Google Shape;966;p67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67" name="Google Shape;967;p67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8" name="Google Shape;968;p67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9" name="Google Shape;969;p67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0" name="Google Shape;970;p67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1" name="Google Shape;971;p67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Google Shape;973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2050" y="3777651"/>
            <a:ext cx="3680150" cy="13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67"/>
          <p:cNvPicPr preferRelativeResize="0"/>
          <p:nvPr/>
        </p:nvPicPr>
        <p:blipFill rotWithShape="1">
          <a:blip r:embed="rId6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67"/>
          <p:cNvPicPr preferRelativeResize="0"/>
          <p:nvPr/>
        </p:nvPicPr>
        <p:blipFill rotWithShape="1">
          <a:blip r:embed="rId6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p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" name="Google Shape;977;p67"/>
          <p:cNvPicPr preferRelativeResize="0"/>
          <p:nvPr/>
        </p:nvPicPr>
        <p:blipFill rotWithShape="1">
          <a:blip r:embed="rId8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68"/>
          <p:cNvSpPr txBox="1"/>
          <p:nvPr>
            <p:ph type="title"/>
          </p:nvPr>
        </p:nvSpPr>
        <p:spPr>
          <a:xfrm>
            <a:off x="2880650" y="330200"/>
            <a:ext cx="61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полносвязного слоя</a:t>
            </a:r>
            <a:endParaRPr/>
          </a:p>
        </p:txBody>
      </p:sp>
      <p:pic>
        <p:nvPicPr>
          <p:cNvPr id="983" name="Google Shape;983;p68"/>
          <p:cNvPicPr preferRelativeResize="0"/>
          <p:nvPr/>
        </p:nvPicPr>
        <p:blipFill rotWithShape="1">
          <a:blip r:embed="rId3">
            <a:alphaModFix/>
          </a:blip>
          <a:srcRect b="0" l="9327" r="6638" t="0"/>
          <a:stretch/>
        </p:blipFill>
        <p:spPr>
          <a:xfrm>
            <a:off x="2880650" y="1106750"/>
            <a:ext cx="6246926" cy="375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68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69"/>
          <p:cNvSpPr txBox="1"/>
          <p:nvPr>
            <p:ph idx="1" type="body"/>
          </p:nvPr>
        </p:nvSpPr>
        <p:spPr>
          <a:xfrm>
            <a:off x="3455550" y="1887000"/>
            <a:ext cx="5629200" cy="25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Вопрос.</a:t>
            </a:r>
            <a:r>
              <a:rPr lang="ru"/>
              <a:t> Как устроен back propagation через слой сигмоиды?</a:t>
            </a:r>
            <a:endParaRPr/>
          </a:p>
        </p:txBody>
      </p:sp>
      <p:pic>
        <p:nvPicPr>
          <p:cNvPr id="990" name="Google Shape;990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6850" y="2782062"/>
            <a:ext cx="2170224" cy="7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70"/>
          <p:cNvSpPr txBox="1"/>
          <p:nvPr>
            <p:ph type="title"/>
          </p:nvPr>
        </p:nvSpPr>
        <p:spPr>
          <a:xfrm>
            <a:off x="3425375" y="306325"/>
            <a:ext cx="31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Recap</a:t>
            </a:r>
            <a:endParaRPr/>
          </a:p>
        </p:txBody>
      </p:sp>
      <p:sp>
        <p:nvSpPr>
          <p:cNvPr id="996" name="Google Shape;996;p70"/>
          <p:cNvSpPr txBox="1"/>
          <p:nvPr>
            <p:ph idx="1" type="body"/>
          </p:nvPr>
        </p:nvSpPr>
        <p:spPr>
          <a:xfrm>
            <a:off x="3251200" y="1037625"/>
            <a:ext cx="4623300" cy="3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Модель нейрона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Полносвязная нейронная сеть для классификации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Скрытые слои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Последний слой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Обучение нейронных сетей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Loss function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 Propagation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Разбор BackProp для полносвязного слоя</a:t>
            </a:r>
            <a:endParaRPr/>
          </a:p>
        </p:txBody>
      </p:sp>
      <p:pic>
        <p:nvPicPr>
          <p:cNvPr id="997" name="Google Shape;997;p7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999300" y="1940850"/>
            <a:ext cx="4045200" cy="8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Один нейрон</a:t>
            </a:r>
            <a:endParaRPr sz="3100"/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24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48" name="Google Shape;148;p24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9" name="Google Shape;149;p24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0" name="Google Shape;150;p24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51" name="Google Shape;151;p24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52" name="Google Shape;152;p24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53" name="Google Shape;153;p2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Google Shape;160;p25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61" name="Google Shape;161;p25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2" name="Google Shape;162;p25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3" name="Google Shape;163;p25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64" name="Google Shape;164;p25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65" name="Google Shape;165;p25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66" name="Google Shape;166;p2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7" name="Google Shape;167;p25"/>
          <p:cNvGrpSpPr/>
          <p:nvPr/>
        </p:nvGrpSpPr>
        <p:grpSpPr>
          <a:xfrm>
            <a:off x="3249788" y="1670638"/>
            <a:ext cx="2822500" cy="2013116"/>
            <a:chOff x="720175" y="1670651"/>
            <a:chExt cx="2822500" cy="2013116"/>
          </a:xfrm>
        </p:grpSpPr>
        <p:cxnSp>
          <p:nvCxnSpPr>
            <p:cNvPr id="168" name="Google Shape;168;p25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9" name="Google Shape;169;p25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0" name="Google Shape;170;p25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171" name="Google Shape;171;p25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172" name="Google Shape;172;p25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173" name="Google Shape;173;p2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74" name="Google Shape;174;p25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LS 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