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07D"/>
    <a:srgbClr val="005392"/>
    <a:srgbClr val="085CA2"/>
    <a:srgbClr val="0070C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64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8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22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9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5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1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73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3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3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150F-5CAE-4DFB-A982-B34A0D63F616}" type="datetimeFigureOut">
              <a:rPr lang="ru-RU" smtClean="0"/>
              <a:t>26.11.2023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26E9-F98B-4E3F-8BD8-CEEFB07B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9600" y="1300479"/>
            <a:ext cx="11257280" cy="4561841"/>
          </a:xfrm>
          <a:solidFill>
            <a:schemeClr val="bg1"/>
          </a:solidFill>
          <a:effectLst>
            <a:glow rad="203200">
              <a:schemeClr val="accent1">
                <a:lumMod val="50000"/>
                <a:alpha val="99000"/>
              </a:schemeClr>
            </a:glow>
          </a:effectLst>
          <a:scene3d>
            <a:camera prst="obliqueBottomRight"/>
            <a:lightRig rig="threePt" dir="t"/>
          </a:scene3d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34080" y="2585562"/>
            <a:ext cx="5344160" cy="57419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rgbClr val="205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задаче 9 КСР</a:t>
            </a:r>
            <a:endParaRPr lang="ru-RU" sz="4000" dirty="0">
              <a:solidFill>
                <a:srgbClr val="205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924800" y="4631634"/>
            <a:ext cx="4074160" cy="851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rgbClr val="205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Киселева Ксения</a:t>
            </a:r>
          </a:p>
          <a:p>
            <a:pPr algn="just"/>
            <a:r>
              <a:rPr lang="ru-RU" sz="2000" dirty="0" smtClean="0">
                <a:solidFill>
                  <a:srgbClr val="205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4 группы 3821Б1ПМоп2</a:t>
            </a:r>
            <a:endParaRPr lang="ru-RU" sz="2000" dirty="0">
              <a:solidFill>
                <a:srgbClr val="205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618480" y="6117396"/>
            <a:ext cx="975360" cy="38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2023 г.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231916"/>
            <a:ext cx="690880" cy="69088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894080" y="176963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bg1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chemeClr val="bg1"/>
                </a:solidFill>
              </a:rPr>
              <a:t>и</a:t>
            </a:r>
            <a:r>
              <a:rPr lang="ru-RU" sz="1400" b="1" dirty="0" smtClean="0">
                <a:solidFill>
                  <a:schemeClr val="bg1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метода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sp>
        <p:nvSpPr>
          <p:cNvPr id="8" name="Объект 6"/>
          <p:cNvSpPr>
            <a:spLocks noGrp="1"/>
          </p:cNvSpPr>
          <p:nvPr>
            <p:ph sz="half" idx="2"/>
          </p:nvPr>
        </p:nvSpPr>
        <p:spPr>
          <a:xfrm>
            <a:off x="563880" y="1274029"/>
            <a:ext cx="4881880" cy="331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таблицы, проверим порядок метода: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835" t="6198" r="33099" b="76989"/>
          <a:stretch/>
        </p:blipFill>
        <p:spPr>
          <a:xfrm>
            <a:off x="1224280" y="2285119"/>
            <a:ext cx="9818657" cy="1472274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200668" y="4436817"/>
                <a:ext cx="3865880" cy="669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𝑂𝐿𝑃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3|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𝑂𝐿𝑃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1,65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5,27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−11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≈31,3093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68" y="4436817"/>
                <a:ext cx="3865880" cy="66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30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1021" t="2918" r="85169" b="94748"/>
          <a:stretch/>
        </p:blipFill>
        <p:spPr>
          <a:xfrm>
            <a:off x="561340" y="1653993"/>
            <a:ext cx="914400" cy="314960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8895" t="5201" r="16131" b="12115"/>
          <a:stretch/>
        </p:blipFill>
        <p:spPr>
          <a:xfrm>
            <a:off x="2220057" y="1811473"/>
            <a:ext cx="7116983" cy="4414887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6844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38889" r="1181" b="4815"/>
          <a:stretch/>
        </p:blipFill>
        <p:spPr>
          <a:xfrm>
            <a:off x="190500" y="1274029"/>
            <a:ext cx="8277225" cy="2652450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38981" b="5092"/>
          <a:stretch/>
        </p:blipFill>
        <p:spPr>
          <a:xfrm>
            <a:off x="190500" y="4089550"/>
            <a:ext cx="8277225" cy="2603877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sp>
        <p:nvSpPr>
          <p:cNvPr id="10" name="Объект 6"/>
          <p:cNvSpPr>
            <a:spLocks noGrp="1"/>
          </p:cNvSpPr>
          <p:nvPr>
            <p:ph sz="half" idx="2"/>
          </p:nvPr>
        </p:nvSpPr>
        <p:spPr>
          <a:xfrm>
            <a:off x="8900160" y="2432405"/>
            <a:ext cx="2117089" cy="335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контроля шага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6"/>
          <p:cNvSpPr>
            <a:spLocks noGrp="1"/>
          </p:cNvSpPr>
          <p:nvPr>
            <p:ph sz="half" idx="2"/>
          </p:nvPr>
        </p:nvSpPr>
        <p:spPr>
          <a:xfrm>
            <a:off x="8900160" y="5128389"/>
            <a:ext cx="2117089" cy="335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контролем шага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9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38889" r="1181" b="4815"/>
          <a:stretch/>
        </p:blipFill>
        <p:spPr>
          <a:xfrm>
            <a:off x="190500" y="1274029"/>
            <a:ext cx="8277225" cy="2652450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38981" b="5092"/>
          <a:stretch/>
        </p:blipFill>
        <p:spPr>
          <a:xfrm>
            <a:off x="190500" y="4089550"/>
            <a:ext cx="8277225" cy="2603877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sp>
        <p:nvSpPr>
          <p:cNvPr id="10" name="Объект 6"/>
          <p:cNvSpPr>
            <a:spLocks noGrp="1"/>
          </p:cNvSpPr>
          <p:nvPr>
            <p:ph sz="half" idx="2"/>
          </p:nvPr>
        </p:nvSpPr>
        <p:spPr>
          <a:xfrm>
            <a:off x="8900158" y="2243471"/>
            <a:ext cx="2117089" cy="713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контроля шага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= 1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6"/>
          <p:cNvSpPr>
            <a:spLocks noGrp="1"/>
          </p:cNvSpPr>
          <p:nvPr>
            <p:ph sz="half" idx="2"/>
          </p:nvPr>
        </p:nvSpPr>
        <p:spPr>
          <a:xfrm>
            <a:off x="8900159" y="4932447"/>
            <a:ext cx="2117089" cy="6845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контролем шага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38889" r="1181" b="4815"/>
          <a:stretch/>
        </p:blipFill>
        <p:spPr>
          <a:xfrm>
            <a:off x="190500" y="1274029"/>
            <a:ext cx="8277225" cy="2652450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sp>
        <p:nvSpPr>
          <p:cNvPr id="10" name="Объект 6"/>
          <p:cNvSpPr>
            <a:spLocks noGrp="1"/>
          </p:cNvSpPr>
          <p:nvPr>
            <p:ph sz="half" idx="2"/>
          </p:nvPr>
        </p:nvSpPr>
        <p:spPr>
          <a:xfrm>
            <a:off x="8900160" y="2432405"/>
            <a:ext cx="2117089" cy="539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контроля шага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6"/>
          <p:cNvSpPr>
            <a:spLocks noGrp="1"/>
          </p:cNvSpPr>
          <p:nvPr>
            <p:ph sz="half" idx="2"/>
          </p:nvPr>
        </p:nvSpPr>
        <p:spPr>
          <a:xfrm>
            <a:off x="8900160" y="5127373"/>
            <a:ext cx="2117089" cy="575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контроля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шага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0,1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38965" r="2668" b="4864"/>
          <a:stretch/>
        </p:blipFill>
        <p:spPr>
          <a:xfrm>
            <a:off x="190500" y="4071752"/>
            <a:ext cx="8277225" cy="2686968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8261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sp>
        <p:nvSpPr>
          <p:cNvPr id="10" name="Объект 6"/>
          <p:cNvSpPr>
            <a:spLocks noGrp="1"/>
          </p:cNvSpPr>
          <p:nvPr>
            <p:ph sz="half" idx="2"/>
          </p:nvPr>
        </p:nvSpPr>
        <p:spPr>
          <a:xfrm>
            <a:off x="8900160" y="2432405"/>
            <a:ext cx="2246811" cy="539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контрол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шага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0,01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9780" b="5314"/>
          <a:stretch/>
        </p:blipFill>
        <p:spPr>
          <a:xfrm>
            <a:off x="190500" y="1366952"/>
            <a:ext cx="7928791" cy="2448806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22" t="38741" b="5944"/>
          <a:stretch/>
        </p:blipFill>
        <p:spPr>
          <a:xfrm>
            <a:off x="190500" y="4071752"/>
            <a:ext cx="7928791" cy="2503714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900159" y="4966825"/>
                <a:ext cx="2246811" cy="53939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контрол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ем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шага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l-GR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900159" y="4966825"/>
                <a:ext cx="2246811" cy="539395"/>
              </a:xfrm>
              <a:blipFill rotWithShape="0">
                <a:blip r:embed="rId5"/>
                <a:stretch>
                  <a:fillRect l="-2168" t="-11364" b="-27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60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39089" b="4978"/>
          <a:stretch/>
        </p:blipFill>
        <p:spPr>
          <a:xfrm>
            <a:off x="1262740" y="2623931"/>
            <a:ext cx="9686186" cy="3047525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02681" y="1886680"/>
                <a:ext cx="14641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81" y="1886680"/>
                <a:ext cx="14641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5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591040" y="2452785"/>
                <a:ext cx="14641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040" y="2452785"/>
                <a:ext cx="146412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591039" y="4999994"/>
                <a:ext cx="14641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039" y="4999994"/>
                <a:ext cx="14641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3059" t="38752" b="6133"/>
          <a:stretch/>
        </p:blipFill>
        <p:spPr>
          <a:xfrm>
            <a:off x="515258" y="1231067"/>
            <a:ext cx="8204199" cy="2623721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/>
          <a:srcRect t="38518" b="4762"/>
          <a:stretch/>
        </p:blipFill>
        <p:spPr>
          <a:xfrm>
            <a:off x="515258" y="3974897"/>
            <a:ext cx="8204199" cy="2617529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5587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591040" y="2452785"/>
                <a:ext cx="18063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≫ 1,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10</a:t>
                </a:r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040" y="2452785"/>
                <a:ext cx="180630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040" t="-24590" r="-7407" b="-49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413240" y="4895521"/>
                <a:ext cx="23832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 smtClean="0"/>
                  <a:t>0 &lt;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240" y="4895521"/>
                <a:ext cx="238324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673" t="-24590" r="-1535" b="-49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/>
          <a:srcRect t="39389" b="5585"/>
          <a:stretch/>
        </p:blipFill>
        <p:spPr>
          <a:xfrm>
            <a:off x="489857" y="1269298"/>
            <a:ext cx="8229600" cy="2547258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t="39330" b="4938"/>
          <a:stretch/>
        </p:blipFill>
        <p:spPr>
          <a:xfrm>
            <a:off x="489857" y="3974896"/>
            <a:ext cx="8229600" cy="2579914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704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6309360" cy="93535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370" y="2284254"/>
            <a:ext cx="9653270" cy="28735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0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Явный метод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Рунге-Кута</a:t>
            </a:r>
            <a:r>
              <a:rPr lang="ru-RU" sz="3200" dirty="0" smtClean="0">
                <a:solidFill>
                  <a:schemeClr val="bg1"/>
                </a:solidFill>
              </a:rPr>
              <a:t> 4го порядка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82703" y="1856105"/>
            <a:ext cx="5346434" cy="3894455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706120" y="1856105"/>
            <a:ext cx="2159000" cy="511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виде: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9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716994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Явный метод Рунге-Кута 4го порядка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706120" y="1856105"/>
            <a:ext cx="2159000" cy="5111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нашей 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31393" y="2211224"/>
                <a:ext cx="4784580" cy="3078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393" y="2211224"/>
                <a:ext cx="4784580" cy="30789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81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29207" y="1685190"/>
            <a:ext cx="2733753" cy="1972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открытии программы мы видим окно: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9885" t="6756" r="9970" b="12307"/>
          <a:stretch/>
        </p:blipFill>
        <p:spPr>
          <a:xfrm>
            <a:off x="3741615" y="1584960"/>
            <a:ext cx="7718865" cy="4384696"/>
          </a:xfrm>
          <a:prstGeom prst="rect">
            <a:avLst/>
          </a:prstGeom>
          <a:effectLst>
            <a:glow rad="114300">
              <a:schemeClr val="tx1">
                <a:alpha val="3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8963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30222" y="3651734"/>
            <a:ext cx="2286713" cy="448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параметры метода: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9885" t="15148" r="79594" b="69192"/>
          <a:stretch/>
        </p:blipFill>
        <p:spPr>
          <a:xfrm>
            <a:off x="3312160" y="1324414"/>
            <a:ext cx="2210027" cy="1850490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0207" t="14997" r="70021" b="65025"/>
          <a:stretch/>
        </p:blipFill>
        <p:spPr>
          <a:xfrm>
            <a:off x="3312160" y="3651734"/>
            <a:ext cx="2184400" cy="2512060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sp>
        <p:nvSpPr>
          <p:cNvPr id="8" name="Объект 6"/>
          <p:cNvSpPr>
            <a:spLocks noGrp="1"/>
          </p:cNvSpPr>
          <p:nvPr>
            <p:ph sz="half" idx="2"/>
          </p:nvPr>
        </p:nvSpPr>
        <p:spPr>
          <a:xfrm>
            <a:off x="571293" y="1324414"/>
            <a:ext cx="2345642" cy="579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изменить параметры задачи: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19222" t="36123" r="63168" b="56470"/>
          <a:stretch/>
        </p:blipFill>
        <p:spPr>
          <a:xfrm>
            <a:off x="8676639" y="1911983"/>
            <a:ext cx="3220720" cy="762000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sp>
        <p:nvSpPr>
          <p:cNvPr id="12" name="Объект 6"/>
          <p:cNvSpPr>
            <a:spLocks noGrp="1"/>
          </p:cNvSpPr>
          <p:nvPr>
            <p:ph sz="half" idx="2"/>
          </p:nvPr>
        </p:nvSpPr>
        <p:spPr>
          <a:xfrm>
            <a:off x="6301532" y="1748912"/>
            <a:ext cx="2375107" cy="1001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можем выбрать строить график с контролем шага или без него: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/>
          <a:srcRect l="10473" t="31574" r="81083" b="63784"/>
          <a:stretch/>
        </p:blipFill>
        <p:spPr>
          <a:xfrm>
            <a:off x="9514839" y="4500881"/>
            <a:ext cx="1544320" cy="477520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sp>
        <p:nvSpPr>
          <p:cNvPr id="14" name="Объект 6"/>
          <p:cNvSpPr>
            <a:spLocks noGrp="1"/>
          </p:cNvSpPr>
          <p:nvPr>
            <p:ph sz="half" idx="2"/>
          </p:nvPr>
        </p:nvSpPr>
        <p:spPr>
          <a:xfrm>
            <a:off x="6318146" y="4315068"/>
            <a:ext cx="2375107" cy="849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введём все параметры можем нажать на кнопку: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4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sp>
        <p:nvSpPr>
          <p:cNvPr id="8" name="Объект 6"/>
          <p:cNvSpPr>
            <a:spLocks noGrp="1"/>
          </p:cNvSpPr>
          <p:nvPr>
            <p:ph sz="half" idx="2"/>
          </p:nvPr>
        </p:nvSpPr>
        <p:spPr>
          <a:xfrm>
            <a:off x="563880" y="1797458"/>
            <a:ext cx="4447747" cy="331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нажатия на кнопку появится график: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l="2777" t="39587" r="3167" b="6413"/>
          <a:stretch/>
        </p:blipFill>
        <p:spPr>
          <a:xfrm>
            <a:off x="563880" y="2129124"/>
            <a:ext cx="10789920" cy="34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2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sp>
        <p:nvSpPr>
          <p:cNvPr id="8" name="Объект 6"/>
          <p:cNvSpPr>
            <a:spLocks noGrp="1"/>
          </p:cNvSpPr>
          <p:nvPr>
            <p:ph sz="half" idx="2"/>
          </p:nvPr>
        </p:nvSpPr>
        <p:spPr>
          <a:xfrm>
            <a:off x="563880" y="1274029"/>
            <a:ext cx="4447747" cy="331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рассмотрим кнопки: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55" t="2988" r="93489" b="94678"/>
          <a:stretch/>
        </p:blipFill>
        <p:spPr>
          <a:xfrm>
            <a:off x="561340" y="1768766"/>
            <a:ext cx="1549400" cy="314961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2388" t="21308" r="27167" b="25556"/>
          <a:stretch/>
        </p:blipFill>
        <p:spPr>
          <a:xfrm>
            <a:off x="561340" y="2513038"/>
            <a:ext cx="7167880" cy="3544411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5331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9383"/>
            <a:ext cx="6624320" cy="781575"/>
          </a:xfrm>
          <a:solidFill>
            <a:srgbClr val="0070C0"/>
          </a:solidFill>
          <a:effectLst>
            <a:outerShdw dist="50800" dir="3600000" sx="101000" sy="101000" algn="ctr" rotWithShape="0">
              <a:srgbClr val="005392"/>
            </a:outerShdw>
          </a:effectLst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60" y="420078"/>
            <a:ext cx="690880" cy="690880"/>
          </a:xfrm>
          <a:prstGeom prst="rect">
            <a:avLst/>
          </a:prstGeom>
          <a:effectLst/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9413240" y="391574"/>
            <a:ext cx="2641600" cy="88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rgbClr val="085CA2"/>
                </a:solidFill>
              </a:rPr>
              <a:t>ННГУ им. Н.И. Лобачевского </a:t>
            </a:r>
            <a:r>
              <a:rPr lang="ru-RU" sz="1400" b="1" dirty="0">
                <a:solidFill>
                  <a:srgbClr val="085CA2"/>
                </a:solidFill>
              </a:rPr>
              <a:t>и</a:t>
            </a:r>
            <a:r>
              <a:rPr lang="ru-RU" sz="1400" b="1" dirty="0" smtClean="0">
                <a:solidFill>
                  <a:srgbClr val="085CA2"/>
                </a:solidFill>
              </a:rPr>
              <a:t>нститут информационных технологий, математики и механики</a:t>
            </a:r>
            <a:endParaRPr lang="ru-RU" sz="1400" b="1" dirty="0">
              <a:solidFill>
                <a:srgbClr val="085CA2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6893" t="2837" r="89297" b="94829"/>
          <a:stretch/>
        </p:blipFill>
        <p:spPr>
          <a:xfrm>
            <a:off x="561340" y="1653993"/>
            <a:ext cx="914400" cy="314960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3835" t="6198" r="33111" b="38395"/>
          <a:stretch/>
        </p:blipFill>
        <p:spPr>
          <a:xfrm>
            <a:off x="561340" y="2257585"/>
            <a:ext cx="8404460" cy="4154099"/>
          </a:xfrm>
          <a:prstGeom prst="rect">
            <a:avLst/>
          </a:prstGeom>
          <a:effectLst>
            <a:glow rad="101600">
              <a:schemeClr val="tx1">
                <a:alpha val="3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17220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391</Words>
  <Application>Microsoft Office PowerPoint</Application>
  <PresentationFormat>Широкоэкранный</PresentationFormat>
  <Paragraphs>66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Постановка задачи</vt:lpstr>
      <vt:lpstr>Явный метод Рунге-Кута 4го порядка</vt:lpstr>
      <vt:lpstr>Явный метод Рунге-Кута 4го порядка</vt:lpstr>
      <vt:lpstr>Интерфейс</vt:lpstr>
      <vt:lpstr>Интерфейс</vt:lpstr>
      <vt:lpstr>Интерфейс</vt:lpstr>
      <vt:lpstr>Интерфейс</vt:lpstr>
      <vt:lpstr>Интерфейс</vt:lpstr>
      <vt:lpstr>Порядок метода</vt:lpstr>
      <vt:lpstr>Интерфейс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Эксперименты</vt:lpstr>
      <vt:lpstr>Эксперименты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</dc:creator>
  <cp:lastModifiedBy>Ксения</cp:lastModifiedBy>
  <cp:revision>17</cp:revision>
  <dcterms:created xsi:type="dcterms:W3CDTF">2023-11-26T11:54:59Z</dcterms:created>
  <dcterms:modified xsi:type="dcterms:W3CDTF">2023-11-26T14:12:19Z</dcterms:modified>
</cp:coreProperties>
</file>