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2"/>
  </p:notesMasterIdLst>
  <p:sldIdLst>
    <p:sldId id="519" r:id="rId5"/>
    <p:sldId id="520" r:id="rId6"/>
    <p:sldId id="521" r:id="rId7"/>
    <p:sldId id="524" r:id="rId8"/>
    <p:sldId id="345" r:id="rId9"/>
    <p:sldId id="522" r:id="rId10"/>
    <p:sldId id="523" r:id="rId11"/>
  </p:sldIdLst>
  <p:sldSz cx="10080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BD0A8-020D-4D3B-A84E-6916C990A049}">
          <p14:sldIdLst/>
        </p14:section>
        <p14:section name="Untitled Section" id="{466FC70B-9B95-40B7-82E3-8B8C5E4A7D48}">
          <p14:sldIdLst>
            <p14:sldId id="519"/>
            <p14:sldId id="520"/>
            <p14:sldId id="521"/>
            <p14:sldId id="524"/>
            <p14:sldId id="345"/>
            <p14:sldId id="522"/>
            <p14:sldId id="5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FF00FF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37" autoAdjust="0"/>
  </p:normalViewPr>
  <p:slideViewPr>
    <p:cSldViewPr>
      <p:cViewPr varScale="1">
        <p:scale>
          <a:sx n="114" d="100"/>
          <a:sy n="114" d="100"/>
        </p:scale>
        <p:origin x="1170" y="108"/>
      </p:cViewPr>
      <p:guideLst>
        <p:guide orient="horz" pos="2154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3269" y="4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61E8-A8B6-4762-9B99-2B662EA9B3E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1143000"/>
            <a:ext cx="454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`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DF09-6879-4CE1-A564-5935FE56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73577" y="4686502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4" tIns="45160" rIns="90344" bIns="45160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739775"/>
            <a:ext cx="54498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AF4CB8-F253-46B2-90F5-C5E6F105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13" y="540269"/>
            <a:ext cx="8642350" cy="424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9EA795-3FBF-4AE6-BBD1-02378E9D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13" y="540269"/>
            <a:ext cx="3241675" cy="54001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500AC6-0726-4E21-AA8B-E77913C0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1489" y="5940425"/>
            <a:ext cx="359344" cy="900113"/>
          </a:xfrm>
        </p:spPr>
        <p:txBody>
          <a:bodyPr/>
          <a:lstStyle/>
          <a:p>
            <a:fld id="{8BA46279-04EC-4F3A-B173-D751F288A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1CD20-023A-4335-8DE3-D46C83DD7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46279-04EC-4F3A-B173-D751F288A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38342" y="3452246"/>
            <a:ext cx="6572073" cy="36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79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38342" y="3851217"/>
            <a:ext cx="6572073" cy="40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1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5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79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39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650481" y="6077781"/>
            <a:ext cx="1560710" cy="50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6057" marR="0" lvl="0" indent="-228029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197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2114" marR="0" lvl="1" indent="-405384" algn="l" rtl="0">
              <a:lnSpc>
                <a:spcPct val="100000"/>
              </a:lnSpc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79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68171" marR="0" lvl="2" indent="-380048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4228" marR="0" lvl="3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0285" marR="0" lvl="4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36342" marR="0" lvl="5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92399" marR="0" lvl="6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48456" marR="0" lvl="7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04513" marR="0" lvl="8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345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313" y="540269"/>
            <a:ext cx="8642350" cy="42460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13" y="540269"/>
            <a:ext cx="3241675" cy="540015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1489" y="5940425"/>
            <a:ext cx="359344" cy="900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97" b="1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BA46279-04EC-4F3A-B173-D751F288A19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CAAB-19D0-4702-9E39-E02785B2C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6340475"/>
            <a:ext cx="340360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Proxima Nova Lt" panose="02000506030000020004" pitchFamily="50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4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110000"/>
        </a:lnSpc>
        <a:spcBef>
          <a:spcPts val="998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3175" userDrawn="1">
          <p15:clr>
            <a:srgbClr val="F26B43"/>
          </p15:clr>
        </p15:guide>
        <p15:guide id="3" pos="5897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3742" userDrawn="1">
          <p15:clr>
            <a:srgbClr val="F26B43"/>
          </p15:clr>
        </p15:guide>
        <p15:guide id="7" orient="horz" pos="2041" userDrawn="1">
          <p15:clr>
            <a:srgbClr val="F26B43"/>
          </p15:clr>
        </p15:guide>
        <p15:guide id="8" orient="horz" pos="1928" userDrawn="1">
          <p15:clr>
            <a:srgbClr val="F26B43"/>
          </p15:clr>
        </p15:guide>
        <p15:guide id="9" orient="horz" pos="1814" userDrawn="1">
          <p15:clr>
            <a:srgbClr val="F26B43"/>
          </p15:clr>
        </p15:guide>
        <p15:guide id="10" orient="horz" pos="1701" userDrawn="1">
          <p15:clr>
            <a:srgbClr val="F26B43"/>
          </p15:clr>
        </p15:guide>
        <p15:guide id="11" orient="horz" pos="1588" userDrawn="1">
          <p15:clr>
            <a:srgbClr val="F26B43"/>
          </p15:clr>
        </p15:guide>
        <p15:guide id="12" orient="horz" pos="1474" userDrawn="1">
          <p15:clr>
            <a:srgbClr val="F26B43"/>
          </p15:clr>
        </p15:guide>
        <p15:guide id="13" orient="horz" pos="1361" userDrawn="1">
          <p15:clr>
            <a:srgbClr val="F26B43"/>
          </p15:clr>
        </p15:guide>
        <p15:guide id="14" orient="horz" pos="1247" userDrawn="1">
          <p15:clr>
            <a:srgbClr val="F26B43"/>
          </p15:clr>
        </p15:guide>
        <p15:guide id="15" orient="horz" pos="1134" userDrawn="1">
          <p15:clr>
            <a:srgbClr val="F26B43"/>
          </p15:clr>
        </p15:guide>
        <p15:guide id="16" orient="horz" pos="1021" userDrawn="1">
          <p15:clr>
            <a:srgbClr val="F26B43"/>
          </p15:clr>
        </p15:guide>
        <p15:guide id="17" orient="horz" pos="907" userDrawn="1">
          <p15:clr>
            <a:srgbClr val="F26B43"/>
          </p15:clr>
        </p15:guide>
        <p15:guide id="18" orient="horz" pos="794" userDrawn="1">
          <p15:clr>
            <a:srgbClr val="F26B43"/>
          </p15:clr>
        </p15:guide>
        <p15:guide id="19" orient="horz" pos="680" userDrawn="1">
          <p15:clr>
            <a:srgbClr val="F26B43"/>
          </p15:clr>
        </p15:guide>
        <p15:guide id="20" orient="horz" pos="567" userDrawn="1">
          <p15:clr>
            <a:srgbClr val="F26B43"/>
          </p15:clr>
        </p15:guide>
        <p15:guide id="21" orient="horz" pos="454" userDrawn="1">
          <p15:clr>
            <a:srgbClr val="F26B43"/>
          </p15:clr>
        </p15:guide>
        <p15:guide id="22" orient="horz" pos="2268" userDrawn="1">
          <p15:clr>
            <a:srgbClr val="F26B43"/>
          </p15:clr>
        </p15:guide>
        <p15:guide id="23" orient="horz" pos="2381" userDrawn="1">
          <p15:clr>
            <a:srgbClr val="F26B43"/>
          </p15:clr>
        </p15:guide>
        <p15:guide id="24" orient="horz" pos="2495" userDrawn="1">
          <p15:clr>
            <a:srgbClr val="F26B43"/>
          </p15:clr>
        </p15:guide>
        <p15:guide id="25" orient="horz" pos="2608" userDrawn="1">
          <p15:clr>
            <a:srgbClr val="F26B43"/>
          </p15:clr>
        </p15:guide>
        <p15:guide id="26" orient="horz" pos="2721" userDrawn="1">
          <p15:clr>
            <a:srgbClr val="F26B43"/>
          </p15:clr>
        </p15:guide>
        <p15:guide id="27" orient="horz" pos="2835" userDrawn="1">
          <p15:clr>
            <a:srgbClr val="F26B43"/>
          </p15:clr>
        </p15:guide>
        <p15:guide id="28" orient="horz" pos="2948" userDrawn="1">
          <p15:clr>
            <a:srgbClr val="F26B43"/>
          </p15:clr>
        </p15:guide>
        <p15:guide id="29" orient="horz" pos="3062" userDrawn="1">
          <p15:clr>
            <a:srgbClr val="F26B43"/>
          </p15:clr>
        </p15:guide>
        <p15:guide id="30" orient="horz" pos="3175" userDrawn="1">
          <p15:clr>
            <a:srgbClr val="F26B43"/>
          </p15:clr>
        </p15:guide>
        <p15:guide id="31" orient="horz" pos="3288" userDrawn="1">
          <p15:clr>
            <a:srgbClr val="F26B43"/>
          </p15:clr>
        </p15:guide>
        <p15:guide id="32" orient="horz" pos="3402" userDrawn="1">
          <p15:clr>
            <a:srgbClr val="F26B43"/>
          </p15:clr>
        </p15:guide>
        <p15:guide id="33" orient="horz" pos="3515" userDrawn="1">
          <p15:clr>
            <a:srgbClr val="F26B43"/>
          </p15:clr>
        </p15:guide>
        <p15:guide id="34" orient="horz" pos="3629" userDrawn="1">
          <p15:clr>
            <a:srgbClr val="F26B43"/>
          </p15:clr>
        </p15:guide>
        <p15:guide id="35" pos="24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85A91E-D0EB-47DC-8918-25C663426CFA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032C2D92-20A0-4AA4-AE5A-EC99616B0D65}"/>
              </a:ext>
            </a:extLst>
          </p:cNvPr>
          <p:cNvSpPr txBox="1">
            <a:spLocks/>
          </p:cNvSpPr>
          <p:nvPr/>
        </p:nvSpPr>
        <p:spPr>
          <a:xfrm>
            <a:off x="467803" y="4228836"/>
            <a:ext cx="7128793" cy="18578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Примененные методики: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Стратиграфический метод определения и прогноза осложнений.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Методика технического предела определения «лучших» технологических показателей.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Методы машинного обучения: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Метод К ближайших соседей (</a:t>
            </a:r>
            <a:r>
              <a:rPr lang="en-US" sz="1200" dirty="0">
                <a:sym typeface="Proxima Nova"/>
              </a:rPr>
              <a:t>KNN - k-nearest neighbors)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Метод случайного леса с градиентным </a:t>
            </a:r>
            <a:r>
              <a:rPr lang="ru-RU" sz="1200" dirty="0" err="1">
                <a:sym typeface="Proxima Nova"/>
              </a:rPr>
              <a:t>бустингом</a:t>
            </a:r>
            <a:r>
              <a:rPr lang="ru-RU" sz="1200" dirty="0">
                <a:sym typeface="Proxima Nova"/>
              </a:rPr>
              <a:t> (</a:t>
            </a:r>
            <a:r>
              <a:rPr lang="en-US" sz="1200" dirty="0">
                <a:sym typeface="Proxima Nova"/>
              </a:rPr>
              <a:t>RF – random forest)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Рекуррентная нейронная сеть (</a:t>
            </a:r>
            <a:r>
              <a:rPr lang="en-US" sz="1200" dirty="0">
                <a:sym typeface="Proxima Nova"/>
              </a:rPr>
              <a:t>RNN - recurrent neural network)</a:t>
            </a:r>
          </a:p>
          <a:p>
            <a:pPr>
              <a:buClr>
                <a:srgbClr val="F0A000"/>
              </a:buClr>
            </a:pPr>
            <a:endParaRPr lang="en-US" sz="1200" dirty="0">
              <a:sym typeface="Proxima Nova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B617-D499-4399-A007-375CFC81ABAF}"/>
              </a:ext>
            </a:extLst>
          </p:cNvPr>
          <p:cNvSpPr txBox="1">
            <a:spLocks/>
          </p:cNvSpPr>
          <p:nvPr/>
        </p:nvSpPr>
        <p:spPr>
          <a:xfrm>
            <a:off x="461337" y="1267203"/>
            <a:ext cx="5276671" cy="3077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Цели работы: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Построение предварительной модели строительства скважины, включающую в себя технологическую модель, модель по рискам и осложнениям.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Оптимизация бурения – определение лучших технологических режимов на основе опыта ранее пробуренных скважин.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Прогноз осложнений на предстоящую скважину с применением различных методик, в том числе с привлечением машинного обучения нейросетей.</a:t>
            </a:r>
          </a:p>
          <a:p>
            <a:pPr marL="0" indent="0">
              <a:buClr>
                <a:srgbClr val="F0A000"/>
              </a:buClr>
              <a:buNone/>
            </a:pPr>
            <a:r>
              <a:rPr lang="ru-RU" sz="1200" u="sng" dirty="0">
                <a:sym typeface="Proxima Nova"/>
              </a:rPr>
              <a:t>Дополнительно: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Введение в работу новых алгоритмов и методик по анализу </a:t>
            </a:r>
            <a:r>
              <a:rPr lang="en-US" sz="1200" dirty="0">
                <a:sym typeface="Proxima Nova"/>
              </a:rPr>
              <a:t>big data.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Отработка различных методик обучения нейросети.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0A3F3D-BF47-489D-8863-0A81B10A919C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 </a:t>
            </a:r>
            <a:r>
              <a:rPr lang="ru-RU" sz="1599" b="1" dirty="0">
                <a:sym typeface="Proxima Nova"/>
              </a:rPr>
              <a:t>Август 2021 г.</a:t>
            </a:r>
            <a:endParaRPr lang="en-US" sz="1599" b="1" dirty="0">
              <a:sym typeface="Proxima Nova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C385E9-C563-4DCB-BF68-5CF29093CD1E}"/>
              </a:ext>
            </a:extLst>
          </p:cNvPr>
          <p:cNvSpPr txBox="1">
            <a:spLocks/>
          </p:cNvSpPr>
          <p:nvPr/>
        </p:nvSpPr>
        <p:spPr>
          <a:xfrm>
            <a:off x="5809769" y="1262109"/>
            <a:ext cx="4270856" cy="32382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Исходные данные: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Проанализировано и исследовано 33 скважины.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Привлеченные для исследований данные: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технологические параметры бурения, 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данные газового каротажа,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 err="1"/>
              <a:t>инклинометрия</a:t>
            </a:r>
            <a:r>
              <a:rPr lang="ru-RU" sz="1200" dirty="0"/>
              <a:t>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реология раствора,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данные об осложнениях,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литологии,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стратиграфические отбивки по ГИС и ГТИ.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Машинное обучение по 29 параметрам на 31 скважине (24 – тренировочные, 7 скважин – тестовые).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Тренировочный датасет для обучения нейросети объемом около 750 000 точек по глубине.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endParaRPr lang="en-US" sz="1200" dirty="0">
              <a:sym typeface="Proxima Nova"/>
            </a:endParaRPr>
          </a:p>
          <a:p>
            <a:pPr>
              <a:buClr>
                <a:srgbClr val="F0A000"/>
              </a:buClr>
            </a:pPr>
            <a:endParaRPr lang="en-US" sz="1599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845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7EF4C-3DA6-47A4-846E-036DA12343BA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C2B9F95-17D0-4CE5-B8A4-DBDA8179F11A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86B2D2C-27DB-4014-9833-FE439D656E63}"/>
              </a:ext>
            </a:extLst>
          </p:cNvPr>
          <p:cNvSpPr txBox="1">
            <a:spLocks/>
          </p:cNvSpPr>
          <p:nvPr/>
        </p:nvSpPr>
        <p:spPr>
          <a:xfrm>
            <a:off x="472346" y="1512057"/>
            <a:ext cx="9140474" cy="4279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Итоги работы: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Построена модель осложнений и рисков по предстоящей скважине с применением стратиграфического метода определения осложнений на основе опыта ранее пробуренных скважин.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Рассчитана удельная механическая энергия для предстоящей скважины на основе опорных скважин.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Выявлены корреляций между технологическими, геологическими и другими характеристиками бурения по методам машинного обучения.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Отработаны методы машинного обучения нейросети. Точность прогноза осложнений на 7 тестовых скважинах достигает 85-90%.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Построены карты корреляционных зависимостей параметров бурения с присутствием осложнений.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Проведены оценка важности параметров бурения на возникновение осложнения.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Определены «лучшие» технические показатели и режимы для предстоящей скважины для каждого горизонта по методике Технического предела и комплексного анализа </a:t>
            </a:r>
            <a:r>
              <a:rPr lang="en-US" sz="1200" dirty="0">
                <a:sym typeface="Proxima Nova"/>
              </a:rPr>
              <a:t>MSE, </a:t>
            </a:r>
            <a:r>
              <a:rPr lang="en-US" sz="1200" dirty="0" err="1">
                <a:sym typeface="Proxima Nova"/>
              </a:rPr>
              <a:t>dEp</a:t>
            </a:r>
            <a:r>
              <a:rPr lang="en-US" sz="1200" dirty="0">
                <a:sym typeface="Proxima Nova"/>
              </a:rPr>
              <a:t> </a:t>
            </a:r>
            <a:r>
              <a:rPr lang="ru-RU" sz="1200" dirty="0">
                <a:sym typeface="Proxima Nova"/>
              </a:rPr>
              <a:t>и первичных технологических параметров.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Построена матрица зависимости технологических параметров одних от других на основе данных по опорным скважинам для оценки возможности оптимизации.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Выявлены интервалы в разрезе предстоящей скважины с большими возможностями по оптимизации.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endParaRPr lang="ru-RU" sz="1200" dirty="0">
              <a:sym typeface="Proxima Nova"/>
            </a:endParaRPr>
          </a:p>
          <a:p>
            <a:pPr>
              <a:buClr>
                <a:srgbClr val="F0A000"/>
              </a:buClr>
            </a:pPr>
            <a:endParaRPr lang="en-US" sz="1200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5944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2232000" y="5078693"/>
            <a:ext cx="5843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Прогноз и вероятность возникновения осложнений на предстоящей скважины.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A1C417-F2AA-4B57-A353-0212BB1233AF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B4F931-88BD-49D3-A246-2FEE378895AD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9DCEA7-42FF-450C-9C85-0F90FE3D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95" y="1623345"/>
            <a:ext cx="9610233" cy="33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1475916" y="6039440"/>
            <a:ext cx="7407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Оценка возможностей оптимизации по стратиграфическим подразделениям предстоящей скважины.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A1C417-F2AA-4B57-A353-0212BB1233AF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B4F931-88BD-49D3-A246-2FEE378895AD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9DE2D-F36F-465B-AB92-36DD457B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0" y="1290641"/>
            <a:ext cx="7972686" cy="46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6;p24">
            <a:extLst>
              <a:ext uri="{FF2B5EF4-FFF2-40B4-BE49-F238E27FC236}">
                <a16:creationId xmlns:a16="http://schemas.microsoft.com/office/drawing/2014/main" id="{83022EC6-CE11-4960-883F-9A42F6F3FB08}"/>
              </a:ext>
            </a:extLst>
          </p:cNvPr>
          <p:cNvSpPr txBox="1"/>
          <p:nvPr/>
        </p:nvSpPr>
        <p:spPr>
          <a:xfrm>
            <a:off x="2628044" y="5943595"/>
            <a:ext cx="4432018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200" i="1" dirty="0"/>
              <a:t>Корреляционная зависимость параметров бурения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BDDA34-F858-4F2A-905C-143C1652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4" y="1649055"/>
            <a:ext cx="8064896" cy="4404967"/>
          </a:xfrm>
          <a:prstGeom prst="rect">
            <a:avLst/>
          </a:prstGeom>
        </p:spPr>
      </p:pic>
      <p:sp>
        <p:nvSpPr>
          <p:cNvPr id="25" name="Google Shape;226;p24">
            <a:extLst>
              <a:ext uri="{FF2B5EF4-FFF2-40B4-BE49-F238E27FC236}">
                <a16:creationId xmlns:a16="http://schemas.microsoft.com/office/drawing/2014/main" id="{D2441785-6699-4922-9839-C830840716F4}"/>
              </a:ext>
            </a:extLst>
          </p:cNvPr>
          <p:cNvSpPr txBox="1"/>
          <p:nvPr/>
        </p:nvSpPr>
        <p:spPr>
          <a:xfrm>
            <a:off x="8296141" y="1433053"/>
            <a:ext cx="1406382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Линейная прямая зависимость</a:t>
            </a:r>
            <a:endParaRPr lang="ru-RU" sz="1000" b="1" dirty="0">
              <a:solidFill>
                <a:srgbClr val="F0A31F"/>
              </a:solidFill>
              <a:latin typeface="Proxima Nova"/>
            </a:endParaRPr>
          </a:p>
        </p:txBody>
      </p:sp>
      <p:sp>
        <p:nvSpPr>
          <p:cNvPr id="26" name="Google Shape;226;p24">
            <a:extLst>
              <a:ext uri="{FF2B5EF4-FFF2-40B4-BE49-F238E27FC236}">
                <a16:creationId xmlns:a16="http://schemas.microsoft.com/office/drawing/2014/main" id="{814717B5-1F7C-4683-B510-61159B438D2E}"/>
              </a:ext>
            </a:extLst>
          </p:cNvPr>
          <p:cNvSpPr txBox="1"/>
          <p:nvPr/>
        </p:nvSpPr>
        <p:spPr>
          <a:xfrm>
            <a:off x="8296141" y="4356373"/>
            <a:ext cx="1406382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Линейная обратная зависимость</a:t>
            </a:r>
            <a:endParaRPr lang="ru-RU" sz="1000" b="1" dirty="0">
              <a:solidFill>
                <a:srgbClr val="F0A31F"/>
              </a:solidFill>
              <a:latin typeface="Proxima Nov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DF4AF8-3B2F-4F25-92A1-6D4A8F291643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58B6E9A-E294-4A6D-B1DD-E77F62DE576D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AD5992C0-DDEC-4D19-BD7E-2445D7F5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DD3BEEA5-2567-40D4-86BE-790DDF5849CF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3528038" y="5816277"/>
            <a:ext cx="573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Результаты оптимизации – </a:t>
            </a:r>
          </a:p>
          <a:p>
            <a:r>
              <a:rPr lang="ru-RU" sz="1200" i="1" dirty="0"/>
              <a:t>первичные технологические параметры «ЛУЧШЕЙ» скважины.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ABEE1C-8D3D-402D-9078-DFB5EB8F1D86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D713B52-FC19-4981-99E5-B55E5E6A87D2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347399-109A-4CC1-BF62-5731E720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7" y="1255398"/>
            <a:ext cx="2968028" cy="1713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F80691-44AE-470B-86EC-5FDF82FF3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37" y="2968745"/>
            <a:ext cx="2957019" cy="17160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3DAF497-7CEA-4BA1-AF98-4510216E1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47" y="4612494"/>
            <a:ext cx="2946010" cy="1603893"/>
          </a:xfrm>
          <a:prstGeom prst="rect">
            <a:avLst/>
          </a:prstGeom>
        </p:spPr>
      </p:pic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6FE676B-C43B-4494-ADAB-3C80286E6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79139"/>
              </p:ext>
            </p:extLst>
          </p:nvPr>
        </p:nvGraphicFramePr>
        <p:xfrm>
          <a:off x="3888184" y="1268150"/>
          <a:ext cx="4422255" cy="3341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8009">
                  <a:extLst>
                    <a:ext uri="{9D8B030D-6E8A-4147-A177-3AD203B41FA5}">
                      <a16:colId xmlns:a16="http://schemas.microsoft.com/office/drawing/2014/main" val="3338170502"/>
                    </a:ext>
                  </a:extLst>
                </a:gridCol>
                <a:gridCol w="717530">
                  <a:extLst>
                    <a:ext uri="{9D8B030D-6E8A-4147-A177-3AD203B41FA5}">
                      <a16:colId xmlns:a16="http://schemas.microsoft.com/office/drawing/2014/main" val="25078505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1269460089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3204109541"/>
                    </a:ext>
                  </a:extLst>
                </a:gridCol>
              </a:tblGrid>
              <a:tr h="289332"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Стратиграфическая единица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Расход, л/с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Обороты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Нагрузка, т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05017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J1 uk,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укугутская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</a:t>
                      </a:r>
                    </a:p>
                  </a:txBody>
                  <a:tcPr marL="9525" marR="324000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0,7</a:t>
                      </a:r>
                    </a:p>
                  </a:txBody>
                  <a:tcPr marL="7182" marR="324000" marT="7182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4479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Є2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mt,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метегерская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2528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Є2-1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ič,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ичерская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1182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čr,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чарская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08894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ol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олекминская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4907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tb2,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верхнетолбачанская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7941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tb1,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нижнетолбачанская 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85773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эльгянская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70025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нелбинская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499674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jurg,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юрегинская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00610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билирская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89750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V-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jh,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юряхская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49813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kd,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кудулахская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2651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us,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успунская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5399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bk2,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верхнебюкская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1598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bk1,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нижнебюкская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71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6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5B971-34FA-4366-9FEE-386C41EE523E}"/>
              </a:ext>
            </a:extLst>
          </p:cNvPr>
          <p:cNvSpPr txBox="1"/>
          <p:nvPr/>
        </p:nvSpPr>
        <p:spPr>
          <a:xfrm>
            <a:off x="1434988" y="5843238"/>
            <a:ext cx="7925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Зависимость первичных технологических параметров друг от друга на основе опыта пробуренных скважин.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24D7C5-F410-4077-A90F-98227DF91EE0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5E4EB6A-9875-4ABF-B177-77AA1E7E61CB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44D6F43-3A7F-43D1-AAB0-CF4E5478348D}"/>
              </a:ext>
            </a:extLst>
          </p:cNvPr>
          <p:cNvGrpSpPr/>
          <p:nvPr/>
        </p:nvGrpSpPr>
        <p:grpSpPr>
          <a:xfrm>
            <a:off x="1777117" y="1652756"/>
            <a:ext cx="6526390" cy="2760495"/>
            <a:chOff x="1790869" y="1638344"/>
            <a:chExt cx="6526390" cy="2760495"/>
          </a:xfrm>
        </p:grpSpPr>
        <p:graphicFrame>
          <p:nvGraphicFramePr>
            <p:cNvPr id="16" name="Таблица 15">
              <a:extLst>
                <a:ext uri="{FF2B5EF4-FFF2-40B4-BE49-F238E27FC236}">
                  <a16:creationId xmlns:a16="http://schemas.microsoft.com/office/drawing/2014/main" id="{FF074D04-A5D1-40C1-8E88-3F44C3F63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1717303"/>
                </p:ext>
              </p:extLst>
            </p:nvPr>
          </p:nvGraphicFramePr>
          <p:xfrm>
            <a:off x="1790869" y="1638344"/>
            <a:ext cx="6526390" cy="2760495"/>
          </p:xfrm>
          <a:graphic>
            <a:graphicData uri="http://schemas.openxmlformats.org/drawingml/2006/table">
              <a:tbl>
                <a:tblPr>
                  <a:effectLst>
                    <a:outerShdw blurRad="50800" dist="50800" dir="5400000" algn="ctr" rotWithShape="0">
                      <a:schemeClr val="bg1"/>
                    </a:outerShdw>
                  </a:effectLst>
                  <a:tableStyleId>{5C22544A-7EE6-4342-B048-85BDC9FD1C3A}</a:tableStyleId>
                </a:tblPr>
                <a:tblGrid>
                  <a:gridCol w="1563663">
                    <a:extLst>
                      <a:ext uri="{9D8B030D-6E8A-4147-A177-3AD203B41FA5}">
                        <a16:colId xmlns:a16="http://schemas.microsoft.com/office/drawing/2014/main" val="554793314"/>
                      </a:ext>
                    </a:extLst>
                  </a:gridCol>
                  <a:gridCol w="915316">
                    <a:extLst>
                      <a:ext uri="{9D8B030D-6E8A-4147-A177-3AD203B41FA5}">
                        <a16:colId xmlns:a16="http://schemas.microsoft.com/office/drawing/2014/main" val="950773292"/>
                      </a:ext>
                    </a:extLst>
                  </a:gridCol>
                  <a:gridCol w="915316">
                    <a:extLst>
                      <a:ext uri="{9D8B030D-6E8A-4147-A177-3AD203B41FA5}">
                        <a16:colId xmlns:a16="http://schemas.microsoft.com/office/drawing/2014/main" val="654649181"/>
                      </a:ext>
                    </a:extLst>
                  </a:gridCol>
                  <a:gridCol w="915316">
                    <a:extLst>
                      <a:ext uri="{9D8B030D-6E8A-4147-A177-3AD203B41FA5}">
                        <a16:colId xmlns:a16="http://schemas.microsoft.com/office/drawing/2014/main" val="3511332574"/>
                      </a:ext>
                    </a:extLst>
                  </a:gridCol>
                  <a:gridCol w="915316">
                    <a:extLst>
                      <a:ext uri="{9D8B030D-6E8A-4147-A177-3AD203B41FA5}">
                        <a16:colId xmlns:a16="http://schemas.microsoft.com/office/drawing/2014/main" val="972475317"/>
                      </a:ext>
                    </a:extLst>
                  </a:gridCol>
                  <a:gridCol w="1301463">
                    <a:extLst>
                      <a:ext uri="{9D8B030D-6E8A-4147-A177-3AD203B41FA5}">
                        <a16:colId xmlns:a16="http://schemas.microsoft.com/office/drawing/2014/main" val="2761717167"/>
                      </a:ext>
                    </a:extLst>
                  </a:gridCol>
                </a:tblGrid>
                <a:tr h="421976">
                  <a:tc>
                    <a:txBody>
                      <a:bodyPr/>
                      <a:lstStyle/>
                      <a:p>
                        <a:pPr marL="0" algn="l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 </a:t>
                        </a:r>
                      </a:p>
                    </a:txBody>
                    <a:tcPr marL="7109" marR="7109" marT="7109" marB="0" anchor="b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Расход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MSE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Обороты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dExp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Скорость </a:t>
                        </a:r>
                        <a:b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a:b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проходки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30896431"/>
                    </a:ext>
                  </a:extLst>
                </a:tr>
                <a:tr h="286603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Расход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86936196"/>
                    </a:ext>
                  </a:extLst>
                </a:tr>
                <a:tr h="286603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MSE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-0.31577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>
                          <a:alpha val="59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53373806"/>
                    </a:ext>
                  </a:extLst>
                </a:tr>
                <a:tr h="286603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Обороты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0.148213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0.317339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>
                          <a:alpha val="51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22865215"/>
                    </a:ext>
                  </a:extLst>
                </a:tr>
                <a:tr h="286603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dExp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-0.42298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>
                          <a:alpha val="7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0.243479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0.250236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>
                          <a:alpha val="56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endParaRP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30397650"/>
                    </a:ext>
                  </a:extLst>
                </a:tr>
                <a:tr h="421976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Скорость </a:t>
                        </a:r>
                        <a:b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a:b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проходки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0.038464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-0.13711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>
                          <a:alpha val="44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0.143693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-0.54708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9910358"/>
                    </a:ext>
                  </a:extLst>
                </a:tr>
                <a:tr h="421976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Стратиграфическая единица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-0.05622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00000">
                          <a:alpha val="32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0.28678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0.384513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>
                          <a:alpha val="72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0.372427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>
                          <a:alpha val="72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-0.10219321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9900">
                          <a:alpha val="69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2552287"/>
                    </a:ext>
                  </a:extLst>
                </a:tr>
                <a:tr h="348155">
                  <a:tc>
                    <a:txBody>
                      <a:bodyPr/>
                      <a:lstStyle/>
                      <a:p>
                        <a:pPr marL="0" algn="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200" b="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Нагрузка</a:t>
                        </a:r>
                      </a:p>
                    </a:txBody>
                    <a:tcPr marL="7109" marR="108000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1C1C1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0.221644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-0.18715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>
                          <a:alpha val="54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0.770985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0.322527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9A63C">
                          <a:alpha val="43922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algn="ctr" defTabSz="912114" rtl="0" eaLnBrk="1" fontAlgn="ctr" latinLnBrk="0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ru-RU" sz="10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Franklin Gothic Book" panose="020B0503020102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a:t>-0.007858476</a:t>
                        </a:r>
                      </a:p>
                    </a:txBody>
                    <a:tcPr marL="7109" marR="7109" marT="7109" marB="0" anchor="ctr">
                      <a:lnL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9900">
                          <a:alpha val="69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33837038"/>
                    </a:ext>
                  </a:extLst>
                </a:tr>
              </a:tbl>
            </a:graphicData>
          </a:graphic>
        </p:graphicFrame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FA9EE677-7120-47AE-9FBD-D9DB188A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7964" y="1733679"/>
              <a:ext cx="209040" cy="20067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</p:grpSp>
      <p:sp>
        <p:nvSpPr>
          <p:cNvPr id="19" name="Google Shape;226;p24">
            <a:extLst>
              <a:ext uri="{FF2B5EF4-FFF2-40B4-BE49-F238E27FC236}">
                <a16:creationId xmlns:a16="http://schemas.microsoft.com/office/drawing/2014/main" id="{0BE002D6-03A2-4065-9958-CF7D5C79D9C9}"/>
              </a:ext>
            </a:extLst>
          </p:cNvPr>
          <p:cNvSpPr txBox="1"/>
          <p:nvPr/>
        </p:nvSpPr>
        <p:spPr>
          <a:xfrm>
            <a:off x="2572779" y="4494509"/>
            <a:ext cx="4803867" cy="913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Franklin Gothic Book" panose="020B0503020102020204" pitchFamily="34" charset="0"/>
              </a:rPr>
              <a:t>Корреляционные значения</a:t>
            </a:r>
          </a:p>
          <a:p>
            <a:pPr algn="ctr">
              <a:spcBef>
                <a:spcPts val="600"/>
              </a:spcBef>
            </a:pPr>
            <a:r>
              <a:rPr lang="ru-RU" sz="1400" dirty="0">
                <a:solidFill>
                  <a:schemeClr val="dk1"/>
                </a:solidFill>
                <a:latin typeface="Franklin Gothic Book" panose="020B0503020102020204" pitchFamily="34" charset="0"/>
              </a:rPr>
              <a:t>-1                             0                             1</a:t>
            </a:r>
            <a:endParaRPr lang="ru-RU" sz="1400" b="1" dirty="0">
              <a:solidFill>
                <a:srgbClr val="F0A31F"/>
              </a:solidFill>
              <a:latin typeface="Proxima Nova"/>
            </a:endParaRPr>
          </a:p>
        </p:txBody>
      </p:sp>
      <p:sp>
        <p:nvSpPr>
          <p:cNvPr id="20" name="Стрелка: влево-вправо 19">
            <a:extLst>
              <a:ext uri="{FF2B5EF4-FFF2-40B4-BE49-F238E27FC236}">
                <a16:creationId xmlns:a16="http://schemas.microsoft.com/office/drawing/2014/main" id="{202ECFBD-6C6C-4925-B7F6-F9825BC690CC}"/>
              </a:ext>
            </a:extLst>
          </p:cNvPr>
          <p:cNvSpPr/>
          <p:nvPr/>
        </p:nvSpPr>
        <p:spPr>
          <a:xfrm>
            <a:off x="3485625" y="5131135"/>
            <a:ext cx="3109374" cy="357748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7000">
                <a:schemeClr val="accent1">
                  <a:lumMod val="100000"/>
                </a:schemeClr>
              </a:gs>
              <a:gs pos="100000">
                <a:srgbClr val="2FB37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63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irig">
      <a:dk1>
        <a:sysClr val="windowText" lastClr="000000"/>
      </a:dk1>
      <a:lt1>
        <a:srgbClr val="FFFFFF"/>
      </a:lt1>
      <a:dk2>
        <a:srgbClr val="808080"/>
      </a:dk2>
      <a:lt2>
        <a:srgbClr val="D9D9D9"/>
      </a:lt2>
      <a:accent1>
        <a:srgbClr val="F0A000"/>
      </a:accent1>
      <a:accent2>
        <a:srgbClr val="F0F0F0"/>
      </a:accent2>
      <a:accent3>
        <a:srgbClr val="F0A000"/>
      </a:accent3>
      <a:accent4>
        <a:srgbClr val="F0A000"/>
      </a:accent4>
      <a:accent5>
        <a:srgbClr val="F0A000"/>
      </a:accent5>
      <a:accent6>
        <a:srgbClr val="F0A000"/>
      </a:accent6>
      <a:hlink>
        <a:srgbClr val="2F5496"/>
      </a:hlink>
      <a:folHlink>
        <a:srgbClr val="BF9000"/>
      </a:folHlink>
    </a:clrScheme>
    <a:fontScheme name="Amirig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5E33C451B40E244ACF4B75C3C49B7D9" ma:contentTypeVersion="7" ma:contentTypeDescription="Создание документа." ma:contentTypeScope="" ma:versionID="c87a733bdaf17a3bf5f0ab82ea1a8f82">
  <xsd:schema xmlns:xsd="http://www.w3.org/2001/XMLSchema" xmlns:xs="http://www.w3.org/2001/XMLSchema" xmlns:p="http://schemas.microsoft.com/office/2006/metadata/properties" xmlns:ns2="263d23be-1407-421f-b0b3-2f8df4890924" targetNamespace="http://schemas.microsoft.com/office/2006/metadata/properties" ma:root="true" ma:fieldsID="7516027222b146771cfeb9bab882f4ee" ns2:_="">
    <xsd:import namespace="263d23be-1407-421f-b0b3-2f8df48909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d23be-1407-421f-b0b3-2f8df4890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066F60-DB91-4047-BBC0-B50BC0FEF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d23be-1407-421f-b0b3-2f8df4890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D7B8CC-90D5-49F6-9884-267B93D538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C3A31F-5373-4664-B34F-186EC75CFC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17644</TotalTime>
  <Words>674</Words>
  <Application>Microsoft Office PowerPoint</Application>
  <PresentationFormat>Произвольный</PresentationFormat>
  <Paragraphs>172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Proxima Nova</vt:lpstr>
      <vt:lpstr>Proxima Nova Lt</vt:lpstr>
      <vt:lpstr>Proxima Nova Rg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Кузниченко Koнстантин</dc:creator>
  <cp:lastModifiedBy>Philipp Sirachkov</cp:lastModifiedBy>
  <cp:revision>385</cp:revision>
  <dcterms:created xsi:type="dcterms:W3CDTF">2019-01-12T09:38:27Z</dcterms:created>
  <dcterms:modified xsi:type="dcterms:W3CDTF">2021-09-30T08:55:08Z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0x01010095E33C451B40E244ACF4B75C3C49B7D9</vt:lpwstr>
  </property>
</Properties>
</file>