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14"/>
  </p:notesMasterIdLst>
  <p:sldIdLst>
    <p:sldId id="525" r:id="rId5"/>
    <p:sldId id="519" r:id="rId6"/>
    <p:sldId id="526" r:id="rId7"/>
    <p:sldId id="520" r:id="rId8"/>
    <p:sldId id="521" r:id="rId9"/>
    <p:sldId id="524" r:id="rId10"/>
    <p:sldId id="345" r:id="rId11"/>
    <p:sldId id="522" r:id="rId12"/>
    <p:sldId id="527" r:id="rId13"/>
  </p:sldIdLst>
  <p:sldSz cx="1008062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8BD0A8-020D-4D3B-A84E-6916C990A049}">
          <p14:sldIdLst/>
        </p14:section>
        <p14:section name="Untitled Section" id="{466FC70B-9B95-40B7-82E3-8B8C5E4A7D48}">
          <p14:sldIdLst>
            <p14:sldId id="525"/>
            <p14:sldId id="519"/>
            <p14:sldId id="526"/>
            <p14:sldId id="520"/>
            <p14:sldId id="521"/>
            <p14:sldId id="524"/>
            <p14:sldId id="345"/>
            <p14:sldId id="522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FF"/>
    <a:srgbClr val="FF00FF"/>
    <a:srgbClr val="C8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737" autoAdjust="0"/>
  </p:normalViewPr>
  <p:slideViewPr>
    <p:cSldViewPr>
      <p:cViewPr varScale="1">
        <p:scale>
          <a:sx n="113" d="100"/>
          <a:sy n="113" d="100"/>
        </p:scale>
        <p:origin x="1194" y="102"/>
      </p:cViewPr>
      <p:guideLst>
        <p:guide orient="horz" pos="2154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3269" y="4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761E8-A8B6-4762-9B99-2B662EA9B3E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5700" y="1143000"/>
            <a:ext cx="4546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`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EDF09-6879-4CE1-A564-5935FE56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7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73577" y="4686502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44" tIns="45160" rIns="90344" bIns="45160" anchor="t" anchorCtr="0">
            <a:noAutofit/>
          </a:bodyPr>
          <a:lstStyle/>
          <a:p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739775"/>
            <a:ext cx="5449887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57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AF4CB8-F253-46B2-90F5-C5E6F105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313" y="540269"/>
            <a:ext cx="8642350" cy="424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9EA795-3FBF-4AE6-BBD1-02378E9D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13" y="540269"/>
            <a:ext cx="3241675" cy="540015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F500AC6-0726-4E21-AA8B-E77913C0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1489" y="5940425"/>
            <a:ext cx="359344" cy="900113"/>
          </a:xfrm>
        </p:spPr>
        <p:txBody>
          <a:bodyPr/>
          <a:lstStyle/>
          <a:p>
            <a:fld id="{8BA46279-04EC-4F3A-B173-D751F288A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46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1CD20-023A-4335-8DE3-D46C83DD7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46279-04EC-4F3A-B173-D751F288A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5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38342" y="3452246"/>
            <a:ext cx="6572073" cy="36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79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38342" y="3851217"/>
            <a:ext cx="6572073" cy="406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19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559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79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394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99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99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99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99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99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99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650481" y="6077781"/>
            <a:ext cx="1560710" cy="50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6057" marR="0" lvl="0" indent="-228029" algn="l" rtl="0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197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2114" marR="0" lvl="1" indent="-405384" algn="l" rtl="0">
              <a:lnSpc>
                <a:spcPct val="100000"/>
              </a:lnSpc>
              <a:spcBef>
                <a:spcPts val="55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79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68171" marR="0" lvl="2" indent="-380048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39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4228" marR="0" lvl="3" indent="-354711" algn="l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0285" marR="0" lvl="4" indent="-354711" algn="l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36342" marR="0" lvl="5" indent="-354711" algn="l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92399" marR="0" lvl="6" indent="-354711" algn="l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48456" marR="0" lvl="7" indent="-354711" algn="l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04513" marR="0" lvl="8" indent="-354711" algn="l" rtl="0">
              <a:lnSpc>
                <a:spcPct val="10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0345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313" y="540269"/>
            <a:ext cx="8642350" cy="424603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313" y="540269"/>
            <a:ext cx="3241675" cy="540015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1489" y="5940425"/>
            <a:ext cx="359344" cy="900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97" b="1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8BA46279-04EC-4F3A-B173-D751F288A19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5CAAB-19D0-4702-9E39-E02785B2C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6340475"/>
            <a:ext cx="3403600" cy="3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  <a:latin typeface="Proxima Nova Lt" panose="02000506030000020004" pitchFamily="50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40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110000"/>
        </a:lnSpc>
        <a:spcBef>
          <a:spcPts val="998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110000"/>
        </a:lnSpc>
        <a:spcBef>
          <a:spcPts val="49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110000"/>
        </a:lnSpc>
        <a:spcBef>
          <a:spcPts val="49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110000"/>
        </a:lnSpc>
        <a:spcBef>
          <a:spcPts val="49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110000"/>
        </a:lnSpc>
        <a:spcBef>
          <a:spcPts val="499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3175" userDrawn="1">
          <p15:clr>
            <a:srgbClr val="F26B43"/>
          </p15:clr>
        </p15:guide>
        <p15:guide id="3" pos="5897" userDrawn="1">
          <p15:clr>
            <a:srgbClr val="F26B43"/>
          </p15:clr>
        </p15:guide>
        <p15:guide id="4" pos="453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3742" userDrawn="1">
          <p15:clr>
            <a:srgbClr val="F26B43"/>
          </p15:clr>
        </p15:guide>
        <p15:guide id="7" orient="horz" pos="2041" userDrawn="1">
          <p15:clr>
            <a:srgbClr val="F26B43"/>
          </p15:clr>
        </p15:guide>
        <p15:guide id="8" orient="horz" pos="1928" userDrawn="1">
          <p15:clr>
            <a:srgbClr val="F26B43"/>
          </p15:clr>
        </p15:guide>
        <p15:guide id="9" orient="horz" pos="1814" userDrawn="1">
          <p15:clr>
            <a:srgbClr val="F26B43"/>
          </p15:clr>
        </p15:guide>
        <p15:guide id="10" orient="horz" pos="1701" userDrawn="1">
          <p15:clr>
            <a:srgbClr val="F26B43"/>
          </p15:clr>
        </p15:guide>
        <p15:guide id="11" orient="horz" pos="1588" userDrawn="1">
          <p15:clr>
            <a:srgbClr val="F26B43"/>
          </p15:clr>
        </p15:guide>
        <p15:guide id="12" orient="horz" pos="1474" userDrawn="1">
          <p15:clr>
            <a:srgbClr val="F26B43"/>
          </p15:clr>
        </p15:guide>
        <p15:guide id="13" orient="horz" pos="1361" userDrawn="1">
          <p15:clr>
            <a:srgbClr val="F26B43"/>
          </p15:clr>
        </p15:guide>
        <p15:guide id="14" orient="horz" pos="1247" userDrawn="1">
          <p15:clr>
            <a:srgbClr val="F26B43"/>
          </p15:clr>
        </p15:guide>
        <p15:guide id="15" orient="horz" pos="1134" userDrawn="1">
          <p15:clr>
            <a:srgbClr val="F26B43"/>
          </p15:clr>
        </p15:guide>
        <p15:guide id="16" orient="horz" pos="1021" userDrawn="1">
          <p15:clr>
            <a:srgbClr val="F26B43"/>
          </p15:clr>
        </p15:guide>
        <p15:guide id="17" orient="horz" pos="907" userDrawn="1">
          <p15:clr>
            <a:srgbClr val="F26B43"/>
          </p15:clr>
        </p15:guide>
        <p15:guide id="18" orient="horz" pos="794" userDrawn="1">
          <p15:clr>
            <a:srgbClr val="F26B43"/>
          </p15:clr>
        </p15:guide>
        <p15:guide id="19" orient="horz" pos="680" userDrawn="1">
          <p15:clr>
            <a:srgbClr val="F26B43"/>
          </p15:clr>
        </p15:guide>
        <p15:guide id="20" orient="horz" pos="567" userDrawn="1">
          <p15:clr>
            <a:srgbClr val="F26B43"/>
          </p15:clr>
        </p15:guide>
        <p15:guide id="21" orient="horz" pos="454" userDrawn="1">
          <p15:clr>
            <a:srgbClr val="F26B43"/>
          </p15:clr>
        </p15:guide>
        <p15:guide id="22" orient="horz" pos="2268" userDrawn="1">
          <p15:clr>
            <a:srgbClr val="F26B43"/>
          </p15:clr>
        </p15:guide>
        <p15:guide id="23" orient="horz" pos="2381" userDrawn="1">
          <p15:clr>
            <a:srgbClr val="F26B43"/>
          </p15:clr>
        </p15:guide>
        <p15:guide id="24" orient="horz" pos="2495" userDrawn="1">
          <p15:clr>
            <a:srgbClr val="F26B43"/>
          </p15:clr>
        </p15:guide>
        <p15:guide id="25" orient="horz" pos="2608" userDrawn="1">
          <p15:clr>
            <a:srgbClr val="F26B43"/>
          </p15:clr>
        </p15:guide>
        <p15:guide id="26" orient="horz" pos="2721" userDrawn="1">
          <p15:clr>
            <a:srgbClr val="F26B43"/>
          </p15:clr>
        </p15:guide>
        <p15:guide id="27" orient="horz" pos="2835" userDrawn="1">
          <p15:clr>
            <a:srgbClr val="F26B43"/>
          </p15:clr>
        </p15:guide>
        <p15:guide id="28" orient="horz" pos="2948" userDrawn="1">
          <p15:clr>
            <a:srgbClr val="F26B43"/>
          </p15:clr>
        </p15:guide>
        <p15:guide id="29" orient="horz" pos="3062" userDrawn="1">
          <p15:clr>
            <a:srgbClr val="F26B43"/>
          </p15:clr>
        </p15:guide>
        <p15:guide id="30" orient="horz" pos="3175" userDrawn="1">
          <p15:clr>
            <a:srgbClr val="F26B43"/>
          </p15:clr>
        </p15:guide>
        <p15:guide id="31" orient="horz" pos="3288" userDrawn="1">
          <p15:clr>
            <a:srgbClr val="F26B43"/>
          </p15:clr>
        </p15:guide>
        <p15:guide id="32" orient="horz" pos="3402" userDrawn="1">
          <p15:clr>
            <a:srgbClr val="F26B43"/>
          </p15:clr>
        </p15:guide>
        <p15:guide id="33" orient="horz" pos="3515" userDrawn="1">
          <p15:clr>
            <a:srgbClr val="F26B43"/>
          </p15:clr>
        </p15:guide>
        <p15:guide id="34" orient="horz" pos="3629" userDrawn="1">
          <p15:clr>
            <a:srgbClr val="F26B43"/>
          </p15:clr>
        </p15:guide>
        <p15:guide id="35" pos="24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B1963-6B1C-4E1F-9AF8-A6811BCF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2" y="1481126"/>
            <a:ext cx="6572073" cy="644752"/>
          </a:xfrm>
        </p:spPr>
        <p:txBody>
          <a:bodyPr/>
          <a:lstStyle/>
          <a:p>
            <a:r>
              <a:rPr lang="ru-RU" dirty="0"/>
              <a:t>Рекомендательная система выбора технологических параметров строительства скважин.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6F8609-5403-4FA5-A48B-0CD547CC9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6676" y="3853753"/>
            <a:ext cx="1313638" cy="406107"/>
          </a:xfrm>
        </p:spPr>
        <p:txBody>
          <a:bodyPr/>
          <a:lstStyle/>
          <a:p>
            <a:r>
              <a:rPr lang="ru-RU" dirty="0"/>
              <a:t>Команда №2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17ED61-F2A9-401E-9152-2B87E46C51C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36517" y="5987736"/>
            <a:ext cx="1560710" cy="503317"/>
          </a:xfrm>
        </p:spPr>
        <p:txBody>
          <a:bodyPr/>
          <a:lstStyle/>
          <a:p>
            <a:r>
              <a:rPr lang="ru-RU" dirty="0" err="1"/>
              <a:t>МИСиС</a:t>
            </a:r>
            <a:r>
              <a:rPr lang="ru-RU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72357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85A91E-D0EB-47DC-8918-25C663426CFA}"/>
              </a:ext>
            </a:extLst>
          </p:cNvPr>
          <p:cNvSpPr txBox="1">
            <a:spLocks/>
          </p:cNvSpPr>
          <p:nvPr/>
        </p:nvSpPr>
        <p:spPr>
          <a:xfrm>
            <a:off x="461337" y="313826"/>
            <a:ext cx="9026753" cy="8399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1600" dirty="0">
                <a:latin typeface="+mj-lt"/>
              </a:rPr>
              <a:t>Цель работы: разработать систему рекомендаций технических параметров для бурения новой скважины.</a:t>
            </a:r>
            <a:endParaRPr lang="en" sz="1600" dirty="0"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01BFE7F-47E9-4841-AB22-8784878A6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70" y="6316439"/>
            <a:ext cx="457101" cy="140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0BD56-A0EF-794B-B117-D01FFB8DCF04}"/>
              </a:ext>
            </a:extLst>
          </p:cNvPr>
          <p:cNvCxnSpPr>
            <a:cxnSpLocks/>
          </p:cNvCxnSpPr>
          <p:nvPr/>
        </p:nvCxnSpPr>
        <p:spPr>
          <a:xfrm flipV="1">
            <a:off x="1210502" y="6389842"/>
            <a:ext cx="8150054" cy="4567"/>
          </a:xfrm>
          <a:prstGeom prst="line">
            <a:avLst/>
          </a:prstGeom>
          <a:ln w="63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032C2D92-20A0-4AA4-AE5A-EC99616B0D65}"/>
              </a:ext>
            </a:extLst>
          </p:cNvPr>
          <p:cNvSpPr txBox="1">
            <a:spLocks/>
          </p:cNvSpPr>
          <p:nvPr/>
        </p:nvSpPr>
        <p:spPr>
          <a:xfrm>
            <a:off x="482582" y="3648471"/>
            <a:ext cx="7128793" cy="287824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dirty="0">
                <a:solidFill>
                  <a:schemeClr val="accent1"/>
                </a:solidFill>
                <a:sym typeface="Proxima Nova"/>
              </a:rPr>
              <a:t>Примененные методики: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Методика технического предела определения «лучших» рекомендованных  технологических показателей.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Методы машинного обучения:</a:t>
            </a:r>
          </a:p>
          <a:p>
            <a:pPr lvl="1">
              <a:buClr>
                <a:srgbClr val="F0A000"/>
              </a:buClr>
            </a:pPr>
            <a:r>
              <a:rPr lang="ru-RU" sz="1200" dirty="0">
                <a:sym typeface="Proxima Nova"/>
              </a:rPr>
              <a:t>Метод К ближайших соседей (</a:t>
            </a:r>
            <a:r>
              <a:rPr lang="en-US" sz="1200" dirty="0">
                <a:sym typeface="Proxima Nova"/>
              </a:rPr>
              <a:t>KNN - k-nearest neighbors)</a:t>
            </a:r>
          </a:p>
          <a:p>
            <a:pPr lvl="1">
              <a:buClr>
                <a:srgbClr val="F0A000"/>
              </a:buClr>
            </a:pPr>
            <a:r>
              <a:rPr lang="ru-RU" sz="1200" dirty="0">
                <a:sym typeface="Proxima Nova"/>
              </a:rPr>
              <a:t>Метод случайного леса с градиентным </a:t>
            </a:r>
            <a:r>
              <a:rPr lang="ru-RU" sz="1200" dirty="0" err="1">
                <a:sym typeface="Proxima Nova"/>
              </a:rPr>
              <a:t>бустингом</a:t>
            </a:r>
            <a:r>
              <a:rPr lang="ru-RU" sz="1200" dirty="0">
                <a:sym typeface="Proxima Nova"/>
              </a:rPr>
              <a:t> (</a:t>
            </a:r>
            <a:r>
              <a:rPr lang="en-US" sz="1200" dirty="0">
                <a:sym typeface="Proxima Nova"/>
              </a:rPr>
              <a:t>RF – random forest)</a:t>
            </a:r>
          </a:p>
          <a:p>
            <a:pPr lvl="1">
              <a:buClr>
                <a:srgbClr val="F0A000"/>
              </a:buClr>
            </a:pPr>
            <a:r>
              <a:rPr lang="ru-RU" sz="1200" dirty="0">
                <a:sym typeface="Proxima Nova"/>
              </a:rPr>
              <a:t>Рекуррентная нейронная сеть (</a:t>
            </a:r>
            <a:r>
              <a:rPr lang="en-US" sz="1200" dirty="0">
                <a:sym typeface="Proxima Nova"/>
              </a:rPr>
              <a:t>RNN - recurrent neural network)</a:t>
            </a:r>
            <a:endParaRPr lang="ru-RU" sz="1200" dirty="0">
              <a:sym typeface="Proxima Nova"/>
            </a:endParaRPr>
          </a:p>
          <a:p>
            <a:pPr marL="456057" lvl="1" indent="0">
              <a:buClr>
                <a:srgbClr val="F0A000"/>
              </a:buClr>
              <a:buNone/>
            </a:pPr>
            <a:r>
              <a:rPr lang="ru-RU" sz="1400" dirty="0" err="1"/>
              <a:t>Popularity-based</a:t>
            </a:r>
            <a:r>
              <a:rPr lang="ru-RU" sz="1200" dirty="0">
                <a:sym typeface="Proxima Nova"/>
              </a:rPr>
              <a:t> подход</a:t>
            </a:r>
          </a:p>
          <a:p>
            <a:pPr marL="456057" lvl="1" indent="0">
              <a:buClr>
                <a:srgbClr val="F0A000"/>
              </a:buClr>
              <a:buNone/>
            </a:pPr>
            <a:r>
              <a:rPr lang="en-US" sz="1400" dirty="0"/>
              <a:t>Content-based</a:t>
            </a:r>
            <a:r>
              <a:rPr lang="ru-RU" sz="1200" dirty="0">
                <a:sym typeface="Proxima Nova"/>
              </a:rPr>
              <a:t> подход</a:t>
            </a:r>
          </a:p>
          <a:p>
            <a:pPr lvl="1">
              <a:buClr>
                <a:srgbClr val="F0A000"/>
              </a:buClr>
            </a:pPr>
            <a:endParaRPr lang="en-US" sz="1200" dirty="0">
              <a:sym typeface="Proxima Nova"/>
            </a:endParaRPr>
          </a:p>
          <a:p>
            <a:pPr>
              <a:buClr>
                <a:srgbClr val="F0A000"/>
              </a:buClr>
            </a:pPr>
            <a:endParaRPr lang="en-US" sz="1200" dirty="0">
              <a:sym typeface="Proxima Nova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429A91-B3BD-4309-9E3D-D0D51078F5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70342" y="5946782"/>
            <a:ext cx="359684" cy="9009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611" rtl="0" eaLnBrk="1" latinLnBrk="0" hangingPunct="1">
              <a:defRPr sz="1198" b="1" kern="1200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611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23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34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46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57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69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80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92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A46279-04EC-4F3A-B173-D751F288A19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0B617-D499-4399-A007-375CFC81ABAF}"/>
              </a:ext>
            </a:extLst>
          </p:cNvPr>
          <p:cNvSpPr txBox="1">
            <a:spLocks/>
          </p:cNvSpPr>
          <p:nvPr/>
        </p:nvSpPr>
        <p:spPr>
          <a:xfrm>
            <a:off x="482582" y="898847"/>
            <a:ext cx="5276671" cy="216460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dirty="0">
                <a:solidFill>
                  <a:schemeClr val="accent1"/>
                </a:solidFill>
                <a:sym typeface="Proxima Nova"/>
              </a:rPr>
              <a:t>Цели работы: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>
                <a:sym typeface="Proxima Nova"/>
              </a:rPr>
              <a:t>Построение предварительной модели строительства скважины, включающую в себя технологическую модель, модель по рискам и осложнениям.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>
                <a:sym typeface="Proxima Nova"/>
              </a:rPr>
              <a:t>Оптимизация бурения – определение лучших рекомендованных технологических режимов на основе опыта ранее пробуренных скважин.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>
                <a:sym typeface="Proxima Nova"/>
              </a:rPr>
              <a:t>Прогноз осложнений на предстоящую скважину с применением различных методик, в том числе с привлечением машинного обучения нейросетей.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8C385E9-C563-4DCB-BF68-5CF29093CD1E}"/>
              </a:ext>
            </a:extLst>
          </p:cNvPr>
          <p:cNvSpPr txBox="1">
            <a:spLocks/>
          </p:cNvSpPr>
          <p:nvPr/>
        </p:nvSpPr>
        <p:spPr>
          <a:xfrm>
            <a:off x="5747958" y="898847"/>
            <a:ext cx="4270856" cy="32382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dirty="0">
                <a:solidFill>
                  <a:schemeClr val="accent1"/>
                </a:solidFill>
                <a:sym typeface="Proxima Nova"/>
              </a:rPr>
              <a:t>Исходные данные: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/>
              <a:t>Проанализировано и исследовано 33 скважины.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/>
              <a:t>Привлеченные для исследований данные: </a:t>
            </a:r>
          </a:p>
          <a:p>
            <a:pPr marL="468000" indent="-288000">
              <a:lnSpc>
                <a:spcPct val="100000"/>
              </a:lnSpc>
              <a:spcBef>
                <a:spcPts val="0"/>
              </a:spcBef>
              <a:buClr>
                <a:srgbClr val="F0A000"/>
              </a:buClr>
              <a:buFontTx/>
              <a:buChar char="-"/>
            </a:pPr>
            <a:r>
              <a:rPr lang="ru-RU" sz="1200" dirty="0"/>
              <a:t>технологические параметры бурения,  </a:t>
            </a:r>
          </a:p>
          <a:p>
            <a:pPr marL="468000" indent="-288000">
              <a:lnSpc>
                <a:spcPct val="100000"/>
              </a:lnSpc>
              <a:spcBef>
                <a:spcPts val="0"/>
              </a:spcBef>
              <a:buClr>
                <a:srgbClr val="F0A000"/>
              </a:buClr>
              <a:buFontTx/>
              <a:buChar char="-"/>
            </a:pPr>
            <a:r>
              <a:rPr lang="ru-RU" sz="1200" dirty="0"/>
              <a:t>данные газового каротажа, </a:t>
            </a:r>
          </a:p>
          <a:p>
            <a:pPr marL="468000" indent="-288000">
              <a:lnSpc>
                <a:spcPct val="100000"/>
              </a:lnSpc>
              <a:spcBef>
                <a:spcPts val="0"/>
              </a:spcBef>
              <a:buClr>
                <a:srgbClr val="F0A000"/>
              </a:buClr>
              <a:buFontTx/>
              <a:buChar char="-"/>
            </a:pPr>
            <a:r>
              <a:rPr lang="ru-RU" sz="1200" dirty="0" err="1"/>
              <a:t>инклинометрия</a:t>
            </a:r>
            <a:r>
              <a:rPr lang="ru-RU" sz="1200" dirty="0"/>
              <a:t>, </a:t>
            </a:r>
          </a:p>
          <a:p>
            <a:pPr marL="468000" indent="-288000">
              <a:lnSpc>
                <a:spcPct val="100000"/>
              </a:lnSpc>
              <a:spcBef>
                <a:spcPts val="0"/>
              </a:spcBef>
              <a:buClr>
                <a:srgbClr val="F0A000"/>
              </a:buClr>
              <a:buFontTx/>
              <a:buChar char="-"/>
            </a:pPr>
            <a:r>
              <a:rPr lang="ru-RU" sz="1200" dirty="0"/>
              <a:t>реология раствора, </a:t>
            </a:r>
          </a:p>
          <a:p>
            <a:pPr marL="468000" indent="-288000">
              <a:lnSpc>
                <a:spcPct val="100000"/>
              </a:lnSpc>
              <a:spcBef>
                <a:spcPts val="0"/>
              </a:spcBef>
              <a:buClr>
                <a:srgbClr val="F0A000"/>
              </a:buClr>
              <a:buFontTx/>
              <a:buChar char="-"/>
            </a:pPr>
            <a:r>
              <a:rPr lang="ru-RU" sz="1200" dirty="0"/>
              <a:t>данные об осложнениях, </a:t>
            </a:r>
          </a:p>
          <a:p>
            <a:pPr marL="468000" indent="-288000">
              <a:lnSpc>
                <a:spcPct val="100000"/>
              </a:lnSpc>
              <a:spcBef>
                <a:spcPts val="0"/>
              </a:spcBef>
              <a:buClr>
                <a:srgbClr val="F0A000"/>
              </a:buClr>
              <a:buFontTx/>
              <a:buChar char="-"/>
            </a:pPr>
            <a:r>
              <a:rPr lang="ru-RU" sz="1200" dirty="0"/>
              <a:t>литологии, </a:t>
            </a:r>
          </a:p>
          <a:p>
            <a:pPr marL="468000" indent="-288000">
              <a:lnSpc>
                <a:spcPct val="100000"/>
              </a:lnSpc>
              <a:spcBef>
                <a:spcPts val="0"/>
              </a:spcBef>
              <a:buClr>
                <a:srgbClr val="F0A000"/>
              </a:buClr>
              <a:buFontTx/>
              <a:buChar char="-"/>
            </a:pPr>
            <a:r>
              <a:rPr lang="ru-RU" sz="1200" dirty="0"/>
              <a:t>стратиграфические отбивки по ГИС и ГТИ.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/>
              <a:t>Машинное обучение по 29 параметрам на 31 скважине (24 – тренировочные, 7 скважин – тестовые).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r>
              <a:rPr lang="ru-RU" sz="1200" dirty="0"/>
              <a:t>Тренировочный датасет для обучения нейросети объемом около 750 000 точек по глубине.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F0A000"/>
              </a:buClr>
            </a:pPr>
            <a:endParaRPr lang="en-US" sz="1200" dirty="0">
              <a:sym typeface="Proxima Nova"/>
            </a:endParaRPr>
          </a:p>
          <a:p>
            <a:pPr>
              <a:buClr>
                <a:srgbClr val="F0A000"/>
              </a:buClr>
            </a:pPr>
            <a:endParaRPr lang="en-US" sz="1599" dirty="0"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8456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85A91E-D0EB-47DC-8918-25C663426CFA}"/>
              </a:ext>
            </a:extLst>
          </p:cNvPr>
          <p:cNvSpPr txBox="1">
            <a:spLocks/>
          </p:cNvSpPr>
          <p:nvPr/>
        </p:nvSpPr>
        <p:spPr>
          <a:xfrm>
            <a:off x="575816" y="683965"/>
            <a:ext cx="9026753" cy="2261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1600" dirty="0">
                <a:latin typeface="+mj-lt"/>
              </a:rPr>
              <a:t>Выводы по построению системы.</a:t>
            </a:r>
            <a:endParaRPr lang="en" sz="2000" dirty="0"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01BFE7F-47E9-4841-AB22-8784878A6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70" y="6316439"/>
            <a:ext cx="457101" cy="140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0BD56-A0EF-794B-B117-D01FFB8DCF04}"/>
              </a:ext>
            </a:extLst>
          </p:cNvPr>
          <p:cNvCxnSpPr>
            <a:cxnSpLocks/>
          </p:cNvCxnSpPr>
          <p:nvPr/>
        </p:nvCxnSpPr>
        <p:spPr>
          <a:xfrm flipV="1">
            <a:off x="1210502" y="6389842"/>
            <a:ext cx="8150054" cy="4567"/>
          </a:xfrm>
          <a:prstGeom prst="line">
            <a:avLst/>
          </a:prstGeom>
          <a:ln w="63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429A91-B3BD-4309-9E3D-D0D51078F5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70342" y="5946782"/>
            <a:ext cx="359684" cy="9009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611" rtl="0" eaLnBrk="1" latinLnBrk="0" hangingPunct="1">
              <a:defRPr sz="1198" b="1" kern="1200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611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23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34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46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57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69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80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92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A46279-04EC-4F3A-B173-D751F288A19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0B617-D499-4399-A007-375CFC81ABAF}"/>
              </a:ext>
            </a:extLst>
          </p:cNvPr>
          <p:cNvSpPr txBox="1">
            <a:spLocks/>
          </p:cNvSpPr>
          <p:nvPr/>
        </p:nvSpPr>
        <p:spPr>
          <a:xfrm>
            <a:off x="475786" y="1435686"/>
            <a:ext cx="5276671" cy="216460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Popularity-based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подход дает нам рекомендации по выбору максимальной скорости для бурения новой скважины в зависимости от стратиграфии.</a:t>
            </a:r>
          </a:p>
          <a:p>
            <a:pPr>
              <a:buFont typeface="+mj-lt"/>
              <a:buAutoNum type="arabicPeriod"/>
            </a:pP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Content-based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подход дает ответ среди пробуренных скважин, которая наиболее подходит по своим параметрам для бурения новой скважины: по одной оценке скважина максимальный показатель 6022, хотя остальные тоже близки к новой, по другой оценке только две скважины похожи 6010 и 6022.</a:t>
            </a:r>
          </a:p>
          <a:p>
            <a:endParaRPr lang="en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27958A-282D-48B4-89E3-92ED84DEA85B}"/>
              </a:ext>
            </a:extLst>
          </p:cNvPr>
          <p:cNvSpPr txBox="1"/>
          <p:nvPr/>
        </p:nvSpPr>
        <p:spPr>
          <a:xfrm>
            <a:off x="5849936" y="1421874"/>
            <a:ext cx="38976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Показана слабая связь признаков-факторов с признаком - результатом, при этом высокая мультиколлинеарность. </a:t>
            </a:r>
          </a:p>
          <a:p>
            <a:pPr marL="342900" indent="-342900">
              <a:buFont typeface="+mj-lt"/>
              <a:buAutoNum type="arabicPeriod"/>
            </a:pP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Взяв отдельный код стратиграфии и проведя feature engeneering, можно добиться более высокой связи с признаком-результатом.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4F626-533C-4DF4-B340-A33CDE2DE0AC}"/>
              </a:ext>
            </a:extLst>
          </p:cNvPr>
          <p:cNvSpPr txBox="1"/>
          <p:nvPr/>
        </p:nvSpPr>
        <p:spPr>
          <a:xfrm>
            <a:off x="893158" y="3972951"/>
            <a:ext cx="8392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Точность рекомендаций по прогнозу осложнений на 7 тестовых скважинах достигает 85-90%.</a:t>
            </a:r>
            <a:r>
              <a:rPr lang="en-US" dirty="0"/>
              <a:t> </a:t>
            </a:r>
            <a:r>
              <a:rPr lang="ru-RU" dirty="0"/>
              <a:t>Это даёт возможность построения рекомендационной системы не только в контексте предварительной подготовки но и в режиме реального времени. </a:t>
            </a:r>
          </a:p>
        </p:txBody>
      </p:sp>
    </p:spTree>
    <p:extLst>
      <p:ext uri="{BB962C8B-B14F-4D97-AF65-F5344CB8AC3E}">
        <p14:creationId xmlns:p14="http://schemas.microsoft.com/office/powerpoint/2010/main" val="305696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301BFE7F-47E9-4841-AB22-8784878A6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70" y="6316439"/>
            <a:ext cx="457101" cy="140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0BD56-A0EF-794B-B117-D01FFB8DCF04}"/>
              </a:ext>
            </a:extLst>
          </p:cNvPr>
          <p:cNvCxnSpPr>
            <a:cxnSpLocks/>
          </p:cNvCxnSpPr>
          <p:nvPr/>
        </p:nvCxnSpPr>
        <p:spPr>
          <a:xfrm flipV="1">
            <a:off x="1210502" y="6389842"/>
            <a:ext cx="8150054" cy="4567"/>
          </a:xfrm>
          <a:prstGeom prst="line">
            <a:avLst/>
          </a:prstGeom>
          <a:ln w="63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429A91-B3BD-4309-9E3D-D0D51078F5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70342" y="5946782"/>
            <a:ext cx="359684" cy="9009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611" rtl="0" eaLnBrk="1" latinLnBrk="0" hangingPunct="1">
              <a:defRPr sz="1198" b="1" kern="1200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611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23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34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46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57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69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80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92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A46279-04EC-4F3A-B173-D751F288A19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37EF4C-3DA6-47A4-846E-036DA12343BA}"/>
              </a:ext>
            </a:extLst>
          </p:cNvPr>
          <p:cNvSpPr txBox="1">
            <a:spLocks/>
          </p:cNvSpPr>
          <p:nvPr/>
        </p:nvSpPr>
        <p:spPr>
          <a:xfrm>
            <a:off x="461337" y="313826"/>
            <a:ext cx="9026753" cy="8399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j-lt"/>
              </a:rPr>
              <a:t>Построение предварительной рекомендационной модели строительства скважины</a:t>
            </a:r>
            <a:r>
              <a:rPr lang="en-US" sz="2000" dirty="0">
                <a:latin typeface="+mj-lt"/>
              </a:rPr>
              <a:t>– </a:t>
            </a:r>
            <a:r>
              <a:rPr lang="ru-RU" sz="2000" dirty="0">
                <a:latin typeface="+mj-lt"/>
              </a:rPr>
              <a:t>реальные результаты </a:t>
            </a:r>
            <a:r>
              <a:rPr lang="ru-RU" sz="2000" dirty="0" err="1">
                <a:latin typeface="+mj-lt"/>
              </a:rPr>
              <a:t>технолногические</a:t>
            </a:r>
            <a:r>
              <a:rPr lang="ru-RU" sz="2000" dirty="0">
                <a:latin typeface="+mj-lt"/>
              </a:rPr>
              <a:t>.</a:t>
            </a:r>
            <a:endParaRPr lang="en" sz="2800" dirty="0">
              <a:latin typeface="+mj-lt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86B2D2C-27DB-4014-9833-FE439D656E63}"/>
              </a:ext>
            </a:extLst>
          </p:cNvPr>
          <p:cNvSpPr txBox="1">
            <a:spLocks/>
          </p:cNvSpPr>
          <p:nvPr/>
        </p:nvSpPr>
        <p:spPr>
          <a:xfrm>
            <a:off x="472346" y="1512057"/>
            <a:ext cx="9140474" cy="427990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dirty="0">
                <a:solidFill>
                  <a:schemeClr val="accent1"/>
                </a:solidFill>
                <a:sym typeface="Proxima Nova"/>
              </a:rPr>
              <a:t>Итоги работы: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Построена модель осложнений и рисков по предстоящей скважине с применением стратиграфического метода определения осложнений на основе опыта ранее пробуренных скважин.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Рассчитана удельная механическая энергия для предстоящей скважины на основе опорных скважин.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Выявлены корреляций между технологическими, геологическими и другими характеристиками бурения по методам машинного обучения.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Отработаны методы машинного обучения нейросети. Точность прогноза осложнений на 7 тестовых скважинах достигает 85-90%.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Построены карты корреляционных зависимостей параметров бурения с присутствием осложнений.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Проведены оценка важности параметров бурения на возникновение осложнения.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Определены «лучшие» технические показатели и режимы для предстоящей скважины для каждого горизонта по методике Технического предела и комплексного анализа </a:t>
            </a:r>
            <a:r>
              <a:rPr lang="en-US" sz="1200" dirty="0">
                <a:sym typeface="Proxima Nova"/>
              </a:rPr>
              <a:t>MSE, </a:t>
            </a:r>
            <a:r>
              <a:rPr lang="en-US" sz="1200" dirty="0" err="1">
                <a:sym typeface="Proxima Nova"/>
              </a:rPr>
              <a:t>dEp</a:t>
            </a:r>
            <a:r>
              <a:rPr lang="en-US" sz="1200" dirty="0">
                <a:sym typeface="Proxima Nova"/>
              </a:rPr>
              <a:t> </a:t>
            </a:r>
            <a:r>
              <a:rPr lang="ru-RU" sz="1200" dirty="0">
                <a:sym typeface="Proxima Nova"/>
              </a:rPr>
              <a:t>и первичных технологических параметров.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Построена матрица зависимости технологических параметров одних от других на основе данных по опорным скважинам для оценки возможности оптимизации.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r>
              <a:rPr lang="ru-RU" sz="1200" dirty="0">
                <a:sym typeface="Proxima Nova"/>
              </a:rPr>
              <a:t>Выявлены интервалы в разрезе предстоящей скважины с большими возможностями по оптимизации.</a:t>
            </a: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endParaRPr lang="ru-RU" sz="1200" dirty="0">
              <a:sym typeface="Proxima Nova"/>
            </a:endParaRPr>
          </a:p>
          <a:p>
            <a:pPr marL="342797" indent="-342797">
              <a:spcBef>
                <a:spcPts val="600"/>
              </a:spcBef>
              <a:buClr>
                <a:srgbClr val="F0A000"/>
              </a:buClr>
              <a:buFont typeface="+mj-lt"/>
              <a:buAutoNum type="arabicPeriod"/>
            </a:pPr>
            <a:endParaRPr lang="ru-RU" sz="1200" dirty="0">
              <a:sym typeface="Proxima Nova"/>
            </a:endParaRPr>
          </a:p>
          <a:p>
            <a:pPr>
              <a:buClr>
                <a:srgbClr val="F0A000"/>
              </a:buClr>
            </a:pPr>
            <a:endParaRPr lang="en-US" sz="1200" dirty="0"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15944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301BFE7F-47E9-4841-AB22-8784878A6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70" y="6316439"/>
            <a:ext cx="457101" cy="140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0BD56-A0EF-794B-B117-D01FFB8DCF04}"/>
              </a:ext>
            </a:extLst>
          </p:cNvPr>
          <p:cNvCxnSpPr>
            <a:cxnSpLocks/>
          </p:cNvCxnSpPr>
          <p:nvPr/>
        </p:nvCxnSpPr>
        <p:spPr>
          <a:xfrm flipV="1">
            <a:off x="1187323" y="6375448"/>
            <a:ext cx="8150054" cy="4567"/>
          </a:xfrm>
          <a:prstGeom prst="line">
            <a:avLst/>
          </a:prstGeom>
          <a:ln w="63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429A91-B3BD-4309-9E3D-D0D51078F5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70342" y="5946782"/>
            <a:ext cx="359684" cy="9009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611" rtl="0" eaLnBrk="1" latinLnBrk="0" hangingPunct="1">
              <a:defRPr sz="1198" b="1" kern="1200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611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23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34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46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57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69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80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92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A46279-04EC-4F3A-B173-D751F288A19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E55F9-1858-45F7-96B2-F5A548539F52}"/>
              </a:ext>
            </a:extLst>
          </p:cNvPr>
          <p:cNvSpPr txBox="1"/>
          <p:nvPr/>
        </p:nvSpPr>
        <p:spPr>
          <a:xfrm>
            <a:off x="2232000" y="5078693"/>
            <a:ext cx="5843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Прогноз и вероятность возникновения осложнений на предстоящей скважины.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1A1C417-F2AA-4B57-A353-0212BB1233AF}"/>
              </a:ext>
            </a:extLst>
          </p:cNvPr>
          <p:cNvSpPr txBox="1">
            <a:spLocks/>
          </p:cNvSpPr>
          <p:nvPr/>
        </p:nvSpPr>
        <p:spPr>
          <a:xfrm>
            <a:off x="461337" y="313826"/>
            <a:ext cx="9026753" cy="8399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j-lt"/>
              </a:rPr>
              <a:t>Построение предварительной модели строительства скважины</a:t>
            </a:r>
            <a:r>
              <a:rPr lang="en-US" sz="2000" dirty="0">
                <a:latin typeface="+mj-lt"/>
              </a:rPr>
              <a:t>– </a:t>
            </a:r>
            <a:r>
              <a:rPr lang="ru-RU" sz="2000" dirty="0">
                <a:latin typeface="+mj-lt"/>
              </a:rPr>
              <a:t>реальные результаты</a:t>
            </a:r>
            <a:endParaRPr lang="en" sz="2800" dirty="0">
              <a:latin typeface="+mj-lt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F9DCEA7-42FF-450C-9C85-0F90FE3D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95" y="1623345"/>
            <a:ext cx="9610233" cy="33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2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301BFE7F-47E9-4841-AB22-8784878A6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70" y="6316439"/>
            <a:ext cx="457101" cy="140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0BD56-A0EF-794B-B117-D01FFB8DCF04}"/>
              </a:ext>
            </a:extLst>
          </p:cNvPr>
          <p:cNvCxnSpPr>
            <a:cxnSpLocks/>
          </p:cNvCxnSpPr>
          <p:nvPr/>
        </p:nvCxnSpPr>
        <p:spPr>
          <a:xfrm flipV="1">
            <a:off x="1187323" y="6375448"/>
            <a:ext cx="8150054" cy="4567"/>
          </a:xfrm>
          <a:prstGeom prst="line">
            <a:avLst/>
          </a:prstGeom>
          <a:ln w="63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429A91-B3BD-4309-9E3D-D0D51078F5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70342" y="5946782"/>
            <a:ext cx="359684" cy="9009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611" rtl="0" eaLnBrk="1" latinLnBrk="0" hangingPunct="1">
              <a:defRPr sz="1198" b="1" kern="1200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611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23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34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46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57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69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80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92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A46279-04EC-4F3A-B173-D751F288A19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E55F9-1858-45F7-96B2-F5A548539F52}"/>
              </a:ext>
            </a:extLst>
          </p:cNvPr>
          <p:cNvSpPr txBox="1"/>
          <p:nvPr/>
        </p:nvSpPr>
        <p:spPr>
          <a:xfrm>
            <a:off x="1475916" y="6039440"/>
            <a:ext cx="7407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/>
              <a:t>Оценка возможностей оптимизации по стратиграфическим подразделениям предстоящей скважины.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1A1C417-F2AA-4B57-A353-0212BB1233AF}"/>
              </a:ext>
            </a:extLst>
          </p:cNvPr>
          <p:cNvSpPr txBox="1">
            <a:spLocks/>
          </p:cNvSpPr>
          <p:nvPr/>
        </p:nvSpPr>
        <p:spPr>
          <a:xfrm>
            <a:off x="461337" y="313826"/>
            <a:ext cx="9026753" cy="8399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j-lt"/>
              </a:rPr>
              <a:t>Построение предварительной модели строительства скважины</a:t>
            </a:r>
            <a:r>
              <a:rPr lang="en-US" sz="2000" dirty="0">
                <a:latin typeface="+mj-lt"/>
              </a:rPr>
              <a:t>– </a:t>
            </a:r>
            <a:r>
              <a:rPr lang="ru-RU" sz="2000" dirty="0">
                <a:latin typeface="+mj-lt"/>
              </a:rPr>
              <a:t>реальные результаты</a:t>
            </a:r>
            <a:endParaRPr lang="en" sz="2800" dirty="0">
              <a:latin typeface="+mj-lt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BB4F931-88BD-49D3-A246-2FEE378895AD}"/>
              </a:ext>
            </a:extLst>
          </p:cNvPr>
          <p:cNvSpPr txBox="1">
            <a:spLocks/>
          </p:cNvSpPr>
          <p:nvPr/>
        </p:nvSpPr>
        <p:spPr>
          <a:xfrm>
            <a:off x="472346" y="946950"/>
            <a:ext cx="4022939" cy="380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u="sng" dirty="0">
                <a:solidFill>
                  <a:schemeClr val="accent1"/>
                </a:solidFill>
                <a:sym typeface="Proxima Nova"/>
              </a:rPr>
              <a:t>Работа №5.</a:t>
            </a:r>
            <a:endParaRPr lang="en-US" sz="1599" b="1" dirty="0">
              <a:sym typeface="Proxima Nov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C9DE2D-F36F-465B-AB92-36DD457BD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40" y="1290641"/>
            <a:ext cx="7972686" cy="46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4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26;p24">
            <a:extLst>
              <a:ext uri="{FF2B5EF4-FFF2-40B4-BE49-F238E27FC236}">
                <a16:creationId xmlns:a16="http://schemas.microsoft.com/office/drawing/2014/main" id="{83022EC6-CE11-4960-883F-9A42F6F3FB08}"/>
              </a:ext>
            </a:extLst>
          </p:cNvPr>
          <p:cNvSpPr txBox="1"/>
          <p:nvPr/>
        </p:nvSpPr>
        <p:spPr>
          <a:xfrm>
            <a:off x="2628044" y="5943595"/>
            <a:ext cx="4432018" cy="46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92" tIns="45584" rIns="91192" bIns="45584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200" i="1" dirty="0"/>
              <a:t>Корреляционная зависимость параметров бурения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BDDA34-F858-4F2A-905C-143C1652B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4" y="1649055"/>
            <a:ext cx="8064896" cy="4404967"/>
          </a:xfrm>
          <a:prstGeom prst="rect">
            <a:avLst/>
          </a:prstGeom>
        </p:spPr>
      </p:pic>
      <p:sp>
        <p:nvSpPr>
          <p:cNvPr id="25" name="Google Shape;226;p24">
            <a:extLst>
              <a:ext uri="{FF2B5EF4-FFF2-40B4-BE49-F238E27FC236}">
                <a16:creationId xmlns:a16="http://schemas.microsoft.com/office/drawing/2014/main" id="{D2441785-6699-4922-9839-C830840716F4}"/>
              </a:ext>
            </a:extLst>
          </p:cNvPr>
          <p:cNvSpPr txBox="1"/>
          <p:nvPr/>
        </p:nvSpPr>
        <p:spPr>
          <a:xfrm>
            <a:off x="8296141" y="1433053"/>
            <a:ext cx="1406382" cy="46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92" tIns="45584" rIns="91192" bIns="45584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000" dirty="0">
                <a:solidFill>
                  <a:schemeClr val="dk1"/>
                </a:solidFill>
                <a:latin typeface="Franklin Gothic Book" panose="020B0503020102020204" pitchFamily="34" charset="0"/>
              </a:rPr>
              <a:t>Линейная прямая зависимость</a:t>
            </a:r>
            <a:endParaRPr lang="ru-RU" sz="1000" b="1" dirty="0">
              <a:solidFill>
                <a:srgbClr val="F0A31F"/>
              </a:solidFill>
              <a:latin typeface="Proxima Nova"/>
            </a:endParaRPr>
          </a:p>
        </p:txBody>
      </p:sp>
      <p:sp>
        <p:nvSpPr>
          <p:cNvPr id="26" name="Google Shape;226;p24">
            <a:extLst>
              <a:ext uri="{FF2B5EF4-FFF2-40B4-BE49-F238E27FC236}">
                <a16:creationId xmlns:a16="http://schemas.microsoft.com/office/drawing/2014/main" id="{814717B5-1F7C-4683-B510-61159B438D2E}"/>
              </a:ext>
            </a:extLst>
          </p:cNvPr>
          <p:cNvSpPr txBox="1"/>
          <p:nvPr/>
        </p:nvSpPr>
        <p:spPr>
          <a:xfrm>
            <a:off x="8296141" y="4356373"/>
            <a:ext cx="1406382" cy="46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92" tIns="45584" rIns="91192" bIns="45584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ru-RU" sz="1000" dirty="0">
                <a:solidFill>
                  <a:schemeClr val="dk1"/>
                </a:solidFill>
                <a:latin typeface="Franklin Gothic Book" panose="020B0503020102020204" pitchFamily="34" charset="0"/>
              </a:rPr>
              <a:t>Линейная обратная зависимость</a:t>
            </a:r>
            <a:endParaRPr lang="ru-RU" sz="1000" b="1" dirty="0">
              <a:solidFill>
                <a:srgbClr val="F0A31F"/>
              </a:solidFill>
              <a:latin typeface="Proxima Nova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DF4AF8-3B2F-4F25-92A1-6D4A8F291643}"/>
              </a:ext>
            </a:extLst>
          </p:cNvPr>
          <p:cNvSpPr txBox="1">
            <a:spLocks/>
          </p:cNvSpPr>
          <p:nvPr/>
        </p:nvSpPr>
        <p:spPr>
          <a:xfrm>
            <a:off x="461337" y="313826"/>
            <a:ext cx="9026753" cy="8399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j-lt"/>
              </a:rPr>
              <a:t>Построение предварительной модели строительства скважины</a:t>
            </a:r>
            <a:r>
              <a:rPr lang="en-US" sz="2000" dirty="0">
                <a:latin typeface="+mj-lt"/>
              </a:rPr>
              <a:t>– </a:t>
            </a:r>
            <a:r>
              <a:rPr lang="ru-RU" sz="2000" dirty="0">
                <a:latin typeface="+mj-lt"/>
              </a:rPr>
              <a:t>реальные результаты</a:t>
            </a:r>
            <a:endParaRPr lang="en" sz="2800" dirty="0">
              <a:latin typeface="+mj-lt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58B6E9A-E294-4A6D-B1DD-E77F62DE576D}"/>
              </a:ext>
            </a:extLst>
          </p:cNvPr>
          <p:cNvSpPr txBox="1">
            <a:spLocks/>
          </p:cNvSpPr>
          <p:nvPr/>
        </p:nvSpPr>
        <p:spPr>
          <a:xfrm>
            <a:off x="472346" y="946950"/>
            <a:ext cx="4022939" cy="380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u="sng" dirty="0">
                <a:solidFill>
                  <a:schemeClr val="accent1"/>
                </a:solidFill>
                <a:sym typeface="Proxima Nova"/>
              </a:rPr>
              <a:t>Работа №5.</a:t>
            </a:r>
            <a:endParaRPr lang="en-US" sz="1599" b="1" dirty="0">
              <a:sym typeface="Proxima Nova"/>
            </a:endParaRPr>
          </a:p>
        </p:txBody>
      </p:sp>
      <p:pic>
        <p:nvPicPr>
          <p:cNvPr id="12" name="Graphic 16">
            <a:extLst>
              <a:ext uri="{FF2B5EF4-FFF2-40B4-BE49-F238E27FC236}">
                <a16:creationId xmlns:a16="http://schemas.microsoft.com/office/drawing/2014/main" id="{AD5992C0-DDEC-4D19-BD7E-2445D7F5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070" y="6316439"/>
            <a:ext cx="457101" cy="140856"/>
          </a:xfrm>
          <a:prstGeom prst="rect">
            <a:avLst/>
          </a:prstGeom>
        </p:spPr>
      </p:pic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DD3BEEA5-2567-40D4-86BE-790DDF5849CF}"/>
              </a:ext>
            </a:extLst>
          </p:cNvPr>
          <p:cNvCxnSpPr>
            <a:cxnSpLocks/>
          </p:cNvCxnSpPr>
          <p:nvPr/>
        </p:nvCxnSpPr>
        <p:spPr>
          <a:xfrm flipV="1">
            <a:off x="1187323" y="6375448"/>
            <a:ext cx="8150054" cy="4567"/>
          </a:xfrm>
          <a:prstGeom prst="line">
            <a:avLst/>
          </a:prstGeom>
          <a:ln w="63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4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301BFE7F-47E9-4841-AB22-8784878A6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70" y="6316439"/>
            <a:ext cx="457101" cy="1408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0BD56-A0EF-794B-B117-D01FFB8DCF04}"/>
              </a:ext>
            </a:extLst>
          </p:cNvPr>
          <p:cNvCxnSpPr>
            <a:cxnSpLocks/>
          </p:cNvCxnSpPr>
          <p:nvPr/>
        </p:nvCxnSpPr>
        <p:spPr>
          <a:xfrm flipV="1">
            <a:off x="1210502" y="6389842"/>
            <a:ext cx="8150054" cy="4567"/>
          </a:xfrm>
          <a:prstGeom prst="line">
            <a:avLst/>
          </a:prstGeom>
          <a:ln w="63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429A91-B3BD-4309-9E3D-D0D51078F5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70342" y="5946782"/>
            <a:ext cx="359684" cy="9009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611" rtl="0" eaLnBrk="1" latinLnBrk="0" hangingPunct="1">
              <a:defRPr sz="1198" b="1" kern="1200">
                <a:solidFill>
                  <a:schemeClr val="bg1">
                    <a:lumMod val="50000"/>
                  </a:schemeClr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611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23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34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46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57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69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80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92" algn="l" defTabSz="457611" rtl="0" eaLnBrk="1" latinLnBrk="0" hangingPunct="1">
              <a:defRPr sz="18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BA46279-04EC-4F3A-B173-D751F288A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E55F9-1858-45F7-96B2-F5A548539F52}"/>
              </a:ext>
            </a:extLst>
          </p:cNvPr>
          <p:cNvSpPr txBox="1"/>
          <p:nvPr/>
        </p:nvSpPr>
        <p:spPr>
          <a:xfrm>
            <a:off x="3528038" y="5816277"/>
            <a:ext cx="5732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Результаты оптимизации – </a:t>
            </a:r>
          </a:p>
          <a:p>
            <a:r>
              <a:rPr lang="ru-RU" sz="1200" i="1" dirty="0"/>
              <a:t>первичные технологические параметры «ЛУЧШЕЙ» скважины.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DABEE1C-8D3D-402D-9078-DFB5EB8F1D86}"/>
              </a:ext>
            </a:extLst>
          </p:cNvPr>
          <p:cNvSpPr txBox="1">
            <a:spLocks/>
          </p:cNvSpPr>
          <p:nvPr/>
        </p:nvSpPr>
        <p:spPr>
          <a:xfrm>
            <a:off x="461337" y="313826"/>
            <a:ext cx="9026753" cy="8399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j-lt"/>
              </a:rPr>
              <a:t>Построение предварительной модели строительства скважины</a:t>
            </a:r>
            <a:r>
              <a:rPr lang="en-US" sz="2000" dirty="0">
                <a:latin typeface="+mj-lt"/>
              </a:rPr>
              <a:t>– </a:t>
            </a:r>
            <a:r>
              <a:rPr lang="ru-RU" sz="2000" dirty="0">
                <a:latin typeface="+mj-lt"/>
              </a:rPr>
              <a:t>реальные результаты</a:t>
            </a:r>
            <a:endParaRPr lang="en" sz="2800" dirty="0">
              <a:latin typeface="+mj-lt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D713B52-FC19-4981-99E5-B55E5E6A87D2}"/>
              </a:ext>
            </a:extLst>
          </p:cNvPr>
          <p:cNvSpPr txBox="1">
            <a:spLocks/>
          </p:cNvSpPr>
          <p:nvPr/>
        </p:nvSpPr>
        <p:spPr>
          <a:xfrm>
            <a:off x="472346" y="946950"/>
            <a:ext cx="4022939" cy="3802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029" indent="-228029" algn="l" defTabSz="912114" rtl="0" eaLnBrk="1" latinLnBrk="0" hangingPunct="1">
              <a:lnSpc>
                <a:spcPct val="11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684086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1140143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3pPr>
            <a:lvl4pPr marL="1596200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4pPr>
            <a:lvl5pPr marL="2052257" indent="-228029" algn="l" defTabSz="912114" rtl="0" eaLnBrk="1" latinLnBrk="0" hangingPunct="1">
              <a:lnSpc>
                <a:spcPct val="11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99" b="1" u="sng" dirty="0">
                <a:solidFill>
                  <a:schemeClr val="accent1"/>
                </a:solidFill>
                <a:sym typeface="Proxima Nova"/>
              </a:rPr>
              <a:t>Работа №5.</a:t>
            </a:r>
            <a:endParaRPr lang="en-US" sz="1599" b="1" dirty="0">
              <a:sym typeface="Proxima Nova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347399-109A-4CC1-BF62-5731E720C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37" y="1255398"/>
            <a:ext cx="2968028" cy="17139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F80691-44AE-470B-86EC-5FDF82FF3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37" y="2968745"/>
            <a:ext cx="2957019" cy="171602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3DAF497-7CEA-4BA1-AF98-4510216E1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47" y="4612494"/>
            <a:ext cx="2946010" cy="1603893"/>
          </a:xfrm>
          <a:prstGeom prst="rect">
            <a:avLst/>
          </a:prstGeom>
        </p:spPr>
      </p:pic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16FE676B-C43B-4494-ADAB-3C80286E6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979139"/>
              </p:ext>
            </p:extLst>
          </p:nvPr>
        </p:nvGraphicFramePr>
        <p:xfrm>
          <a:off x="3888184" y="1268150"/>
          <a:ext cx="4422255" cy="3341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8009">
                  <a:extLst>
                    <a:ext uri="{9D8B030D-6E8A-4147-A177-3AD203B41FA5}">
                      <a16:colId xmlns:a16="http://schemas.microsoft.com/office/drawing/2014/main" val="3338170502"/>
                    </a:ext>
                  </a:extLst>
                </a:gridCol>
                <a:gridCol w="717530">
                  <a:extLst>
                    <a:ext uri="{9D8B030D-6E8A-4147-A177-3AD203B41FA5}">
                      <a16:colId xmlns:a16="http://schemas.microsoft.com/office/drawing/2014/main" val="25078505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1269460089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3204109541"/>
                    </a:ext>
                  </a:extLst>
                </a:gridCol>
              </a:tblGrid>
              <a:tr h="289332">
                <a:tc>
                  <a:txBody>
                    <a:bodyPr/>
                    <a:lstStyle/>
                    <a:p>
                      <a:pPr marL="0" algn="ctr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Стратиграфическая единица</a:t>
                      </a:r>
                    </a:p>
                  </a:txBody>
                  <a:tcPr marL="7182" marR="7182" marT="71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5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Расход, л/с</a:t>
                      </a:r>
                    </a:p>
                  </a:txBody>
                  <a:tcPr marL="7182" marR="7182" marT="71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5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Обороты</a:t>
                      </a:r>
                    </a:p>
                  </a:txBody>
                  <a:tcPr marL="7182" marR="7182" marT="71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5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Нагрузка, т</a:t>
                      </a:r>
                    </a:p>
                  </a:txBody>
                  <a:tcPr marL="7182" marR="7182" marT="718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9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505017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J1 uk,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укугутская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33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63</a:t>
                      </a:r>
                    </a:p>
                  </a:txBody>
                  <a:tcPr marL="9525" marR="324000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0,7</a:t>
                      </a:r>
                    </a:p>
                  </a:txBody>
                  <a:tcPr marL="7182" marR="324000" marT="7182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44796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Є2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mt,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метегерская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53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42528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Є2-1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ič,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ичерская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91182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čr,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чарская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53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508894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ol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олекминская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49076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tb2,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верхнетолбачанская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079416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tb1,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нижнетолбачанская 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185773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эльгянская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26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70025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nl,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нелбинская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499674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jurg,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юрегинская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00610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билирская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489750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V-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Є1 </a:t>
                      </a: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jh,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юряхская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049813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 kd,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кудулахская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82651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 us,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успунская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65399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 bk2,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верхнебюкская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15986"/>
                  </a:ext>
                </a:extLst>
              </a:tr>
              <a:tr h="190736">
                <a:tc>
                  <a:txBody>
                    <a:bodyPr/>
                    <a:lstStyle/>
                    <a:p>
                      <a:pPr marL="0" algn="l" defTabSz="912114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 bk1, </a:t>
                      </a:r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нижнебюкская</a:t>
                      </a:r>
                    </a:p>
                  </a:txBody>
                  <a:tcPr marL="7182" marR="7182" marT="7182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</a:p>
                  </a:txBody>
                  <a:tcPr marL="9525" marR="252000" marT="9525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94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Franklin Gothic Book" panose="020B0503020102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marL="9525" marR="324000" marT="9525" marB="0" anchor="b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71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86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3391-992B-41AA-B3A8-4237D8BCB7D6}"/>
              </a:ext>
            </a:extLst>
          </p:cNvPr>
          <p:cNvSpPr txBox="1">
            <a:spLocks/>
          </p:cNvSpPr>
          <p:nvPr/>
        </p:nvSpPr>
        <p:spPr>
          <a:xfrm>
            <a:off x="3299489" y="359929"/>
            <a:ext cx="3481646" cy="44214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roxima Nova Rg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j-lt"/>
              </a:rPr>
              <a:t>	Наша команда.</a:t>
            </a:r>
            <a:endParaRPr lang="en" sz="28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F9BF1C-6FAD-49E2-B3D5-569919475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74" t="-1" r="24869" b="-1180"/>
          <a:stretch/>
        </p:blipFill>
        <p:spPr>
          <a:xfrm>
            <a:off x="449009" y="1399141"/>
            <a:ext cx="936104" cy="1378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A63FE-8B16-44B3-81DD-30B1BC4BCBFB}"/>
              </a:ext>
            </a:extLst>
          </p:cNvPr>
          <p:cNvSpPr txBox="1"/>
          <p:nvPr/>
        </p:nvSpPr>
        <p:spPr>
          <a:xfrm>
            <a:off x="449009" y="2937896"/>
            <a:ext cx="100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Екатерина </a:t>
            </a:r>
            <a:r>
              <a:rPr lang="ru-RU" sz="1200" i="1" dirty="0" err="1"/>
              <a:t>Лупшина</a:t>
            </a:r>
            <a:endParaRPr lang="ru-RU" sz="1200" i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E2BA91-3A43-4F76-9601-B9779A1BB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24" y="1374050"/>
            <a:ext cx="1116124" cy="1383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0D6B5D-9285-4BFF-9EA4-DE853E8ED42D}"/>
              </a:ext>
            </a:extLst>
          </p:cNvPr>
          <p:cNvSpPr txBox="1"/>
          <p:nvPr/>
        </p:nvSpPr>
        <p:spPr>
          <a:xfrm>
            <a:off x="1538560" y="2916748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Артем Филиппенко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837B9-8D38-4EF5-A487-4A399DC90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859" y="1362014"/>
            <a:ext cx="1116124" cy="13951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C8B27A-1A78-40DA-9B2F-76F06349EC57}"/>
              </a:ext>
            </a:extLst>
          </p:cNvPr>
          <p:cNvSpPr txBox="1"/>
          <p:nvPr/>
        </p:nvSpPr>
        <p:spPr>
          <a:xfrm>
            <a:off x="2741427" y="2922565"/>
            <a:ext cx="1116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Артем Филиппенко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4012FD4-6E57-46C7-8DD2-3F003331F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795" y="1357018"/>
            <a:ext cx="1042530" cy="14202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15E446-9094-491E-AFF8-F2A26F487FED}"/>
              </a:ext>
            </a:extLst>
          </p:cNvPr>
          <p:cNvSpPr txBox="1"/>
          <p:nvPr/>
        </p:nvSpPr>
        <p:spPr>
          <a:xfrm>
            <a:off x="5330907" y="2922565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Александр</a:t>
            </a:r>
          </a:p>
          <a:p>
            <a:r>
              <a:rPr lang="ru-RU" sz="1200" i="1" dirty="0"/>
              <a:t>Кудрявцев</a:t>
            </a:r>
          </a:p>
          <a:p>
            <a:endParaRPr lang="ru-RU" sz="1200" i="1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49BEAA4-7604-4938-AB9F-56B997307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489" y="1357018"/>
            <a:ext cx="1148979" cy="1415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55C703-6576-4142-8039-7309F305AAA1}"/>
              </a:ext>
            </a:extLst>
          </p:cNvPr>
          <p:cNvSpPr txBox="1"/>
          <p:nvPr/>
        </p:nvSpPr>
        <p:spPr>
          <a:xfrm>
            <a:off x="4068998" y="2937896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Андрей Пшеничный</a:t>
            </a:r>
          </a:p>
          <a:p>
            <a:endParaRPr lang="ru-RU" sz="1200" i="1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32F8428-2F31-4875-937B-BBB4CB37A1C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808" r="12612"/>
          <a:stretch/>
        </p:blipFill>
        <p:spPr>
          <a:xfrm>
            <a:off x="6657513" y="1362013"/>
            <a:ext cx="1182760" cy="13951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5F3411-53F6-4908-862B-4C82D1DACD4C}"/>
              </a:ext>
            </a:extLst>
          </p:cNvPr>
          <p:cNvSpPr txBox="1"/>
          <p:nvPr/>
        </p:nvSpPr>
        <p:spPr>
          <a:xfrm>
            <a:off x="8031716" y="2937895"/>
            <a:ext cx="123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Павел </a:t>
            </a:r>
            <a:r>
              <a:rPr lang="ru-RU" sz="1200" i="1" dirty="0" err="1"/>
              <a:t>Озернов</a:t>
            </a:r>
            <a:endParaRPr lang="ru-RU" sz="1200" i="1" dirty="0"/>
          </a:p>
          <a:p>
            <a:endParaRPr lang="ru-RU" sz="1200" i="1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0D2F3C7-FCF4-41C6-A465-3AADB7E35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881" y="1260029"/>
            <a:ext cx="1397331" cy="1497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4F8C80-999A-4AC1-9A43-A9B8C6ECE108}"/>
              </a:ext>
            </a:extLst>
          </p:cNvPr>
          <p:cNvSpPr txBox="1"/>
          <p:nvPr/>
        </p:nvSpPr>
        <p:spPr>
          <a:xfrm>
            <a:off x="6781135" y="2916748"/>
            <a:ext cx="123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Ксения Колесниченко</a:t>
            </a:r>
          </a:p>
          <a:p>
            <a:endParaRPr lang="ru-RU" sz="1200" i="1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6794AAE-1A92-4452-8506-180E5AAB14E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307" r="9768"/>
          <a:stretch/>
        </p:blipFill>
        <p:spPr>
          <a:xfrm>
            <a:off x="4105795" y="3563079"/>
            <a:ext cx="1050367" cy="13500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EB71FA4-C236-449F-9C96-80FB5EB62C29}"/>
              </a:ext>
            </a:extLst>
          </p:cNvPr>
          <p:cNvSpPr txBox="1"/>
          <p:nvPr/>
        </p:nvSpPr>
        <p:spPr>
          <a:xfrm>
            <a:off x="4009735" y="5073716"/>
            <a:ext cx="123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Виктор Маслянинов</a:t>
            </a:r>
          </a:p>
          <a:p>
            <a:endParaRPr lang="ru-RU" sz="1200" i="1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4FA57E4-C099-4440-ACF1-FB2AFAD341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3952" y="3563079"/>
            <a:ext cx="1126896" cy="13247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51C5CD4-35FB-4137-BFFF-31DFAEECEC96}"/>
              </a:ext>
            </a:extLst>
          </p:cNvPr>
          <p:cNvSpPr txBox="1"/>
          <p:nvPr/>
        </p:nvSpPr>
        <p:spPr>
          <a:xfrm>
            <a:off x="5613952" y="5031947"/>
            <a:ext cx="123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Сергей </a:t>
            </a:r>
          </a:p>
          <a:p>
            <a:r>
              <a:rPr lang="ru-RU" sz="1200" i="1" dirty="0" err="1"/>
              <a:t>Гильдт</a:t>
            </a:r>
            <a:endParaRPr lang="ru-RU" sz="1200" i="1" dirty="0"/>
          </a:p>
          <a:p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413504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mirig">
      <a:dk1>
        <a:sysClr val="windowText" lastClr="000000"/>
      </a:dk1>
      <a:lt1>
        <a:srgbClr val="FFFFFF"/>
      </a:lt1>
      <a:dk2>
        <a:srgbClr val="808080"/>
      </a:dk2>
      <a:lt2>
        <a:srgbClr val="D9D9D9"/>
      </a:lt2>
      <a:accent1>
        <a:srgbClr val="F0A000"/>
      </a:accent1>
      <a:accent2>
        <a:srgbClr val="F0F0F0"/>
      </a:accent2>
      <a:accent3>
        <a:srgbClr val="F0A000"/>
      </a:accent3>
      <a:accent4>
        <a:srgbClr val="F0A000"/>
      </a:accent4>
      <a:accent5>
        <a:srgbClr val="F0A000"/>
      </a:accent5>
      <a:accent6>
        <a:srgbClr val="F0A000"/>
      </a:accent6>
      <a:hlink>
        <a:srgbClr val="2F5496"/>
      </a:hlink>
      <a:folHlink>
        <a:srgbClr val="BF9000"/>
      </a:folHlink>
    </a:clrScheme>
    <a:fontScheme name="Amirig">
      <a:majorFont>
        <a:latin typeface="Proxima Nova Rg"/>
        <a:ea typeface=""/>
        <a:cs typeface=""/>
      </a:majorFont>
      <a:minorFont>
        <a:latin typeface="Proxima Nova Rg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5E33C451B40E244ACF4B75C3C49B7D9" ma:contentTypeVersion="7" ma:contentTypeDescription="Создание документа." ma:contentTypeScope="" ma:versionID="c87a733bdaf17a3bf5f0ab82ea1a8f82">
  <xsd:schema xmlns:xsd="http://www.w3.org/2001/XMLSchema" xmlns:xs="http://www.w3.org/2001/XMLSchema" xmlns:p="http://schemas.microsoft.com/office/2006/metadata/properties" xmlns:ns2="263d23be-1407-421f-b0b3-2f8df4890924" targetNamespace="http://schemas.microsoft.com/office/2006/metadata/properties" ma:root="true" ma:fieldsID="7516027222b146771cfeb9bab882f4ee" ns2:_="">
    <xsd:import namespace="263d23be-1407-421f-b0b3-2f8df48909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d23be-1407-421f-b0b3-2f8df4890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066F60-DB91-4047-BBC0-B50BC0FEF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3d23be-1407-421f-b0b3-2f8df48909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D7B8CC-90D5-49F6-9884-267B93D538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C3A31F-5373-4664-B34F-186EC75CFC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17905</TotalTime>
  <Words>728</Words>
  <Application>Microsoft Office PowerPoint</Application>
  <PresentationFormat>Произвольный</PresentationFormat>
  <Paragraphs>147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Proxima Nova</vt:lpstr>
      <vt:lpstr>Proxima Nova Lt</vt:lpstr>
      <vt:lpstr>Proxima Nova Rg</vt:lpstr>
      <vt:lpstr>Office Theme</vt:lpstr>
      <vt:lpstr>Рекомендательная система выбора технологических параметров строительства скважин.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Кузниченко Koнстантин</dc:creator>
  <cp:lastModifiedBy>Виктор Маслянинов</cp:lastModifiedBy>
  <cp:revision>386</cp:revision>
  <dcterms:created xsi:type="dcterms:W3CDTF">2019-01-12T09:38:27Z</dcterms:created>
  <dcterms:modified xsi:type="dcterms:W3CDTF">2022-01-14T14:33:37Z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0x01010095E33C451B40E244ACF4B75C3C49B7D9</vt:lpwstr>
  </property>
</Properties>
</file>