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4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3F1"/>
    <a:srgbClr val="71CFF5"/>
    <a:srgbClr val="FFFF99"/>
    <a:srgbClr val="FFFFCC"/>
    <a:srgbClr val="15A2C9"/>
    <a:srgbClr val="0F9ED7"/>
    <a:srgbClr val="D2F0FA"/>
    <a:srgbClr val="128DAE"/>
    <a:srgbClr val="00F4EE"/>
    <a:srgbClr val="007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x-journal.ru/zolotoe-sechenie-v-web-designe.html#what-is-the-golden-ratio" TargetMode="External"/><Relationship Id="rId2" Type="http://schemas.openxmlformats.org/officeDocument/2006/relationships/hyperlink" Target="https://www.canva.com/ru_ru/obuchenie/zolotoe-sechenie-matematika-kotoraya-izmenit-vash-dizajn/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hyperlink" Target="https://pear-advert.ru/princip-zolotogo-secheniya-v-veb-dizajne" TargetMode="External"/><Relationship Id="rId4" Type="http://schemas.openxmlformats.org/officeDocument/2006/relationships/hyperlink" Target="https://jino.ru/journal/articles/zolotoe-secheni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325">
              <a:srgbClr val="404040"/>
            </a:gs>
            <a:gs pos="0">
              <a:schemeClr val="bg1">
                <a:lumMod val="95000"/>
                <a:lumOff val="5000"/>
              </a:schemeClr>
            </a:gs>
            <a:gs pos="48000">
              <a:srgbClr val="1B1B1B"/>
            </a:gs>
            <a:gs pos="4410">
              <a:srgbClr val="101010"/>
            </a:gs>
            <a:gs pos="82000">
              <a:srgbClr val="4B4B4B"/>
            </a:gs>
            <a:gs pos="63000">
              <a:srgbClr val="393939"/>
            </a:gs>
            <a:gs pos="100000">
              <a:srgbClr val="373737"/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9553" y="1794716"/>
            <a:ext cx="9697011" cy="2387600"/>
          </a:xfrm>
        </p:spPr>
        <p:txBody>
          <a:bodyPr>
            <a:noAutofit/>
          </a:bodyPr>
          <a:lstStyle/>
          <a:p>
            <a:r>
              <a:rPr lang="ru-RU" sz="7200" cap="none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7200" cap="none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золотое сечение в интерфейсе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08775" y="6488668"/>
            <a:ext cx="27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Савило Ксения ПЗТ-40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8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4704" y="0"/>
            <a:ext cx="10399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Примеры использования принципа золотого сечения в интерфейсах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4704" y="1418256"/>
            <a:ext cx="10515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логотипах и знаках: X/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Toyota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National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National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Geographic</a:t>
            </a:r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Золотое сечение применяют в логотипах в трех ключевых сценариях: придание формы с помощью золотой пропорции (кругов, квадратов, спиралей), регулировки композиции и размещения объектов, а также для подбора пропорций между элементами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518" t="29145" r="29819" b="11337"/>
          <a:stretch/>
        </p:blipFill>
        <p:spPr>
          <a:xfrm>
            <a:off x="3538728" y="2895584"/>
            <a:ext cx="4754880" cy="3820886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6" name="Волна 5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hlinkClick r:id="rId3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497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9528" y="153323"/>
            <a:ext cx="9637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сайтах: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National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Geographic</a:t>
            </a:r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Золотое сечение на сайтах помогает регулировать пропорции блоков и элементов, а также подбирать притягательные места для размещения дизайн-объектов.</a:t>
            </a:r>
          </a:p>
        </p:txBody>
      </p:sp>
      <p:pic>
        <p:nvPicPr>
          <p:cNvPr id="2050" name="Picture 2" descr="Золотое сечение на текущем сайте National Geo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28" y="1466942"/>
            <a:ext cx="7337148" cy="49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92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8164" y="151043"/>
            <a:ext cx="9798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приложениях: X/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экранах приложений обычно всегда есть область с ключевой информацией, поэтому золотое сечение (</a:t>
            </a:r>
            <a:r>
              <a:rPr lang="ru-RU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золотоая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пропорция) здесь также хорошо справляется со своей задачей.</a:t>
            </a:r>
          </a:p>
        </p:txBody>
      </p:sp>
      <p:pic>
        <p:nvPicPr>
          <p:cNvPr id="3074" name="Picture 2" descr="Золотое сечение в веб-приложении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70" y="1351372"/>
            <a:ext cx="7626503" cy="51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5" name="Волна 4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hlinkClick r:id="rId3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8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6364" y="106825"/>
            <a:ext cx="7486860" cy="146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50"/>
              </a:lnSpc>
            </a:pPr>
            <a:r>
              <a:rPr lang="en-US" sz="4000" dirty="0" err="1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Преимущества</a:t>
            </a:r>
            <a:r>
              <a:rPr lang="en-US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Использования</a:t>
            </a:r>
            <a:r>
              <a:rPr lang="en-US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Золотого Сечения</a:t>
            </a:r>
          </a:p>
        </p:txBody>
      </p:sp>
      <p:sp>
        <p:nvSpPr>
          <p:cNvPr id="3" name="Text 3"/>
          <p:cNvSpPr/>
          <p:nvPr/>
        </p:nvSpPr>
        <p:spPr>
          <a:xfrm>
            <a:off x="1660327" y="215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Гармония</a:t>
            </a:r>
          </a:p>
        </p:txBody>
      </p:sp>
      <p:sp>
        <p:nvSpPr>
          <p:cNvPr id="4" name="Text 4"/>
          <p:cNvSpPr/>
          <p:nvPr/>
        </p:nvSpPr>
        <p:spPr>
          <a:xfrm>
            <a:off x="1660327" y="2637636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Золотое сечение создает гармоничную и сбалансированную композицию, приятную для глаза.</a:t>
            </a:r>
          </a:p>
        </p:txBody>
      </p:sp>
      <p:sp>
        <p:nvSpPr>
          <p:cNvPr id="5" name="Shape 1"/>
          <p:cNvSpPr/>
          <p:nvPr/>
        </p:nvSpPr>
        <p:spPr>
          <a:xfrm>
            <a:off x="927382" y="2127334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1123835" y="2212344"/>
            <a:ext cx="1173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>
              <a:solidFill>
                <a:schemeClr val="bg1"/>
              </a:solidFill>
            </a:endParaRPr>
          </a:p>
        </p:txBody>
      </p:sp>
      <p:sp>
        <p:nvSpPr>
          <p:cNvPr id="7" name="Text 7"/>
          <p:cNvSpPr/>
          <p:nvPr/>
        </p:nvSpPr>
        <p:spPr>
          <a:xfrm>
            <a:off x="8663380" y="2155791"/>
            <a:ext cx="28652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Привлекательность</a:t>
            </a:r>
          </a:p>
        </p:txBody>
      </p:sp>
      <p:sp>
        <p:nvSpPr>
          <p:cNvPr id="8" name="Text 8"/>
          <p:cNvSpPr/>
          <p:nvPr/>
        </p:nvSpPr>
        <p:spPr>
          <a:xfrm>
            <a:off x="8632125" y="266408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Дизайн, построенный на золотом сечении, выглядит более эстетически привлекательным.</a:t>
            </a:r>
          </a:p>
        </p:txBody>
      </p:sp>
      <p:sp>
        <p:nvSpPr>
          <p:cNvPr id="9" name="Text 11"/>
          <p:cNvSpPr/>
          <p:nvPr/>
        </p:nvSpPr>
        <p:spPr>
          <a:xfrm>
            <a:off x="5507821" y="3348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Интуитивность</a:t>
            </a:r>
          </a:p>
        </p:txBody>
      </p:sp>
      <p:sp>
        <p:nvSpPr>
          <p:cNvPr id="10" name="Text 12"/>
          <p:cNvSpPr/>
          <p:nvPr/>
        </p:nvSpPr>
        <p:spPr>
          <a:xfrm>
            <a:off x="5549134" y="3999366"/>
            <a:ext cx="311424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Интерфейсы, основанные на золотом сечении, кажутся более интуитивно понятными.</a:t>
            </a:r>
          </a:p>
        </p:txBody>
      </p:sp>
      <p:sp>
        <p:nvSpPr>
          <p:cNvPr id="11" name="Shape 1"/>
          <p:cNvSpPr/>
          <p:nvPr/>
        </p:nvSpPr>
        <p:spPr>
          <a:xfrm>
            <a:off x="4792796" y="3348934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2"/>
          <p:cNvSpPr/>
          <p:nvPr/>
        </p:nvSpPr>
        <p:spPr>
          <a:xfrm>
            <a:off x="4998393" y="3433944"/>
            <a:ext cx="9481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ru-RU" sz="2650" dirty="0" smtClean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>
              <a:solidFill>
                <a:schemeClr val="bg1"/>
              </a:solidFill>
            </a:endParaRPr>
          </a:p>
        </p:txBody>
      </p:sp>
      <p:sp>
        <p:nvSpPr>
          <p:cNvPr id="13" name="Shape 1"/>
          <p:cNvSpPr/>
          <p:nvPr/>
        </p:nvSpPr>
        <p:spPr>
          <a:xfrm>
            <a:off x="7891378" y="2170991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2"/>
          <p:cNvSpPr/>
          <p:nvPr/>
        </p:nvSpPr>
        <p:spPr>
          <a:xfrm>
            <a:off x="8087831" y="2256001"/>
            <a:ext cx="1173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ru-RU" sz="2650" dirty="0" smtClean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>
              <a:solidFill>
                <a:schemeClr val="bg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16" name="Волна 15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1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6958" y="2723074"/>
            <a:ext cx="9496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Принцип золотого сечения — это не неприступный закон искусства. Золотое сечение – это секрет визуально и эстетически привлекательных изображений, логотипов, веб-сайтов и всего, что вы встречаете в природе. В начале это может показаться математической концепцией, которую сложно использовать в дизайне. Однако при тщательном подходе и анализе вы поймете, что в этом нет ничего сложного.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6958" y="1675510"/>
            <a:ext cx="2798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Заключение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5" name="Волна 4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65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65" y="770964"/>
            <a:ext cx="827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Список использованных </a:t>
            </a:r>
            <a:r>
              <a:rPr lang="ru-RU" sz="4000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источников:</a:t>
            </a:r>
            <a:endParaRPr lang="ru-RU" sz="4000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765" y="1904564"/>
            <a:ext cx="100852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FD3F1"/>
                </a:solidFill>
                <a:hlinkClick r:id="rId2"/>
              </a:rPr>
              <a:t>https://www.canva.com/ru_ru/obuchenie/zolotoe-sechenie-matematika-kotoraya-izmenit-vash-dizajn</a:t>
            </a:r>
            <a:r>
              <a:rPr lang="ru-RU" dirty="0" smtClean="0">
                <a:solidFill>
                  <a:srgbClr val="7FD3F1"/>
                </a:solidFill>
                <a:hlinkClick r:id="rId2"/>
              </a:rPr>
              <a:t>/</a:t>
            </a:r>
            <a:endParaRPr lang="ru-RU" dirty="0" smtClean="0">
              <a:solidFill>
                <a:srgbClr val="7FD3F1"/>
              </a:solidFill>
            </a:endParaRPr>
          </a:p>
          <a:p>
            <a:endParaRPr lang="ru-RU" dirty="0" smtClean="0">
              <a:solidFill>
                <a:srgbClr val="7FD3F1"/>
              </a:solidFill>
            </a:endParaRPr>
          </a:p>
          <a:p>
            <a:r>
              <a:rPr lang="en-US" dirty="0">
                <a:solidFill>
                  <a:srgbClr val="7FD3F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7FD3F1"/>
                </a:solidFill>
                <a:hlinkClick r:id="rId3"/>
              </a:rPr>
              <a:t>ux-journal.ru/zolotoe-sechenie-v-web-designe.html#what-is-the-golden-ratio</a:t>
            </a:r>
            <a:endParaRPr lang="ru-RU" dirty="0" smtClean="0">
              <a:solidFill>
                <a:srgbClr val="7FD3F1"/>
              </a:solidFill>
            </a:endParaRPr>
          </a:p>
          <a:p>
            <a:endParaRPr lang="ru-RU" dirty="0">
              <a:solidFill>
                <a:srgbClr val="7FD3F1"/>
              </a:solidFill>
            </a:endParaRPr>
          </a:p>
          <a:p>
            <a:r>
              <a:rPr lang="en-US" dirty="0">
                <a:solidFill>
                  <a:srgbClr val="7FD3F1"/>
                </a:solidFill>
                <a:hlinkClick r:id="rId4"/>
              </a:rPr>
              <a:t>https://jino.ru/journal/articles/zolotoe-sechenie</a:t>
            </a:r>
            <a:r>
              <a:rPr lang="en-US" dirty="0" smtClean="0">
                <a:solidFill>
                  <a:srgbClr val="7FD3F1"/>
                </a:solidFill>
                <a:hlinkClick r:id="rId4"/>
              </a:rPr>
              <a:t>/</a:t>
            </a:r>
            <a:endParaRPr lang="ru-RU" dirty="0" smtClean="0">
              <a:solidFill>
                <a:srgbClr val="7FD3F1"/>
              </a:solidFill>
            </a:endParaRPr>
          </a:p>
          <a:p>
            <a:endParaRPr lang="ru-RU" dirty="0">
              <a:solidFill>
                <a:srgbClr val="7FD3F1"/>
              </a:solidFill>
            </a:endParaRPr>
          </a:p>
          <a:p>
            <a:r>
              <a:rPr lang="en-US" dirty="0">
                <a:solidFill>
                  <a:srgbClr val="7FD3F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7FD3F1"/>
                </a:solidFill>
                <a:hlinkClick r:id="rId5"/>
              </a:rPr>
              <a:t>pear-advert.ru/princip-zolotogo-secheniya-v-veb-dizajne</a:t>
            </a:r>
            <a:endParaRPr lang="ru-RU" dirty="0" smtClean="0">
              <a:solidFill>
                <a:srgbClr val="7FD3F1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5" name="Волна 4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hlinkClick r:id="rId6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26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5295" y="3487271"/>
            <a:ext cx="10524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74107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325">
              <a:srgbClr val="404040"/>
            </a:gs>
            <a:gs pos="0">
              <a:schemeClr val="bg1">
                <a:lumMod val="95000"/>
                <a:lumOff val="5000"/>
              </a:schemeClr>
            </a:gs>
            <a:gs pos="48000">
              <a:srgbClr val="1B1B1B"/>
            </a:gs>
            <a:gs pos="4410">
              <a:srgbClr val="101010"/>
            </a:gs>
            <a:gs pos="82000">
              <a:srgbClr val="4B4B4B"/>
            </a:gs>
            <a:gs pos="63000">
              <a:srgbClr val="393939"/>
            </a:gs>
            <a:gs pos="100000">
              <a:srgbClr val="373737"/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Содержание:</a:t>
            </a:r>
            <a:endParaRPr lang="ru-RU" sz="5400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1141413" y="2141593"/>
            <a:ext cx="581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 каким образом золотое сечение применяется в дизайне.</a:t>
            </a:r>
            <a:endParaRPr lang="ru-RU" dirty="0"/>
          </a:p>
        </p:txBody>
      </p:sp>
      <p:sp>
        <p:nvSpPr>
          <p:cNvPr id="10" name="Прямоугольник 9">
            <a:hlinkClick r:id="rId3" action="ppaction://hlinksldjump"/>
          </p:cNvPr>
          <p:cNvSpPr/>
          <p:nvPr/>
        </p:nvSpPr>
        <p:spPr>
          <a:xfrm>
            <a:off x="1141413" y="2837202"/>
            <a:ext cx="1057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 Что такое золотое сечение как дизайн-метод и для чего оно нужно: ценность «улитки» на практике</a:t>
            </a:r>
          </a:p>
        </p:txBody>
      </p:sp>
      <p:sp>
        <p:nvSpPr>
          <p:cNvPr id="11" name="Прямоугольник 10">
            <a:hlinkClick r:id="rId4" action="ppaction://hlinksldjump"/>
          </p:cNvPr>
          <p:cNvSpPr/>
          <p:nvPr/>
        </p:nvSpPr>
        <p:spPr>
          <a:xfrm>
            <a:off x="1141413" y="1820089"/>
            <a:ext cx="304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 Что такое золотое сечение?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41413" y="2465312"/>
            <a:ext cx="481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олотого </a:t>
            </a:r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ечения в </a:t>
            </a:r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err="1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нтерфейсах</a:t>
            </a:r>
            <a:endParaRPr lang="en-US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hlinkClick r:id="rId5" action="ppaction://hlinksldjump"/>
          </p:cNvPr>
          <p:cNvSpPr/>
          <p:nvPr/>
        </p:nvSpPr>
        <p:spPr>
          <a:xfrm>
            <a:off x="1141413" y="3113993"/>
            <a:ext cx="8130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 Причины использования золотого сечения в дизайн-проектах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hlinkClick r:id="rId6" action="ppaction://hlinksldjump"/>
          </p:cNvPr>
          <p:cNvSpPr/>
          <p:nvPr/>
        </p:nvSpPr>
        <p:spPr>
          <a:xfrm>
            <a:off x="1141413" y="3446877"/>
            <a:ext cx="1048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 Что важно учесть при работе с золотым сечением в дизайне сайтов, интерфейсов и приложений?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hlinkClick r:id="rId7" action="ppaction://hlinksldjump"/>
          </p:cNvPr>
          <p:cNvSpPr/>
          <p:nvPr/>
        </p:nvSpPr>
        <p:spPr>
          <a:xfrm>
            <a:off x="1141413" y="3760116"/>
            <a:ext cx="2283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 советы из практики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hlinkClick r:id="rId8" action="ppaction://hlinksldjump"/>
          </p:cNvPr>
          <p:cNvSpPr/>
          <p:nvPr/>
        </p:nvSpPr>
        <p:spPr>
          <a:xfrm>
            <a:off x="1141413" y="40304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8Примеры использования принципа золотого сечения в интерфейсах</a:t>
            </a:r>
          </a:p>
          <a:p>
            <a:pPr indent="538163"/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8 1 В логотипах и знаках: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hlinkClick r:id="rId9" action="ppaction://hlinksldjump"/>
          </p:cNvPr>
          <p:cNvSpPr/>
          <p:nvPr/>
        </p:nvSpPr>
        <p:spPr>
          <a:xfrm>
            <a:off x="1686607" y="4899510"/>
            <a:ext cx="157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8 2 На сайтах:</a:t>
            </a:r>
            <a:endParaRPr lang="ru-RU" dirty="0"/>
          </a:p>
        </p:txBody>
      </p:sp>
      <p:sp>
        <p:nvSpPr>
          <p:cNvPr id="18" name="Прямоугольник 17">
            <a:hlinkClick r:id="rId10" action="ppaction://hlinksldjump"/>
          </p:cNvPr>
          <p:cNvSpPr/>
          <p:nvPr/>
        </p:nvSpPr>
        <p:spPr>
          <a:xfrm>
            <a:off x="1147391" y="5168071"/>
            <a:ext cx="2599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8163"/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8 3 В приложениях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hlinkClick r:id="rId11" action="ppaction://hlinksldjump"/>
          </p:cNvPr>
          <p:cNvSpPr/>
          <p:nvPr/>
        </p:nvSpPr>
        <p:spPr>
          <a:xfrm>
            <a:off x="1108517" y="5393502"/>
            <a:ext cx="5069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dirty="0" err="1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err="1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спользования</a:t>
            </a:r>
            <a:r>
              <a:rPr lang="en-US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олотого </a:t>
            </a:r>
            <a:r>
              <a:rPr lang="ru-RU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ечения</a:t>
            </a:r>
            <a:endParaRPr lang="en-US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hlinkClick r:id="rId12" action="ppaction://hlinksldjump"/>
          </p:cNvPr>
          <p:cNvSpPr/>
          <p:nvPr/>
        </p:nvSpPr>
        <p:spPr>
          <a:xfrm>
            <a:off x="1081622" y="5702828"/>
            <a:ext cx="165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 Заключение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hlinkClick r:id="rId13" action="ppaction://hlinksldjump"/>
          </p:cNvPr>
          <p:cNvSpPr/>
          <p:nvPr/>
        </p:nvSpPr>
        <p:spPr>
          <a:xfrm>
            <a:off x="1099552" y="6017865"/>
            <a:ext cx="4046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11 Список использованных источников</a:t>
            </a:r>
            <a:endParaRPr lang="ru-RU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55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325">
              <a:srgbClr val="404040"/>
            </a:gs>
            <a:gs pos="0">
              <a:schemeClr val="bg1">
                <a:lumMod val="95000"/>
                <a:lumOff val="5000"/>
              </a:schemeClr>
            </a:gs>
            <a:gs pos="48000">
              <a:srgbClr val="1B1B1B"/>
            </a:gs>
            <a:gs pos="4410">
              <a:srgbClr val="101010"/>
            </a:gs>
            <a:gs pos="82000">
              <a:srgbClr val="4B4B4B"/>
            </a:gs>
            <a:gs pos="63000">
              <a:srgbClr val="393939"/>
            </a:gs>
            <a:gs pos="100000">
              <a:srgbClr val="373737"/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Золотое сечение в акустике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40" y="0"/>
            <a:ext cx="4598895" cy="25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72988" y="3666518"/>
            <a:ext cx="9905998" cy="1478570"/>
          </a:xfrm>
        </p:spPr>
        <p:txBody>
          <a:bodyPr>
            <a:noAutofit/>
          </a:bodyPr>
          <a:lstStyle/>
          <a:p>
            <a:pPr indent="538163" algn="just"/>
            <a:r>
              <a:rPr lang="ru-RU" sz="2000" dirty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описанный в </a:t>
            </a:r>
            <a:r>
              <a:rPr lang="ru-RU" sz="2000" dirty="0" smtClean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Элементах Эвклида</a:t>
            </a:r>
            <a:r>
              <a:rPr lang="ru-RU" sz="2000" dirty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2300 лет назад, этот термин гласит: два объекта находятся в золотой пропорции, если соотношение между ними идентично отношению их суммы к большему из двух элементов. Обычно эта пропорция </a:t>
            </a:r>
            <a:r>
              <a:rPr lang="ru-RU" sz="2000" dirty="0" smtClean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1.6180. Самое </a:t>
            </a:r>
            <a:r>
              <a:rPr lang="ru-RU" sz="2000" dirty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известное применение золотого сечения - так называемый золотой прямоугольник, который может быть разделен на идеальный квадрат и меньший прямоугольник тех же пропорций, что и “</a:t>
            </a:r>
            <a:r>
              <a:rPr lang="ru-RU" sz="2000" dirty="0" smtClean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родительский</a:t>
            </a:r>
            <a:r>
              <a:rPr lang="ru-RU" sz="2000" dirty="0">
                <a:solidFill>
                  <a:srgbClr val="71CF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прямоугольник. Вы можете применить эту теорию к большему разнообразию объектов, также разделяя их на компоненты.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2988" y="600640"/>
            <a:ext cx="6490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Что </a:t>
            </a:r>
            <a:r>
              <a:rPr lang="ru-RU" sz="5400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такое </a:t>
            </a:r>
            <a:r>
              <a:rPr lang="ru-RU" sz="54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золотое сечение?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7" name="Волна 6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>
              <a:hlinkClick r:id="rId3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62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325">
              <a:srgbClr val="404040"/>
            </a:gs>
            <a:gs pos="0">
              <a:schemeClr val="bg1">
                <a:lumMod val="95000"/>
                <a:lumOff val="5000"/>
              </a:schemeClr>
            </a:gs>
            <a:gs pos="48000">
              <a:srgbClr val="1B1B1B"/>
            </a:gs>
            <a:gs pos="4410">
              <a:srgbClr val="101010"/>
            </a:gs>
            <a:gs pos="82000">
              <a:srgbClr val="4B4B4B"/>
            </a:gs>
            <a:gs pos="63000">
              <a:srgbClr val="393939"/>
            </a:gs>
            <a:gs pos="100000">
              <a:srgbClr val="373737"/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376" y="165966"/>
            <a:ext cx="10121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Рассмотрим, каким образом золотое сечение применяется в дизайне. На основе отрезка, разделённого на две части в пропорции 1 к 1,618, построим квадрат и прямоугольник.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624" t="34022" r="46194" b="29676"/>
          <a:stretch/>
        </p:blipFill>
        <p:spPr>
          <a:xfrm>
            <a:off x="0" y="4281050"/>
            <a:ext cx="2604070" cy="160250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10235" y="1109291"/>
            <a:ext cx="101211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результате мы получим прямоугольник с золотым сечением, который также называют золотым. Правая его часть тоже представляет собой золотой прямоугольник. Если выделить в нём квадрат, то оставшаяся часть снова окажется прямоугольником с золотым сечением — и так до бесконечности.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767" t="26282" r="46511" b="38211"/>
          <a:stretch/>
        </p:blipFill>
        <p:spPr>
          <a:xfrm>
            <a:off x="3145749" y="4520859"/>
            <a:ext cx="2649071" cy="16168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74375" y="2670354"/>
            <a:ext cx="100494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Если плавной линией соединить по два противоположных угла каждого из квадратов, то мы получим идеальную спираль, созданную по правилу золотого сечения.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0978" t="36801" r="46223" b="27731"/>
          <a:stretch/>
        </p:blipFill>
        <p:spPr>
          <a:xfrm>
            <a:off x="6336499" y="4281050"/>
            <a:ext cx="2634486" cy="160250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10234" y="6121180"/>
            <a:ext cx="82439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Полученные элементы можно применять в проектировании макетов страниц и логотипов.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0966" t="35182" r="46022" b="29077"/>
          <a:stretch/>
        </p:blipFill>
        <p:spPr>
          <a:xfrm>
            <a:off x="9527249" y="4231888"/>
            <a:ext cx="2631329" cy="160250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10234" y="3589714"/>
            <a:ext cx="1078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Чтобы получить несколько кругов, которые относятся друг к другу в соотношении 1 к 1,1618, тоже воспользуемся квадратами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9682994" y="5883556"/>
            <a:ext cx="2644586" cy="923365"/>
            <a:chOff x="5047128" y="6096000"/>
            <a:chExt cx="1864659" cy="528918"/>
          </a:xfrm>
        </p:grpSpPr>
        <p:sp>
          <p:nvSpPr>
            <p:cNvPr id="13" name="Волна 12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hlinkClick r:id="rId6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26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28187" y="286130"/>
            <a:ext cx="7722870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54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Применение Золотого Сечения в Интерфейсах</a:t>
            </a:r>
          </a:p>
        </p:txBody>
      </p:sp>
      <p:sp>
        <p:nvSpPr>
          <p:cNvPr id="3" name="Shape 1"/>
          <p:cNvSpPr/>
          <p:nvPr/>
        </p:nvSpPr>
        <p:spPr>
          <a:xfrm>
            <a:off x="1643171" y="1727824"/>
            <a:ext cx="45719" cy="4932952"/>
          </a:xfrm>
          <a:prstGeom prst="roundRect">
            <a:avLst>
              <a:gd name="adj" fmla="val 133219"/>
            </a:avLst>
          </a:prstGeom>
          <a:solidFill>
            <a:srgbClr val="71CFF5"/>
          </a:solidFill>
          <a:ln/>
        </p:spPr>
      </p:sp>
      <p:sp>
        <p:nvSpPr>
          <p:cNvPr id="4" name="Shape 2"/>
          <p:cNvSpPr/>
          <p:nvPr/>
        </p:nvSpPr>
        <p:spPr>
          <a:xfrm>
            <a:off x="1780956" y="2097991"/>
            <a:ext cx="639407" cy="57292"/>
          </a:xfrm>
          <a:prstGeom prst="roundRect">
            <a:avLst>
              <a:gd name="adj" fmla="val 133219"/>
            </a:avLst>
          </a:prstGeom>
          <a:solidFill>
            <a:srgbClr val="71CFF5"/>
          </a:solidFill>
          <a:ln/>
        </p:spPr>
      </p:sp>
      <p:sp>
        <p:nvSpPr>
          <p:cNvPr id="5" name="Shape 3"/>
          <p:cNvSpPr/>
          <p:nvPr/>
        </p:nvSpPr>
        <p:spPr>
          <a:xfrm>
            <a:off x="1421850" y="1926921"/>
            <a:ext cx="456724" cy="456724"/>
          </a:xfrm>
          <a:prstGeom prst="roundRect">
            <a:avLst>
              <a:gd name="adj" fmla="val 6668"/>
            </a:avLst>
          </a:prstGeom>
          <a:solidFill>
            <a:schemeClr val="tx1"/>
          </a:solidFill>
          <a:ln/>
        </p:spPr>
      </p:sp>
      <p:sp>
        <p:nvSpPr>
          <p:cNvPr id="6" name="Text 4"/>
          <p:cNvSpPr/>
          <p:nvPr/>
        </p:nvSpPr>
        <p:spPr>
          <a:xfrm>
            <a:off x="1597645" y="2003002"/>
            <a:ext cx="10513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350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448791" y="1958837"/>
            <a:ext cx="307621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Размещение Элементов</a:t>
            </a:r>
          </a:p>
        </p:txBody>
      </p:sp>
      <p:sp>
        <p:nvSpPr>
          <p:cNvPr id="8" name="Text 6"/>
          <p:cNvSpPr/>
          <p:nvPr/>
        </p:nvSpPr>
        <p:spPr>
          <a:xfrm>
            <a:off x="2448791" y="2377831"/>
            <a:ext cx="7916399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Расположение кнопок, изображений и текста в соответствии с золотым сечением создает гармоничный и сбалансированный интерфейс.</a:t>
            </a:r>
          </a:p>
        </p:txBody>
      </p:sp>
      <p:sp>
        <p:nvSpPr>
          <p:cNvPr id="9" name="Shape 7"/>
          <p:cNvSpPr/>
          <p:nvPr/>
        </p:nvSpPr>
        <p:spPr>
          <a:xfrm flipV="1">
            <a:off x="1881844" y="3867421"/>
            <a:ext cx="557986" cy="45719"/>
          </a:xfrm>
          <a:prstGeom prst="roundRect">
            <a:avLst>
              <a:gd name="adj" fmla="val 133219"/>
            </a:avLst>
          </a:prstGeom>
          <a:solidFill>
            <a:srgbClr val="71CFF5"/>
          </a:solidFill>
          <a:ln/>
        </p:spPr>
      </p:sp>
      <p:sp>
        <p:nvSpPr>
          <p:cNvPr id="10" name="Shape 8"/>
          <p:cNvSpPr/>
          <p:nvPr/>
        </p:nvSpPr>
        <p:spPr>
          <a:xfrm>
            <a:off x="1421849" y="3684778"/>
            <a:ext cx="456724" cy="456724"/>
          </a:xfrm>
          <a:prstGeom prst="roundRect">
            <a:avLst>
              <a:gd name="adj" fmla="val 6668"/>
            </a:avLst>
          </a:prstGeom>
          <a:solidFill>
            <a:schemeClr val="tx1"/>
          </a:solidFill>
          <a:ln/>
        </p:spPr>
      </p:sp>
      <p:sp>
        <p:nvSpPr>
          <p:cNvPr id="11" name="Text 9"/>
          <p:cNvSpPr/>
          <p:nvPr/>
        </p:nvSpPr>
        <p:spPr>
          <a:xfrm>
            <a:off x="1561423" y="3760859"/>
            <a:ext cx="186690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350" dirty="0">
              <a:solidFill>
                <a:schemeClr val="bg1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2461471" y="3731630"/>
            <a:ext cx="2537817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Типографика</a:t>
            </a:r>
          </a:p>
        </p:txBody>
      </p:sp>
      <p:sp>
        <p:nvSpPr>
          <p:cNvPr id="13" name="Text 11"/>
          <p:cNvSpPr/>
          <p:nvPr/>
        </p:nvSpPr>
        <p:spPr>
          <a:xfrm>
            <a:off x="2448791" y="4108785"/>
            <a:ext cx="6957175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Использование пропорций </a:t>
            </a:r>
            <a:r>
              <a:rPr lang="en-US" sz="2000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золотого</a:t>
            </a: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сечения</a:t>
            </a: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при выборе размеров шрифтов и межстрочных интервалов улучшает читаемость.</a:t>
            </a:r>
          </a:p>
        </p:txBody>
      </p:sp>
      <p:sp>
        <p:nvSpPr>
          <p:cNvPr id="14" name="Shape 12"/>
          <p:cNvSpPr/>
          <p:nvPr/>
        </p:nvSpPr>
        <p:spPr>
          <a:xfrm flipV="1">
            <a:off x="1864695" y="5559082"/>
            <a:ext cx="575135" cy="45719"/>
          </a:xfrm>
          <a:prstGeom prst="roundRect">
            <a:avLst>
              <a:gd name="adj" fmla="val 133219"/>
            </a:avLst>
          </a:prstGeom>
          <a:solidFill>
            <a:srgbClr val="71CFF5"/>
          </a:solidFill>
          <a:ln/>
        </p:spPr>
      </p:sp>
      <p:sp>
        <p:nvSpPr>
          <p:cNvPr id="15" name="Shape 13"/>
          <p:cNvSpPr/>
          <p:nvPr/>
        </p:nvSpPr>
        <p:spPr>
          <a:xfrm>
            <a:off x="1421850" y="5399299"/>
            <a:ext cx="456724" cy="456724"/>
          </a:xfrm>
          <a:prstGeom prst="roundRect">
            <a:avLst>
              <a:gd name="adj" fmla="val 6668"/>
            </a:avLst>
          </a:prstGeom>
          <a:solidFill>
            <a:schemeClr val="tx1"/>
          </a:solidFill>
          <a:ln/>
        </p:spPr>
      </p:sp>
      <p:sp>
        <p:nvSpPr>
          <p:cNvPr id="16" name="Text 14"/>
          <p:cNvSpPr/>
          <p:nvPr/>
        </p:nvSpPr>
        <p:spPr>
          <a:xfrm>
            <a:off x="1555795" y="5475380"/>
            <a:ext cx="188833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chemeClr val="bg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350" dirty="0">
              <a:solidFill>
                <a:schemeClr val="bg1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2461471" y="5399299"/>
            <a:ext cx="2563178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Визуальный Баланс</a:t>
            </a:r>
          </a:p>
        </p:txBody>
      </p:sp>
      <p:sp>
        <p:nvSpPr>
          <p:cNvPr id="18" name="Text 16"/>
          <p:cNvSpPr/>
          <p:nvPr/>
        </p:nvSpPr>
        <p:spPr>
          <a:xfrm>
            <a:off x="2448791" y="5715172"/>
            <a:ext cx="6790883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Следование принципу </a:t>
            </a:r>
            <a:r>
              <a:rPr lang="en-US" sz="2000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золотого</a:t>
            </a: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сечения</a:t>
            </a:r>
            <a:r>
              <a:rPr lang="en-US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помогает достичь визуального баланса и четкой иерархии в интерфейсе.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9751057" y="5672485"/>
            <a:ext cx="2644586" cy="923365"/>
            <a:chOff x="5047128" y="6096000"/>
            <a:chExt cx="1864659" cy="528918"/>
          </a:xfrm>
        </p:grpSpPr>
        <p:sp>
          <p:nvSpPr>
            <p:cNvPr id="20" name="Волна 19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243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CFF5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CFF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D3F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325">
              <a:srgbClr val="404040"/>
            </a:gs>
            <a:gs pos="0">
              <a:schemeClr val="bg1">
                <a:lumMod val="95000"/>
                <a:lumOff val="5000"/>
              </a:schemeClr>
            </a:gs>
            <a:gs pos="48000">
              <a:srgbClr val="1B1B1B"/>
            </a:gs>
            <a:gs pos="4410">
              <a:srgbClr val="101010"/>
            </a:gs>
            <a:gs pos="82000">
              <a:srgbClr val="4B4B4B"/>
            </a:gs>
            <a:gs pos="63000">
              <a:srgbClr val="393939"/>
            </a:gs>
            <a:gs pos="100000">
              <a:srgbClr val="373737"/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7088" t="27052" r="27923" b="12755"/>
          <a:stretch/>
        </p:blipFill>
        <p:spPr>
          <a:xfrm>
            <a:off x="1730189" y="245502"/>
            <a:ext cx="7817225" cy="588320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46093" y="206188"/>
            <a:ext cx="9906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Что такое золотое сечение как дизайн-метод и для чего оно нужно: ценность «улитки» на практике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37130" y="2229455"/>
            <a:ext cx="99149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Говоря простыми словами, золотое сечение — это такой метод оценки гармонии в композиции — система пропорций, которая помогает (1)управлять вниманием, (2)располагать элементы композиции и (3)управлять пропорцией. Золотое сечение как универсальное проявление организационной или структурной гармонии.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46093" y="4473247"/>
            <a:ext cx="1003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примере вы можете наблюдать все три момента в действии: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7" name="Волна 6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>
              <a:hlinkClick r:id="rId3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81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1623" y="0"/>
            <a:ext cx="1043491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Использовать золотое сечение в дизайн-проектах следует по следующим причинам</a:t>
            </a:r>
            <a:r>
              <a:rPr lang="ru-RU" sz="2000" b="1" i="1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b="1" i="1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Во-первых, золотое сечение ускоряет сборку гармоничной композиции и помогает вовлекать пользователя в изучение материала. С помощью золотого сечения удобно подобрать пропорции </a:t>
            </a:r>
            <a:r>
              <a:rPr lang="ru-RU" sz="2000" cap="all" dirty="0" err="1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типографики</a:t>
            </a: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интересным и практичным образом располагать элементы и задавать размеры объектам на экране, чтобы дизайн получался притягательным</a:t>
            </a:r>
            <a:r>
              <a:rPr lang="ru-RU" sz="2000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000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Во-вторых, золотое сечение расширяет пространство для дизайн-экспериментов. Гармоничных макетов-заготовок, созданных с помощью золотого сечения, огромное количество, для всех видов дизайн-продукции — вы можете просто открыть готовый шаблон и попробовать на “живом” контенте. </a:t>
            </a:r>
            <a:endParaRPr lang="ru-RU" sz="2000" cap="all" dirty="0" smtClean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000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В-третьих, помогает моделировать управление вниманием пользователя. Следуя золотому сечению легко размещать контент, акценты и целевые действия на экране, чтобы добиваться максимально эффективного дизайн-решения для достижения целей пользователя.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9726708" y="6093958"/>
            <a:ext cx="2644586" cy="923365"/>
            <a:chOff x="5047128" y="6096001"/>
            <a:chExt cx="1864659" cy="528918"/>
          </a:xfrm>
        </p:grpSpPr>
        <p:sp>
          <p:nvSpPr>
            <p:cNvPr id="4" name="Волна 3"/>
            <p:cNvSpPr/>
            <p:nvPr/>
          </p:nvSpPr>
          <p:spPr>
            <a:xfrm>
              <a:off x="5047128" y="6096001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75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8517" y="125523"/>
            <a:ext cx="10255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Что важно учесть при работе с золотым сечением в дизайне сайтов, интерфейсов и </a:t>
            </a:r>
            <a:r>
              <a:rPr lang="ru-RU" sz="4000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приложений?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8517" y="2409706"/>
            <a:ext cx="9941859" cy="337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Золотое сечение — это один из множества дизайн-методов, которые помогают создавать дизайн-решение и оценивать его качество. Метод призван ускорять создание дизайн-решения, а не замедлять вас (это не жесткое правило, а источник идей).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Важно не переоценивать роль золотого сечения и его приближений для архитектуры и других дизайн-решений. Применение этого отношения является только частным случаем общего правила, а именно правила повторения одного и того же отношения в отдельных частях дизайн-решения.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TTCommons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TTCommons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6" name="Волна 5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37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1">
                <a:lumMod val="95000"/>
                <a:lumOff val="5000"/>
              </a:schemeClr>
            </a:gs>
            <a:gs pos="80000">
              <a:srgbClr val="2C2C2C"/>
            </a:gs>
            <a:gs pos="48000">
              <a:srgbClr val="333333"/>
            </a:gs>
            <a:gs pos="98000">
              <a:schemeClr val="bg1">
                <a:lumMod val="85000"/>
                <a:lumOff val="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0611" y="1410646"/>
            <a:ext cx="10551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Золотое сечение — гибкий метод</a:t>
            </a: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Современные экраны — это в основном прямоугольники, на которых располагается контент и элементы управления. А значит золотое сечение и здесь пригодится. Существует огромное количество готовых композиционных решений (шаблонов), с которых удобно начать и дальше развивать  с учетом дополнительных данных</a:t>
            </a:r>
            <a:r>
              <a:rPr lang="ru-RU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Золотое сечение — это система пропорций, а не «спираль</a:t>
            </a:r>
            <a:r>
              <a:rPr lang="ru-RU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 помогает делать экспресс-диагностику дизайн-решения, но как жесткий канон для создания уникальных дизайн-решений не подходит</a:t>
            </a:r>
            <a:r>
              <a:rPr lang="ru-RU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cap="all" dirty="0">
              <a:solidFill>
                <a:srgbClr val="71CFF5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Золотое сечение — это инструмент анализа и источник </a:t>
            </a:r>
            <a:r>
              <a:rPr lang="ru-RU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идей</a:t>
            </a:r>
          </a:p>
          <a:p>
            <a:pPr algn="just"/>
            <a:r>
              <a:rPr lang="ru-RU" cap="all" dirty="0" smtClean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Если </a:t>
            </a:r>
            <a:r>
              <a:rPr lang="ru-RU" cap="all" dirty="0">
                <a:solidFill>
                  <a:srgbClr val="71CFF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вас притягивает (отталкивает) какое-либо композиционное решение — попробуйте применить к нему модель золотого сечения и оценить закономерности — так сможете обнаружить различные дизайн-ходы для своих проектов или найти совершенствования.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9929" y="499461"/>
            <a:ext cx="4664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A0A0A"/>
                </a:solidFill>
                <a:latin typeface="TTCommons"/>
              </a:rPr>
              <a:t> </a:t>
            </a:r>
            <a:r>
              <a:rPr lang="ru-RU" sz="4000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советы из </a:t>
            </a:r>
            <a:r>
              <a:rPr lang="ru-RU" sz="4000" dirty="0" smtClean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практики:</a:t>
            </a:r>
            <a:endParaRPr lang="ru-RU" sz="4000" dirty="0">
              <a:ln w="0"/>
              <a:gradFill flip="none" rotWithShape="1">
                <a:gsLst>
                  <a:gs pos="47000">
                    <a:srgbClr val="15A2C9"/>
                  </a:gs>
                  <a:gs pos="35000">
                    <a:srgbClr val="0F9ED7"/>
                  </a:gs>
                  <a:gs pos="100000">
                    <a:srgbClr val="7FD3F1"/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547414" y="5763045"/>
            <a:ext cx="2644586" cy="923365"/>
            <a:chOff x="5047128" y="6096000"/>
            <a:chExt cx="1864659" cy="528918"/>
          </a:xfrm>
        </p:grpSpPr>
        <p:sp>
          <p:nvSpPr>
            <p:cNvPr id="5" name="Волна 4"/>
            <p:cNvSpPr/>
            <p:nvPr/>
          </p:nvSpPr>
          <p:spPr>
            <a:xfrm>
              <a:off x="5047128" y="6096000"/>
              <a:ext cx="1703294" cy="528918"/>
            </a:xfrm>
            <a:prstGeom prst="wave">
              <a:avLst/>
            </a:prstGeom>
            <a:gradFill>
              <a:gsLst>
                <a:gs pos="95325">
                  <a:srgbClr val="404040"/>
                </a:gs>
                <a:gs pos="0">
                  <a:schemeClr val="bg1">
                    <a:lumMod val="95000"/>
                    <a:lumOff val="5000"/>
                  </a:schemeClr>
                </a:gs>
                <a:gs pos="48000">
                  <a:srgbClr val="1B1B1B"/>
                </a:gs>
                <a:gs pos="4410">
                  <a:srgbClr val="101010"/>
                </a:gs>
                <a:gs pos="82000">
                  <a:srgbClr val="4B4B4B"/>
                </a:gs>
                <a:gs pos="63000">
                  <a:srgbClr val="393939"/>
                </a:gs>
                <a:gs pos="100000">
                  <a:srgbClr val="373737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hlinkClick r:id="rId2" action="ppaction://hlinksldjump"/>
            </p:cNvPr>
            <p:cNvSpPr txBox="1"/>
            <p:nvPr/>
          </p:nvSpPr>
          <p:spPr>
            <a:xfrm>
              <a:off x="5208493" y="6175793"/>
              <a:ext cx="1703294" cy="29970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z="6350"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n w="0"/>
                  <a:gradFill flip="none" rotWithShape="1">
                    <a:gsLst>
                      <a:gs pos="47000">
                        <a:srgbClr val="15A2C9"/>
                      </a:gs>
                      <a:gs pos="35000">
                        <a:srgbClr val="0F9ED7"/>
                      </a:gs>
                      <a:gs pos="100000">
                        <a:srgbClr val="7FD3F1"/>
                      </a:gs>
                    </a:gsLst>
                    <a:lin ang="5400000" scaled="1"/>
                    <a:tileRect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Содержание</a:t>
              </a:r>
              <a:endParaRPr lang="ru-RU" dirty="0">
                <a:ln w="0"/>
                <a:gradFill flip="none" rotWithShape="1">
                  <a:gsLst>
                    <a:gs pos="47000">
                      <a:srgbClr val="15A2C9"/>
                    </a:gs>
                    <a:gs pos="35000">
                      <a:srgbClr val="0F9ED7"/>
                    </a:gs>
                    <a:gs pos="100000">
                      <a:srgbClr val="7FD3F1"/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85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194</TotalTime>
  <Words>698</Words>
  <Application>Microsoft Office PowerPoint</Application>
  <PresentationFormat>Широкоэкранный</PresentationFormat>
  <Paragraphs>97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Prata</vt:lpstr>
      <vt:lpstr>Times New Roman</vt:lpstr>
      <vt:lpstr>Trebuchet MS</vt:lpstr>
      <vt:lpstr>TTCommons</vt:lpstr>
      <vt:lpstr>Tw Cen MT</vt:lpstr>
      <vt:lpstr>Контур</vt:lpstr>
      <vt:lpstr>Принцип золотое сечение в интерфейсе</vt:lpstr>
      <vt:lpstr>Содержание:</vt:lpstr>
      <vt:lpstr>Изначально описанный в Элементах Эвклида 2300 лет назад, этот термин гласит: два объекта находятся в золотой пропорции, если соотношение между ними идентично отношению их суммы к большему из двух элементов. Обычно эта пропорция составляет 1.6180. Самое известное применение золотого сечения - так называемый золотой прямоугольник, который может быть разделен на идеальный квадрат и меньший прямоугольник тех же пропорций, что и “родительский” прямоугольник. Вы можете применить эту теорию к большему разнообразию объектов, также разделяя их на компоненты.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 золотое сечение в интерфейсе</dc:title>
  <dc:creator>Учетная запись Майкрософт</dc:creator>
  <cp:lastModifiedBy>Учетная запись Майкрософт</cp:lastModifiedBy>
  <cp:revision>34</cp:revision>
  <dcterms:created xsi:type="dcterms:W3CDTF">2024-10-13T16:49:56Z</dcterms:created>
  <dcterms:modified xsi:type="dcterms:W3CDTF">2024-10-19T06:39:56Z</dcterms:modified>
</cp:coreProperties>
</file>