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2" r:id="rId4"/>
    <p:sldId id="258" r:id="rId5"/>
    <p:sldId id="259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0000"/>
    <a:srgbClr val="F1E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CFBC6-2880-47EB-8206-447672801B0A}" v="3" dt="2024-01-15T12:31:59.035"/>
    <p1510:client id="{CF74B42B-096F-4763-83D3-22471FE90691}" v="664" dt="2024-01-15T12:25:42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2" autoAdjust="0"/>
    <p:restoredTop sz="99538" autoAdjust="0"/>
  </p:normalViewPr>
  <p:slideViewPr>
    <p:cSldViewPr snapToGrid="0">
      <p:cViewPr>
        <p:scale>
          <a:sx n="66" d="100"/>
          <a:sy n="66" d="100"/>
        </p:scale>
        <p:origin x="-1566" y="-1086"/>
      </p:cViewPr>
      <p:guideLst>
        <p:guide orient="horz" pos="2417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емтырёва Ксения" userId="771cbd2884697723" providerId="Windows Live" clId="Web-{94CCFBC6-2880-47EB-8206-447672801B0A}"/>
    <pc:docChg chg="modSld">
      <pc:chgData name="Немтырёва Ксения" userId="771cbd2884697723" providerId="Windows Live" clId="Web-{94CCFBC6-2880-47EB-8206-447672801B0A}" dt="2024-01-15T12:31:59.035" v="2" actId="20577"/>
      <pc:docMkLst>
        <pc:docMk/>
      </pc:docMkLst>
      <pc:sldChg chg="modSp">
        <pc:chgData name="Немтырёва Ксения" userId="771cbd2884697723" providerId="Windows Live" clId="Web-{94CCFBC6-2880-47EB-8206-447672801B0A}" dt="2024-01-15T12:31:59.035" v="2" actId="20577"/>
        <pc:sldMkLst>
          <pc:docMk/>
          <pc:sldMk cId="906995521" sldId="261"/>
        </pc:sldMkLst>
        <pc:spChg chg="mod">
          <ac:chgData name="Немтырёва Ксения" userId="771cbd2884697723" providerId="Windows Live" clId="Web-{94CCFBC6-2880-47EB-8206-447672801B0A}" dt="2024-01-15T12:31:59.035" v="2" actId="20577"/>
          <ac:spMkLst>
            <pc:docMk/>
            <pc:sldMk cId="906995521" sldId="261"/>
            <ac:spMk id="3" creationId="{D93D4757-6CBB-13EA-682F-83AECA0E99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39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9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2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6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9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4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86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9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2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7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2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file/U7VJoEk5psFTM21vjgY3xI/&#1057;&#1072;&#1083;&#1086;&#1085;-&#1052;&#1072;&#1082;?type=design&amp;amp;node-id=0-1&amp;amp;mode=design&amp;amp;t=PmEBTbo4LtDjI3Uy-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6590" y="2608889"/>
            <a:ext cx="9144000" cy="1638091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/>
                <a:cs typeface="Calibri Light"/>
              </a:rPr>
              <a:t>Курсовой проект </a:t>
            </a:r>
            <a:br>
              <a:rPr lang="ru-RU" sz="4000" dirty="0">
                <a:latin typeface="Times New Roman"/>
                <a:cs typeface="Calibri Light"/>
              </a:rPr>
            </a:br>
            <a:r>
              <a:rPr lang="ru-RU" sz="2400" dirty="0">
                <a:latin typeface="Times New Roman"/>
                <a:cs typeface="Calibri Light"/>
              </a:rPr>
              <a:t>по теме: "Вёрстка сайта в соответствии с макетом </a:t>
            </a:r>
            <a:r>
              <a:rPr lang="ru-RU" sz="2400" err="1">
                <a:latin typeface="Times New Roman"/>
                <a:cs typeface="Calibri Light"/>
              </a:rPr>
              <a:t>Figma</a:t>
            </a:r>
            <a:r>
              <a:rPr lang="ru-RU" sz="2400" dirty="0">
                <a:latin typeface="Times New Roman"/>
                <a:cs typeface="Calibri Light"/>
              </a:rPr>
              <a:t>,  используя технологии </a:t>
            </a:r>
            <a:r>
              <a:rPr lang="ru-RU" sz="2400" err="1">
                <a:latin typeface="Times New Roman"/>
                <a:cs typeface="Calibri Light"/>
              </a:rPr>
              <a:t>pug</a:t>
            </a:r>
            <a:r>
              <a:rPr lang="ru-RU" sz="2400" dirty="0">
                <a:latin typeface="Times New Roman"/>
                <a:cs typeface="Calibri Light"/>
              </a:rPr>
              <a:t>, SCSS, </a:t>
            </a:r>
            <a:r>
              <a:rPr lang="ru-RU" sz="2400" err="1">
                <a:latin typeface="Times New Roman"/>
                <a:cs typeface="Calibri Light"/>
              </a:rPr>
              <a:t>tailwind</a:t>
            </a:r>
            <a:r>
              <a:rPr lang="ru-RU" sz="2400" dirty="0">
                <a:latin typeface="Times New Roman"/>
                <a:cs typeface="Calibri Light"/>
              </a:rPr>
              <a:t>"</a:t>
            </a:r>
            <a:br>
              <a:rPr lang="ru-RU" sz="2400" dirty="0">
                <a:latin typeface="Times New Roman"/>
                <a:cs typeface="Calibri Light"/>
              </a:rPr>
            </a:br>
            <a:r>
              <a:rPr lang="ru-RU" sz="2400" u="sng" dirty="0">
                <a:latin typeface="Times New Roman"/>
                <a:cs typeface="+mj-lt"/>
              </a:rPr>
              <a:t>МДК.02.01 «Технология разработки программного обеспечения»</a:t>
            </a:r>
            <a:endParaRPr lang="ru-RU" sz="2400" u="sng" dirty="0">
              <a:latin typeface="Times New Roman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9476" y="4753877"/>
            <a:ext cx="9731114" cy="17432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114999"/>
              </a:lnSpc>
              <a:spcBef>
                <a:spcPts val="0"/>
              </a:spcBef>
            </a:pPr>
            <a:r>
              <a:rPr lang="ru-RU" sz="1800" dirty="0">
                <a:latin typeface="Times New Roman"/>
                <a:cs typeface="Calibri" panose="020F0502020204030204"/>
              </a:rPr>
              <a:t>Выполнила:</a:t>
            </a:r>
            <a:endParaRPr lang="ru-RU"/>
          </a:p>
          <a:p>
            <a:pPr algn="r">
              <a:lnSpc>
                <a:spcPct val="114999"/>
              </a:lnSpc>
              <a:spcBef>
                <a:spcPts val="0"/>
              </a:spcBef>
            </a:pPr>
            <a:r>
              <a:rPr lang="ru-RU" sz="1800" dirty="0">
                <a:latin typeface="Times New Roman"/>
                <a:cs typeface="Calibri" panose="020F0502020204030204"/>
              </a:rPr>
              <a:t>студентка группы ИСП.20А</a:t>
            </a:r>
            <a:endParaRPr lang="ru-RU" dirty="0">
              <a:latin typeface="Calibri" panose="020F0502020204030204"/>
              <a:cs typeface="Calibri" panose="020F0502020204030204"/>
            </a:endParaRPr>
          </a:p>
          <a:p>
            <a:pPr algn="r">
              <a:lnSpc>
                <a:spcPct val="114999"/>
              </a:lnSpc>
              <a:spcBef>
                <a:spcPts val="0"/>
              </a:spcBef>
            </a:pPr>
            <a:r>
              <a:rPr lang="ru-RU" sz="1800" err="1">
                <a:latin typeface="Times New Roman"/>
                <a:cs typeface="Calibri" panose="020F0502020204030204"/>
              </a:rPr>
              <a:t>Немтырёва</a:t>
            </a:r>
            <a:r>
              <a:rPr lang="ru-RU" sz="1800" dirty="0">
                <a:latin typeface="Times New Roman"/>
                <a:cs typeface="Calibri" panose="020F0502020204030204"/>
              </a:rPr>
              <a:t> Ксения Антоновна </a:t>
            </a:r>
            <a:endParaRPr lang="ru-RU" sz="1800">
              <a:latin typeface="Times New Roman"/>
              <a:cs typeface="Times New Roman"/>
            </a:endParaRPr>
          </a:p>
          <a:p>
            <a:pPr algn="r">
              <a:lnSpc>
                <a:spcPct val="114999"/>
              </a:lnSpc>
              <a:spcBef>
                <a:spcPts val="0"/>
              </a:spcBef>
            </a:pPr>
            <a:r>
              <a:rPr lang="ru-RU" sz="1800" dirty="0">
                <a:latin typeface="Times New Roman"/>
                <a:cs typeface="Calibri" panose="020F0502020204030204"/>
              </a:rPr>
              <a:t>Руководитель:</a:t>
            </a:r>
            <a:endParaRPr lang="ru-RU" sz="2000">
              <a:latin typeface="Times New Roman"/>
              <a:cs typeface="Calibri" panose="020F0502020204030204"/>
            </a:endParaRPr>
          </a:p>
          <a:p>
            <a:pPr algn="r">
              <a:lnSpc>
                <a:spcPct val="114999"/>
              </a:lnSpc>
              <a:spcBef>
                <a:spcPts val="0"/>
              </a:spcBef>
            </a:pPr>
            <a:r>
              <a:rPr lang="ru-RU" sz="1800" dirty="0">
                <a:latin typeface="Times New Roman"/>
                <a:cs typeface="Calibri" panose="020F0502020204030204"/>
              </a:rPr>
              <a:t>Селивёрстова Ольга Михайловна</a:t>
            </a:r>
            <a:endParaRPr lang="ru-RU" sz="2000">
              <a:latin typeface="Times New Roman"/>
              <a:cs typeface="Calibri" panose="020F0502020204030204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05F7A7A3-ABF4-6E73-E286-93AA36DBEC32}"/>
              </a:ext>
            </a:extLst>
          </p:cNvPr>
          <p:cNvSpPr/>
          <p:nvPr/>
        </p:nvSpPr>
        <p:spPr>
          <a:xfrm>
            <a:off x="1386590" y="527010"/>
            <a:ext cx="9143999" cy="1421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Министерство образования Московской области</a:t>
            </a:r>
            <a:endParaRPr lang="ru-RU">
              <a:latin typeface="Times New Roman"/>
              <a:cs typeface="Times New Roman"/>
            </a:endParaRPr>
          </a:p>
          <a:p>
            <a:pPr algn="ctr"/>
            <a:r>
              <a:rPr lang="ru-RU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Государственное образовательное учреждение высшего образования Московской области</a:t>
            </a:r>
            <a:endParaRPr lang="ru-RU">
              <a:latin typeface="Times New Roman"/>
              <a:cs typeface="Times New Roman"/>
            </a:endParaRPr>
          </a:p>
          <a:p>
            <a:pPr algn="ctr"/>
            <a:r>
              <a:rPr lang="ru-RU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«Государственный гуманитарно-технологический университет»</a:t>
            </a:r>
            <a:endParaRPr lang="ru-RU">
              <a:latin typeface="Times New Roman"/>
              <a:cs typeface="Times New Roman"/>
            </a:endParaRPr>
          </a:p>
          <a:p>
            <a:pPr algn="ctr"/>
            <a:r>
              <a:rPr lang="ru-RU" b="1" u="sng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Ликино-</a:t>
            </a:r>
            <a:r>
              <a:rPr lang="ru-RU" b="1" u="sng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Дулевский</a:t>
            </a:r>
            <a:r>
              <a:rPr lang="ru-RU" b="1" u="sng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политехнический колледж – филиал ГГТУ</a:t>
            </a:r>
            <a:endParaRPr lang="ru-RU" b="1" u="sng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0F68A74-96EB-C205-06B4-4A81F578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/>
                <a:cs typeface="Calibri Light" panose="020F0302020204030204"/>
              </a:rPr>
              <a:t>Постановка задачи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E254137-1C83-D323-33D4-AB4A9C591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8248"/>
            <a:ext cx="10515600" cy="49509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14999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/>
                <a:ea typeface="+mn-lt"/>
                <a:cs typeface="+mn-lt"/>
              </a:rPr>
              <a:t> Сверстать сайт для салона красоты по готовому дизайну в </a:t>
            </a:r>
            <a:r>
              <a:rPr lang="ru-RU" sz="2000" dirty="0" err="1">
                <a:latin typeface="Times New Roman"/>
                <a:ea typeface="+mn-lt"/>
                <a:cs typeface="+mn-lt"/>
              </a:rPr>
              <a:t>Figma</a:t>
            </a:r>
            <a:r>
              <a:rPr lang="ru-RU" sz="2000" dirty="0">
                <a:latin typeface="Times New Roman"/>
                <a:ea typeface="+mn-lt"/>
                <a:cs typeface="+mn-lt"/>
              </a:rPr>
              <a:t> </a:t>
            </a:r>
            <a:endParaRPr lang="ru-RU" sz="2000" dirty="0">
              <a:latin typeface="Times New Roman"/>
              <a:ea typeface="+mn-lt"/>
              <a:cs typeface="Times New Roman"/>
            </a:endParaRPr>
          </a:p>
          <a:p>
            <a:pPr marL="0" indent="0" algn="just">
              <a:lnSpc>
                <a:spcPct val="114999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/>
                <a:ea typeface="+mn-lt"/>
                <a:cs typeface="+mn-lt"/>
                <a:hlinkClick r:id="rId2"/>
              </a:rPr>
              <a:t>https://www.figma.com/file/U7VJoEk5psFTM21vjgY3xI/Салон-Мак?type=design&amp;amp;node-id=0-1&amp;amp;mode=design&amp;amp;t=PmEBTbo4LtDjI3Uy-0</a:t>
            </a:r>
            <a:r>
              <a:rPr lang="ru-RU" sz="2000" dirty="0">
                <a:latin typeface="Times New Roman"/>
                <a:ea typeface="+mn-lt"/>
                <a:cs typeface="+mn-lt"/>
              </a:rPr>
              <a:t>, </a:t>
            </a:r>
            <a:endParaRPr lang="ru-RU" sz="2000" dirty="0">
              <a:latin typeface="Times New Roman"/>
              <a:ea typeface="+mn-lt"/>
              <a:cs typeface="Times New Roman"/>
            </a:endParaRPr>
          </a:p>
          <a:p>
            <a:pPr marL="0" indent="0" algn="just">
              <a:lnSpc>
                <a:spcPct val="114999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/>
                <a:ea typeface="+mn-lt"/>
                <a:cs typeface="+mn-lt"/>
              </a:rPr>
              <a:t>который осуществляет продажу косметических средств и </a:t>
            </a:r>
            <a:r>
              <a:rPr lang="ru-RU" sz="2000" dirty="0" err="1">
                <a:latin typeface="Times New Roman"/>
                <a:ea typeface="+mn-lt"/>
                <a:cs typeface="+mn-lt"/>
              </a:rPr>
              <a:t>уходовых</a:t>
            </a:r>
            <a:r>
              <a:rPr lang="ru-RU" sz="2000" dirty="0">
                <a:latin typeface="Times New Roman"/>
                <a:ea typeface="+mn-lt"/>
                <a:cs typeface="+mn-lt"/>
              </a:rPr>
              <a:t> процедур.</a:t>
            </a:r>
            <a:endParaRPr lang="ru-RU" sz="2000" dirty="0">
              <a:latin typeface="Times New Roman"/>
              <a:cs typeface="Times New Roman"/>
            </a:endParaRPr>
          </a:p>
          <a:p>
            <a:pPr marL="0" indent="0" algn="just">
              <a:lnSpc>
                <a:spcPct val="114999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/>
                <a:ea typeface="+mn-lt"/>
                <a:cs typeface="+mn-lt"/>
              </a:rPr>
              <a:t> Салону необходим программный продукт для завлечения новых клиентов, информирования их о услугах и акциях, а также для записи на приём онлайн.</a:t>
            </a:r>
            <a:endParaRPr lang="ru-RU" sz="2000" dirty="0">
              <a:latin typeface="Times New Roman"/>
              <a:cs typeface="Times New Roman"/>
            </a:endParaRPr>
          </a:p>
          <a:p>
            <a:pPr marL="0" indent="0" algn="just">
              <a:lnSpc>
                <a:spcPct val="114999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/>
                <a:ea typeface="+mn-lt"/>
                <a:cs typeface="+mn-lt"/>
              </a:rPr>
              <a:t> В салоне красоты администратор получает извещение на почту или звонок о том, что клиент хочет записаться на предоставление услуги. Учёт клиентов салон ведёт самостоятельно.</a:t>
            </a:r>
            <a:endParaRPr lang="ru-RU" sz="2000" dirty="0">
              <a:latin typeface="Times New Roman"/>
              <a:ea typeface="+mn-lt"/>
              <a:cs typeface="Times New Roman"/>
            </a:endParaRPr>
          </a:p>
          <a:p>
            <a:pPr marL="0" indent="0" algn="just">
              <a:lnSpc>
                <a:spcPct val="114999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/>
                <a:ea typeface="+mn-lt"/>
                <a:cs typeface="+mn-lt"/>
              </a:rPr>
              <a:t> Программный продукт должен быть разработан с учетом пожеланий клиента и специфики работы салона красоты. Важно уделить внимание дизайну и удобству использования сайта, чтобы посетители салона чувствовали себя комфортно и могли легко найти нужную информацию. Необходимо также обеспечить надежную защиту персональных данных клиентов и систематично обновлять информацию о предоставляемых услугах и проводимых акциях.</a:t>
            </a:r>
            <a:endParaRPr lang="ru-RU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830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6964033-A92B-4CED-2C52-15ABED132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D857B8B-75C6-6C3C-6DA9-9536E4EF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/>
                <a:cs typeface="Calibri Light" panose="020F0302020204030204"/>
              </a:rPr>
              <a:t>Проектирование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143" y="1614487"/>
            <a:ext cx="7045464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769" y="1386566"/>
            <a:ext cx="5230132" cy="42760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19612" y="5966996"/>
            <a:ext cx="3190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«Диаграмма прецедентов»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85155" y="5933077"/>
            <a:ext cx="3190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«Диаграмма действий»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7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6185E-6 L -1.20898 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443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79769E-6 L -1.18906 0.0030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453" y="1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4092 L -0.86211 -0.0386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86" y="1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00139 L -0.89935 0.0048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4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C95A9E1-4768-EA79-4A51-E909AB148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B8D76C4-62B0-100B-09EB-ECB7CB73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/>
                <a:cs typeface="Calibri Light" panose="020F0302020204030204"/>
              </a:rPr>
              <a:t>Разработка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E3F922CD-2CFE-71DC-2E34-E8E0C0B47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14999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/>
                <a:cs typeface="Times New Roman"/>
              </a:rPr>
              <a:t> Среда для разработки выбрана Visual Studio Code, т.к. она является бесплатной интегрированной средой разработки и подходит для работы с языками программирования такими как HTML, JavaScript. Она предоставляет широкий спектр функций для разработчиков, например подсветка синтаксиса, </a:t>
            </a:r>
            <a:r>
              <a:rPr lang="ru-RU" sz="2000" dirty="0" err="1">
                <a:latin typeface="Times New Roman"/>
                <a:cs typeface="Times New Roman"/>
              </a:rPr>
              <a:t>автозавершение</a:t>
            </a:r>
            <a:r>
              <a:rPr lang="ru-RU" sz="2000" dirty="0">
                <a:latin typeface="Times New Roman"/>
                <a:cs typeface="Times New Roman"/>
              </a:rPr>
              <a:t> кода, отладка, рефакторинг и поддержка множества редакторов</a:t>
            </a:r>
            <a:r>
              <a:rPr lang="ru-RU" sz="2000" dirty="0" smtClean="0">
                <a:latin typeface="Times New Roman"/>
                <a:cs typeface="Times New Roman"/>
              </a:rPr>
              <a:t>.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ru-RU" sz="2000" dirty="0" smtClean="0">
                <a:latin typeface="Times New Roman"/>
                <a:cs typeface="Times New Roman"/>
              </a:rPr>
              <a:t>Реализация выполнена с использование различных инструментов и технологий.</a:t>
            </a:r>
            <a:endParaRPr lang="ru-RU" sz="2000" dirty="0">
              <a:latin typeface="Times New Roman"/>
              <a:cs typeface="Calibri"/>
            </a:endParaRPr>
          </a:p>
        </p:txBody>
      </p:sp>
      <p:sp>
        <p:nvSpPr>
          <p:cNvPr id="5" name="Прямоугольник: скругленные углы 4">
            <a:hlinkClick r:id="rId2"/>
            <a:extLst>
              <a:ext uri="{FF2B5EF4-FFF2-40B4-BE49-F238E27FC236}">
                <a16:creationId xmlns="" xmlns:a16="http://schemas.microsoft.com/office/drawing/2014/main" id="{5A1755CC-40DB-CA12-DC37-29FFF93EFB11}"/>
              </a:ext>
            </a:extLst>
          </p:cNvPr>
          <p:cNvSpPr/>
          <p:nvPr/>
        </p:nvSpPr>
        <p:spPr>
          <a:xfrm>
            <a:off x="919328" y="5700598"/>
            <a:ext cx="1889774" cy="538565"/>
          </a:xfrm>
          <a:prstGeom prst="roundRect">
            <a:avLst/>
          </a:prstGeom>
          <a:solidFill>
            <a:srgbClr val="230000"/>
          </a:solidFill>
          <a:ln>
            <a:solidFill>
              <a:srgbClr val="23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Times New Roman"/>
                <a:cs typeface="Calibri"/>
              </a:rPr>
              <a:t>Сайт</a:t>
            </a:r>
            <a:endParaRPr lang="ru-RU" sz="20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061" y="4342288"/>
            <a:ext cx="1843314" cy="1835634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257" y="3561221"/>
            <a:ext cx="1701459" cy="1701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055" y="2559736"/>
            <a:ext cx="1738089" cy="173808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523" y="2033143"/>
            <a:ext cx="1819278" cy="181927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6685" y="3630320"/>
            <a:ext cx="2593272" cy="89813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71657" y="6008894"/>
            <a:ext cx="229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46685" y="6008179"/>
            <a:ext cx="229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Webpack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46685" y="6009397"/>
            <a:ext cx="229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Pug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71657" y="6071051"/>
            <a:ext cx="229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Sass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8286" y="6071051"/>
            <a:ext cx="229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Tailwind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99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44 0.01202 L 0.03346 0.16278 C 0.03606 0.19491 0.04583 0.23584 0.05989 0.27861 C 0.07447 0.32532 0.08906 0.36023 0.10273 0.3815 L 0.16809 0.48439 " pathEditMode="relative" rAng="3630910" ptsTypes="FffFF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11" y="2524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3 -0.01179 L -0.06484 -0.00786 C -0.07656 -0.00809 -0.09218 -0.00046 -0.10677 0.01365 C -0.12343 0.02868 -0.13528 0.04555 -0.14257 0.06197 L -0.17708 0.13966 " pathEditMode="relative" rAng="9181256" ptsTypes="FffFF">
                                      <p:cBhvr>
                                        <p:cTn id="23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89" y="50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08 0.13919 L -0.16406 0.29156 C -0.16185 0.32462 -0.15286 0.36694 -0.13971 0.40856 C -0.12461 0.45595 -0.1095 0.49017 -0.09505 0.51075 L -0.02877 0.61087 " pathEditMode="relative" rAng="3648151" ptsTypes="FffFF">
                                      <p:cBhvr>
                                        <p:cTn id="30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12" y="2536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383 -0.00554 L -0.10807 0.01642 C -0.12708 0.01781 -0.15 0.03307 -0.17057 0.05873 C -0.19388 0.08787 -0.20898 0.12 -0.21615 0.15099 L -0.25677 0.28486 " pathEditMode="relative" rAng="8699680" ptsTypes="FffFF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16" y="1054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69 0.28509 L -0.24024 0.42521 C -0.23711 0.4548 -0.228 0.49526 -0.21576 0.5355 C -0.20195 0.58081 -0.18815 0.61526 -0.17604 0.63561 L -0.11849 0.73781 " pathEditMode="relative" rAng="3696665" ptsTypes="FffFF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2395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0.01248 L -0.13776 -0.02058 C -0.16693 -0.02543 -0.20313 -0.00763 -0.23672 0.02497 C -0.27474 0.06197 -0.30092 0.10567 -0.31446 0.15122 L -0.38425 0.35954 " pathEditMode="relative" rAng="9077442" ptsTypes="FffFF"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4" y="1126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828 0.36185 L -0.37187 0.51468 C -0.36888 0.54659 -0.35872 0.5889 -0.34466 0.62959 C -0.32864 0.67607 -0.31289 0.71006 -0.29791 0.72948 L -0.22903 0.82474 " pathEditMode="relative" rAng="3517008" ptsTypes="FffFF">
                                      <p:cBhvr>
                                        <p:cTn id="5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98" y="2506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58382E-6 L -0.12696 -0.02659 C -0.15365 -0.03214 -0.19128 -0.02706 -0.23008 -0.01249 C -0.27383 0.00578 -0.30729 0.02959 -0.32982 0.05641 L -0.43763 0.17942 " pathEditMode="relative" rAng="10022545" ptsTypes="FffFF">
                                      <p:cBhvr>
                                        <p:cTn id="5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9" y="390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2" grpId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65FA6B2-1CA8-1D15-F3D5-17FB3E51C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6C8F3BF-FAF9-FC01-E8F6-F1020087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/>
                <a:cs typeface="Calibri Light" panose="020F0302020204030204"/>
              </a:rPr>
              <a:t>Тестирование</a:t>
            </a:r>
            <a:endParaRPr lang="ru-RU" dirty="0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="" xmlns:a16="http://schemas.microsoft.com/office/drawing/2014/main" id="{F66A30FC-7028-D3AD-EB5F-904911B78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975167"/>
              </p:ext>
            </p:extLst>
          </p:nvPr>
        </p:nvGraphicFramePr>
        <p:xfrm>
          <a:off x="1225446" y="1775658"/>
          <a:ext cx="10403185" cy="39014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549136">
                  <a:extLst>
                    <a:ext uri="{9D8B030D-6E8A-4147-A177-3AD203B41FA5}">
                      <a16:colId xmlns="" xmlns:a16="http://schemas.microsoft.com/office/drawing/2014/main" val="2698490868"/>
                    </a:ext>
                  </a:extLst>
                </a:gridCol>
                <a:gridCol w="6854049">
                  <a:extLst>
                    <a:ext uri="{9D8B030D-6E8A-4147-A177-3AD203B41FA5}">
                      <a16:colId xmlns="" xmlns:a16="http://schemas.microsoft.com/office/drawing/2014/main" val="1646853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18415" algn="ctr"/>
                      <a:r>
                        <a:rPr lang="ru-RU" sz="1600" dirty="0">
                          <a:effectLst/>
                          <a:latin typeface="Times New Roman"/>
                        </a:rPr>
                        <a:t>Поле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415" algn="ctr"/>
                      <a:r>
                        <a:rPr lang="ru-RU" sz="1600" dirty="0">
                          <a:effectLst/>
                          <a:latin typeface="Times New Roman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29755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8415"/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Times New Roman"/>
                        </a:rPr>
                        <a:t>Тестовый пример #</a:t>
                      </a:r>
                      <a:endParaRPr lang="ru-RU" sz="16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415"/>
                      <a:r>
                        <a:rPr lang="ru-RU" sz="1600" dirty="0"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99986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8415"/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Times New Roman"/>
                        </a:rPr>
                        <a:t>Приоритет тестирования</a:t>
                      </a:r>
                      <a:endParaRPr lang="ru-RU" sz="1600" dirty="0">
                        <a:effectLst/>
                        <a:latin typeface="Times New Roman"/>
                      </a:endParaRPr>
                    </a:p>
                    <a:p>
                      <a:pPr indent="18415"/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Times New Roman"/>
                        </a:rPr>
                        <a:t>(Низкий/Средний/Высокий)</a:t>
                      </a:r>
                      <a:endParaRPr lang="ru-RU" sz="16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415"/>
                      <a:r>
                        <a:rPr lang="ru-RU" sz="1600" dirty="0">
                          <a:effectLst/>
                          <a:latin typeface="Times New Roman"/>
                        </a:rPr>
                        <a:t>Низкий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904362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8415"/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Times New Roman"/>
                        </a:rPr>
                        <a:t>Заголовок/название теста</a:t>
                      </a:r>
                      <a:endParaRPr lang="ru-RU" sz="16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415"/>
                      <a:r>
                        <a:rPr lang="ru-RU" sz="1600" dirty="0">
                          <a:effectLst/>
                          <a:latin typeface="Times New Roman"/>
                        </a:rPr>
                        <a:t>Ввод в строку для номера буквы.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0683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8415"/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Times New Roman"/>
                        </a:rPr>
                        <a:t>Краткое изложение теста</a:t>
                      </a:r>
                      <a:endParaRPr lang="ru-RU" sz="16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415"/>
                      <a:r>
                        <a:rPr lang="ru-RU" sz="1600" dirty="0">
                          <a:effectLst/>
                          <a:latin typeface="Times New Roman"/>
                        </a:rPr>
                        <a:t>В строке номера должны записываться, только цифры, если получается ввести буквы, значит в настройке маски произошла проблема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0774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8415"/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Times New Roman"/>
                        </a:rPr>
                        <a:t>Этапы теста</a:t>
                      </a:r>
                      <a:endParaRPr lang="ru-RU" sz="16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415"/>
                      <a:r>
                        <a:rPr lang="ru-RU" sz="1600" dirty="0">
                          <a:effectLst/>
                          <a:latin typeface="Times New Roman"/>
                        </a:rPr>
                        <a:t>Открываем любую из форм обратной связи на сайте, пытаемся ввести в строку предназначенную для номера буквы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70770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8415"/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Times New Roman"/>
                        </a:rPr>
                        <a:t>Тестовые данные</a:t>
                      </a:r>
                      <a:endParaRPr lang="ru-RU" sz="16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415"/>
                      <a:r>
                        <a:rPr lang="ru-RU" sz="1600" dirty="0">
                          <a:effectLst/>
                          <a:latin typeface="Times New Roman"/>
                        </a:rPr>
                        <a:t>В строку введём значение «восемь»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80228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8415"/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Times New Roman"/>
                        </a:rPr>
                        <a:t>Ожидаемый результат</a:t>
                      </a:r>
                      <a:endParaRPr lang="ru-RU" sz="16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415"/>
                      <a:r>
                        <a:rPr lang="ru-RU" sz="1600" dirty="0">
                          <a:effectLst/>
                          <a:latin typeface="Times New Roman"/>
                        </a:rPr>
                        <a:t>В строке ничего не должно отобразиться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018312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8415"/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Times New Roman"/>
                        </a:rPr>
                        <a:t>Фактический результат</a:t>
                      </a:r>
                      <a:endParaRPr lang="ru-RU" sz="16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415"/>
                      <a:r>
                        <a:rPr lang="ru-RU" sz="1600" dirty="0">
                          <a:effectLst/>
                          <a:latin typeface="Times New Roman"/>
                        </a:rPr>
                        <a:t>В строке ничего не отобразилось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309782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8415"/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Times New Roman"/>
                        </a:rPr>
                        <a:t>Предварительное условие</a:t>
                      </a:r>
                      <a:endParaRPr lang="ru-RU" sz="16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415"/>
                      <a:r>
                        <a:rPr lang="ru-RU" sz="1600" dirty="0">
                          <a:effectLst/>
                          <a:latin typeface="Times New Roman"/>
                        </a:rPr>
                        <a:t>В строке должны находиться цифры номера телефона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463788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8415"/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Times New Roman"/>
                        </a:rPr>
                        <a:t>Постусловие</a:t>
                      </a:r>
                      <a:endParaRPr lang="ru-RU" sz="16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415"/>
                      <a:r>
                        <a:rPr lang="ru-RU" sz="1600" dirty="0">
                          <a:effectLst/>
                          <a:latin typeface="Times New Roman"/>
                        </a:rPr>
                        <a:t>В строке не отобразилось ничего, потому что пользователь пытался ввести число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46404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8415"/>
                      <a:r>
                        <a:rPr lang="ru-RU" sz="1600" dirty="0">
                          <a:solidFill>
                            <a:srgbClr val="222222"/>
                          </a:solidFill>
                          <a:effectLst/>
                          <a:latin typeface="Times New Roman"/>
                        </a:rPr>
                        <a:t>Статус (Зачет/Незачет)</a:t>
                      </a:r>
                      <a:endParaRPr lang="ru-RU" sz="1600" dirty="0">
                        <a:effectLst/>
                        <a:latin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8415"/>
                      <a:r>
                        <a:rPr lang="ru-RU" sz="1600" dirty="0">
                          <a:effectLst/>
                          <a:latin typeface="Times New Roman"/>
                        </a:rPr>
                        <a:t>Зачёт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73447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55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65FA6B2-1CA8-1D15-F3D5-17FB3E51C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6C8F3BF-FAF9-FC01-E8F6-F1020087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/>
                <a:cs typeface="Calibri Light" panose="020F0302020204030204"/>
              </a:rPr>
              <a:t>Тестирование</a:t>
            </a:r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7" y="1641983"/>
            <a:ext cx="652700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065776" y="6062472"/>
            <a:ext cx="207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519" y="1629569"/>
            <a:ext cx="652700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4614287" y="6069108"/>
            <a:ext cx="207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Объект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447" y="1629569"/>
            <a:ext cx="652700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21956776" y="6069108"/>
            <a:ext cx="207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Yandex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11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-0.92422 0.0030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11" y="1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0.92187 0.0013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94" y="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-0.78346 0.004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80" y="2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2 0.00741 L -0.78308 -0.0009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15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8347 0.00463 L -1.70782 0.0046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8308 -0.00092 L -1.70717 -0.0009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11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0186 L -1.38542 -0.000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232" y="-13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00301 L -1.38386 0.0016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15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/>
      <p:bldP spid="8" grpId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0EC2F91-2381-1303-1B39-204BB2A7F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995BAB1-14B0-A153-0EB9-8E4DE6C6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/>
                <a:cs typeface="Calibri Light" panose="020F0302020204030204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93D4757-6CBB-13EA-682F-83AECA0E9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14999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/>
                <a:ea typeface="+mn-lt"/>
                <a:cs typeface="+mn-lt"/>
              </a:rPr>
              <a:t> В данной курсовой работе создан программный продукт «Салон мак». Для достижения цели имелись готовый дизайн и настроенный сборщик проектов, </a:t>
            </a:r>
            <a:r>
              <a:rPr lang="ru-RU" sz="2000" dirty="0" smtClean="0">
                <a:latin typeface="Times New Roman"/>
                <a:ea typeface="+mn-lt"/>
                <a:cs typeface="+mn-lt"/>
              </a:rPr>
              <a:t>проект создан </a:t>
            </a:r>
            <a:r>
              <a:rPr lang="ru-RU" sz="2000" dirty="0">
                <a:latin typeface="Times New Roman"/>
                <a:ea typeface="+mn-lt"/>
                <a:cs typeface="+mn-lt"/>
              </a:rPr>
              <a:t>в Visual Studio </a:t>
            </a:r>
            <a:r>
              <a:rPr lang="ru-RU" sz="2000" dirty="0" err="1">
                <a:latin typeface="Times New Roman"/>
                <a:ea typeface="+mn-lt"/>
                <a:cs typeface="+mn-lt"/>
              </a:rPr>
              <a:t>code</a:t>
            </a:r>
            <a:r>
              <a:rPr lang="ru-RU" sz="2000" dirty="0">
                <a:latin typeface="Times New Roman"/>
                <a:ea typeface="+mn-lt"/>
                <a:cs typeface="+mn-lt"/>
              </a:rPr>
              <a:t>. В результате выполнения курсовой работы по разработке </a:t>
            </a:r>
            <a:r>
              <a:rPr lang="ru-RU" sz="2000" dirty="0" smtClean="0">
                <a:latin typeface="Times New Roman"/>
                <a:ea typeface="+mn-lt"/>
                <a:cs typeface="+mn-lt"/>
              </a:rPr>
              <a:t>программного продукта использованы </a:t>
            </a:r>
            <a:r>
              <a:rPr lang="en-US" sz="2000" dirty="0" smtClean="0">
                <a:latin typeface="Times New Roman"/>
                <a:ea typeface="+mn-lt"/>
                <a:cs typeface="+mn-lt"/>
              </a:rPr>
              <a:t>CASE-</a:t>
            </a:r>
            <a:r>
              <a:rPr lang="ru-RU" sz="2000" dirty="0" smtClean="0">
                <a:latin typeface="Times New Roman"/>
                <a:ea typeface="+mn-lt"/>
                <a:cs typeface="+mn-lt"/>
              </a:rPr>
              <a:t>средство для создания диаграммы прецедентов и действий, </a:t>
            </a:r>
            <a:r>
              <a:rPr lang="ru-RU" sz="2000" dirty="0" smtClean="0">
                <a:latin typeface="Times New Roman"/>
                <a:ea typeface="+mn-lt"/>
                <a:cs typeface="+mn-lt"/>
              </a:rPr>
              <a:t>построены</a:t>
            </a:r>
            <a:r>
              <a:rPr lang="ru-RU" sz="2000" dirty="0">
                <a:latin typeface="Times New Roman"/>
                <a:ea typeface="+mn-lt"/>
                <a:cs typeface="+mn-lt"/>
              </a:rPr>
              <a:t> представления о вёрстке проектов, сформированы функциональная и каркасная архитектура сайта.</a:t>
            </a:r>
            <a:endParaRPr lang="ru-RU" sz="2000" dirty="0">
              <a:latin typeface="Times New Roman"/>
              <a:cs typeface="Times New Roman"/>
            </a:endParaRPr>
          </a:p>
          <a:p>
            <a:pPr marL="0" indent="0" algn="just">
              <a:lnSpc>
                <a:spcPct val="114999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/>
                <a:ea typeface="+mn-lt"/>
                <a:cs typeface="+mn-lt"/>
              </a:rPr>
              <a:t> При разработке данной вёрстки сайта освоены технологии </a:t>
            </a:r>
            <a:r>
              <a:rPr lang="ru-RU" sz="2000" dirty="0" err="1">
                <a:latin typeface="Times New Roman"/>
                <a:ea typeface="+mn-lt"/>
                <a:cs typeface="+mn-lt"/>
              </a:rPr>
              <a:t>шаблонизатора</a:t>
            </a:r>
            <a:r>
              <a:rPr lang="ru-RU" sz="2000" dirty="0">
                <a:latin typeface="Times New Roman"/>
                <a:ea typeface="+mn-lt"/>
                <a:cs typeface="+mn-lt"/>
              </a:rPr>
              <a:t> </a:t>
            </a:r>
            <a:r>
              <a:rPr lang="ru-RU" sz="2000" dirty="0" err="1">
                <a:latin typeface="Times New Roman"/>
                <a:ea typeface="+mn-lt"/>
                <a:cs typeface="+mn-lt"/>
              </a:rPr>
              <a:t>pug</a:t>
            </a:r>
            <a:r>
              <a:rPr lang="ru-RU" sz="2000" dirty="0">
                <a:latin typeface="Times New Roman"/>
                <a:ea typeface="+mn-lt"/>
                <a:cs typeface="+mn-lt"/>
              </a:rPr>
              <a:t>, надмножества SCSS, специального модуля для работы с CSS – </a:t>
            </a:r>
            <a:r>
              <a:rPr lang="ru-RU" sz="2000" dirty="0" err="1">
                <a:latin typeface="Times New Roman"/>
                <a:ea typeface="+mn-lt"/>
                <a:cs typeface="+mn-lt"/>
              </a:rPr>
              <a:t>PostCSS</a:t>
            </a:r>
            <a:r>
              <a:rPr lang="ru-RU" sz="2000" dirty="0">
                <a:latin typeface="Times New Roman"/>
                <a:ea typeface="+mn-lt"/>
                <a:cs typeface="+mn-lt"/>
              </a:rPr>
              <a:t> и CSS-фреймворк </a:t>
            </a:r>
            <a:r>
              <a:rPr lang="ru-RU" sz="2000" dirty="0" err="1">
                <a:latin typeface="Times New Roman"/>
                <a:ea typeface="+mn-lt"/>
                <a:cs typeface="+mn-lt"/>
              </a:rPr>
              <a:t>tailwind</a:t>
            </a:r>
            <a:r>
              <a:rPr lang="ru-RU" sz="2000" dirty="0" smtClean="0">
                <a:latin typeface="Times New Roman"/>
                <a:ea typeface="+mn-lt"/>
                <a:cs typeface="+mn-lt"/>
              </a:rPr>
              <a:t>.</a:t>
            </a:r>
            <a:endParaRPr lang="ru-RU" sz="20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699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86590" y="2608889"/>
            <a:ext cx="9144000" cy="1638091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/>
                <a:cs typeface="Calibri Light"/>
              </a:rPr>
              <a:t>Курсовой проект </a:t>
            </a:r>
            <a:br>
              <a:rPr lang="ru-RU" sz="4000" dirty="0">
                <a:latin typeface="Times New Roman"/>
                <a:cs typeface="Calibri Light"/>
              </a:rPr>
            </a:br>
            <a:r>
              <a:rPr lang="ru-RU" sz="2400" dirty="0">
                <a:latin typeface="Times New Roman"/>
                <a:cs typeface="Calibri Light"/>
              </a:rPr>
              <a:t>по теме: "Вёрстка сайта в соответствии с макетом </a:t>
            </a:r>
            <a:r>
              <a:rPr lang="ru-RU" sz="2400" err="1">
                <a:latin typeface="Times New Roman"/>
                <a:cs typeface="Calibri Light"/>
              </a:rPr>
              <a:t>Figma</a:t>
            </a:r>
            <a:r>
              <a:rPr lang="ru-RU" sz="2400" dirty="0">
                <a:latin typeface="Times New Roman"/>
                <a:cs typeface="Calibri Light"/>
              </a:rPr>
              <a:t>,  используя технологии </a:t>
            </a:r>
            <a:r>
              <a:rPr lang="ru-RU" sz="2400" err="1">
                <a:latin typeface="Times New Roman"/>
                <a:cs typeface="Calibri Light"/>
              </a:rPr>
              <a:t>pug</a:t>
            </a:r>
            <a:r>
              <a:rPr lang="ru-RU" sz="2400" dirty="0">
                <a:latin typeface="Times New Roman"/>
                <a:cs typeface="Calibri Light"/>
              </a:rPr>
              <a:t>, SCSS, </a:t>
            </a:r>
            <a:r>
              <a:rPr lang="ru-RU" sz="2400" err="1">
                <a:latin typeface="Times New Roman"/>
                <a:cs typeface="Calibri Light"/>
              </a:rPr>
              <a:t>tailwind</a:t>
            </a:r>
            <a:r>
              <a:rPr lang="ru-RU" sz="2400" dirty="0">
                <a:latin typeface="Times New Roman"/>
                <a:cs typeface="Calibri Light"/>
              </a:rPr>
              <a:t>"</a:t>
            </a:r>
            <a:br>
              <a:rPr lang="ru-RU" sz="2400" dirty="0">
                <a:latin typeface="Times New Roman"/>
                <a:cs typeface="Calibri Light"/>
              </a:rPr>
            </a:br>
            <a:r>
              <a:rPr lang="ru-RU" sz="2400" u="sng" dirty="0">
                <a:latin typeface="Times New Roman"/>
                <a:cs typeface="+mj-lt"/>
              </a:rPr>
              <a:t>МДК.02.01 «Технология разработки программного обеспечения»</a:t>
            </a:r>
            <a:endParaRPr lang="ru-RU" sz="2400" u="sng" dirty="0">
              <a:latin typeface="Times New Roman"/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9476" y="4753877"/>
            <a:ext cx="9731114" cy="17432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114999"/>
              </a:lnSpc>
              <a:spcBef>
                <a:spcPts val="0"/>
              </a:spcBef>
            </a:pPr>
            <a:r>
              <a:rPr lang="ru-RU" sz="1800" dirty="0">
                <a:latin typeface="Times New Roman"/>
                <a:cs typeface="Calibri" panose="020F0502020204030204"/>
              </a:rPr>
              <a:t>Выполнила:</a:t>
            </a:r>
            <a:endParaRPr lang="ru-RU"/>
          </a:p>
          <a:p>
            <a:pPr algn="r">
              <a:lnSpc>
                <a:spcPct val="114999"/>
              </a:lnSpc>
              <a:spcBef>
                <a:spcPts val="0"/>
              </a:spcBef>
            </a:pPr>
            <a:r>
              <a:rPr lang="ru-RU" sz="1800" dirty="0">
                <a:latin typeface="Times New Roman"/>
                <a:cs typeface="Calibri" panose="020F0502020204030204"/>
              </a:rPr>
              <a:t>студентка группы ИСП.20А</a:t>
            </a:r>
            <a:endParaRPr lang="ru-RU" dirty="0">
              <a:latin typeface="Calibri" panose="020F0502020204030204"/>
              <a:cs typeface="Calibri" panose="020F0502020204030204"/>
            </a:endParaRPr>
          </a:p>
          <a:p>
            <a:pPr algn="r">
              <a:lnSpc>
                <a:spcPct val="114999"/>
              </a:lnSpc>
              <a:spcBef>
                <a:spcPts val="0"/>
              </a:spcBef>
            </a:pPr>
            <a:r>
              <a:rPr lang="ru-RU" sz="1800" err="1">
                <a:latin typeface="Times New Roman"/>
                <a:cs typeface="Calibri" panose="020F0502020204030204"/>
              </a:rPr>
              <a:t>Немтырёва</a:t>
            </a:r>
            <a:r>
              <a:rPr lang="ru-RU" sz="1800" dirty="0">
                <a:latin typeface="Times New Roman"/>
                <a:cs typeface="Calibri" panose="020F0502020204030204"/>
              </a:rPr>
              <a:t> Ксения Антоновна </a:t>
            </a:r>
            <a:endParaRPr lang="ru-RU" sz="1800">
              <a:latin typeface="Times New Roman"/>
              <a:cs typeface="Times New Roman"/>
            </a:endParaRPr>
          </a:p>
          <a:p>
            <a:pPr algn="r">
              <a:lnSpc>
                <a:spcPct val="114999"/>
              </a:lnSpc>
              <a:spcBef>
                <a:spcPts val="0"/>
              </a:spcBef>
            </a:pPr>
            <a:r>
              <a:rPr lang="ru-RU" sz="1800" dirty="0">
                <a:latin typeface="Times New Roman"/>
                <a:cs typeface="Calibri" panose="020F0502020204030204"/>
              </a:rPr>
              <a:t>Руководитель:</a:t>
            </a:r>
            <a:endParaRPr lang="ru-RU" sz="2000">
              <a:latin typeface="Times New Roman"/>
              <a:cs typeface="Calibri" panose="020F0502020204030204"/>
            </a:endParaRPr>
          </a:p>
          <a:p>
            <a:pPr algn="r">
              <a:lnSpc>
                <a:spcPct val="114999"/>
              </a:lnSpc>
              <a:spcBef>
                <a:spcPts val="0"/>
              </a:spcBef>
            </a:pPr>
            <a:r>
              <a:rPr lang="ru-RU" sz="1800" dirty="0">
                <a:latin typeface="Times New Roman"/>
                <a:cs typeface="Calibri" panose="020F0502020204030204"/>
              </a:rPr>
              <a:t>Селивёрстова Ольга Михайловна</a:t>
            </a:r>
            <a:endParaRPr lang="ru-RU" sz="2000">
              <a:latin typeface="Times New Roman"/>
              <a:cs typeface="Calibri" panose="020F0502020204030204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05F7A7A3-ABF4-6E73-E286-93AA36DBEC32}"/>
              </a:ext>
            </a:extLst>
          </p:cNvPr>
          <p:cNvSpPr/>
          <p:nvPr/>
        </p:nvSpPr>
        <p:spPr>
          <a:xfrm>
            <a:off x="1386590" y="527010"/>
            <a:ext cx="9143999" cy="1421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Министерство образования Московской области</a:t>
            </a:r>
            <a:endParaRPr lang="ru-RU">
              <a:latin typeface="Times New Roman"/>
              <a:cs typeface="Times New Roman"/>
            </a:endParaRPr>
          </a:p>
          <a:p>
            <a:pPr algn="ctr"/>
            <a:r>
              <a:rPr lang="ru-RU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Государственное образовательное учреждение высшего образования Московской области</a:t>
            </a:r>
            <a:endParaRPr lang="ru-RU">
              <a:latin typeface="Times New Roman"/>
              <a:cs typeface="Times New Roman"/>
            </a:endParaRPr>
          </a:p>
          <a:p>
            <a:pPr algn="ctr"/>
            <a:r>
              <a:rPr lang="ru-RU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«Государственный гуманитарно-технологический университет»</a:t>
            </a:r>
            <a:endParaRPr lang="ru-RU">
              <a:latin typeface="Times New Roman"/>
              <a:cs typeface="Times New Roman"/>
            </a:endParaRPr>
          </a:p>
          <a:p>
            <a:pPr algn="ctr"/>
            <a:r>
              <a:rPr lang="ru-RU" b="1" u="sng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Ликино-</a:t>
            </a:r>
            <a:r>
              <a:rPr lang="ru-RU" b="1" u="sng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Дулевский</a:t>
            </a:r>
            <a:r>
              <a:rPr lang="ru-RU" b="1" u="sng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политехнический колледж – филиал ГГТУ</a:t>
            </a:r>
            <a:endParaRPr lang="ru-RU" b="1" u="sng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19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213</Words>
  <Application>Microsoft Office PowerPoint</Application>
  <PresentationFormat>Произвольный</PresentationFormat>
  <Paragraphs>71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Курсовой проект  по теме: "Вёрстка сайта в соответствии с макетом Figma,  используя технологии pug, SCSS, tailwind" МДК.02.01 «Технология разработки программного обеспечения»</vt:lpstr>
      <vt:lpstr>Постановка задачи</vt:lpstr>
      <vt:lpstr>Проектирование</vt:lpstr>
      <vt:lpstr>Разработка</vt:lpstr>
      <vt:lpstr>Тестирование</vt:lpstr>
      <vt:lpstr>Тестирование</vt:lpstr>
      <vt:lpstr>Заключение</vt:lpstr>
      <vt:lpstr>Курсовой проект  по теме: "Вёрстка сайта в соответствии с макетом Figma,  используя технологии pug, SCSS, tailwind" МДК.02.01 «Технология разработки программного обеспечения»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Ксения Немтырёва</cp:lastModifiedBy>
  <cp:revision>219</cp:revision>
  <dcterms:created xsi:type="dcterms:W3CDTF">2024-01-15T10:32:07Z</dcterms:created>
  <dcterms:modified xsi:type="dcterms:W3CDTF">2024-01-23T18:10:17Z</dcterms:modified>
</cp:coreProperties>
</file>