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93" r:id="rId5"/>
    <p:sldId id="261" r:id="rId6"/>
    <p:sldId id="262" r:id="rId7"/>
    <p:sldId id="296" r:id="rId8"/>
    <p:sldId id="294" r:id="rId9"/>
    <p:sldId id="260" r:id="rId10"/>
    <p:sldId id="29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berbank-russian-housing-market/data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eniyaKanushina/Sberbank-Russian-Housing-Market/blob/26a5fdba2c08cf6c40213d37175bc826c31f3ba8/model.ipynb" TargetMode="External"/><Relationship Id="rId2" Type="http://schemas.openxmlformats.org/officeDocument/2006/relationships/hyperlink" Target="https://github.com/KseniyaKanushina/Sberbank-Russian-Housing-Market/blob/e236683944c43eb2809df8516183a4bb48678a72/EDA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KseniyaKanushina/Sberbank-Russian-Housing-Market/blob/7dc4ac00f3697940441c60948a27755399fc9c99/main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dirty="0"/>
              <a:t>Предсказание цен на </a:t>
            </a:r>
            <a:r>
              <a:rPr lang="ru-RU" sz="5400" dirty="0" smtClean="0"/>
              <a:t>недвижимость</a:t>
            </a:r>
          </a:p>
          <a:p>
            <a:pPr lvl="0" algn="ctr">
              <a:defRPr/>
            </a:pPr>
            <a:endParaRPr lang="ru-RU" sz="5400" dirty="0"/>
          </a:p>
          <a:p>
            <a:pPr lvl="0" algn="ctr">
              <a:defRPr/>
            </a:pPr>
            <a:endParaRPr lang="ru-RU" sz="5400" dirty="0" smtClean="0"/>
          </a:p>
          <a:p>
            <a:pPr lvl="0" algn="ctr">
              <a:defRPr/>
            </a:pPr>
            <a:endParaRPr lang="ru-RU" sz="5400" dirty="0"/>
          </a:p>
          <a:p>
            <a:pPr lvl="0" algn="ctr">
              <a:defRPr/>
            </a:pP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Канушина Ксения Александровна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3" y="924217"/>
            <a:ext cx="1143159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79401" y="969783"/>
            <a:ext cx="8167914" cy="5641473"/>
          </a:xfrm>
        </p:spPr>
        <p:txBody>
          <a:bodyPr>
            <a:normAutofit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Канушина Ксения </a:t>
            </a:r>
            <a:r>
              <a:rPr lang="ru-RU" sz="24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Александровна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24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Высшее: Экономика и управление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предприятиях  АПК. </a:t>
            </a:r>
            <a:r>
              <a:rPr lang="ru-RU" sz="2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ОмГАУ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2005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2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11 лет: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Управление  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администрирования кредитов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должность: ведущий специалист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функционал: подготовка кредитно-обеспечительной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документации для крупнейших корпоративных клиентов.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Управление продаж корпоративным клиентам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должность</a:t>
            </a:r>
            <a:r>
              <a:rPr lang="ru-RU" sz="20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бизнес-аналитик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функционал: формирование отчетных и </a:t>
            </a: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аналитических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форм </a:t>
            </a:r>
            <a:r>
              <a:rPr lang="ru-RU" sz="20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основе данных</a:t>
            </a:r>
            <a:r>
              <a:rPr lang="en-US" sz="20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ru-RU" sz="20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содержащихся в АС </a:t>
            </a:r>
            <a:r>
              <a:rPr lang="ru-RU" sz="2000" i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Банка</a:t>
            </a:r>
          </a:p>
          <a:p>
            <a:pPr marL="536575" indent="0" algn="just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2000" i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 Тюмень</a:t>
            </a:r>
            <a:endParaRPr lang="ru-RU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Тел. 89504940649 </a:t>
            </a:r>
            <a:endParaRPr lang="ru-RU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468085" y="247613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8027" r="10333"/>
          <a:stretch/>
        </p:blipFill>
        <p:spPr>
          <a:xfrm>
            <a:off x="8636000" y="493486"/>
            <a:ext cx="3236686" cy="59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95300" y="1143955"/>
            <a:ext cx="11201400" cy="5227818"/>
          </a:xfrm>
        </p:spPr>
        <p:txBody>
          <a:bodyPr>
            <a:noAutofit/>
          </a:bodyPr>
          <a:lstStyle/>
          <a:p>
            <a:pPr mar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Сбербанк, старейший и крупнейший банк России, помогает своим клиентам, делая прогнозы относительно цен на недвижимость, чтобы арендаторы, застройщики и кредиторы чувствовали себя более уверенно. Стоимость жилья требует значительных инвестиций как от потребителей, так и от застройщиков. </a:t>
            </a:r>
            <a:endParaRPr lang="ru-RU" sz="2400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Рынок 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жилья в России относительно стабилен, но нестабильная экономика страны делает прогнозирование цен в зависимости от характеристик квартир уникальной задачей. Сложных взаимодействий между характеристиками жилья, такими как количество спален и местоположение, достаточно, чтобы усложнить прогнозирование цен. </a:t>
            </a:r>
            <a:endParaRPr lang="en-US" sz="2400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ru-RU" sz="2000" dirty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276644"/>
            <a:ext cx="10820400" cy="96891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40229" y="1698172"/>
            <a:ext cx="10813142" cy="4673599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  <a:hlinkClick r:id="rId2"/>
              </a:rPr>
              <a:t>https</a:t>
            </a:r>
            <a:r>
              <a:rPr lang="en-US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  <a:hlinkClick r:id="rId2"/>
              </a:rPr>
              <a:t>://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  <a:hlinkClick r:id="rId2"/>
              </a:rPr>
              <a:t>www.kaggle.com/c/sberbank-russian-housing-market/data</a:t>
            </a:r>
            <a:endParaRPr lang="en-US" sz="2400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400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b="1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Задача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 – предсказание цен на квартиры в Москве на основе заявок на ипотеку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,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 полученных Сбербанком.</a:t>
            </a: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2400" dirty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b="1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Объем данных:</a:t>
            </a:r>
            <a:endParaRPr lang="en-US" sz="2400" b="1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2400" dirty="0" smtClean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Train 08.2011-06.2015 – 30 471</a:t>
            </a: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Test 07.2015-05.2016 – 7 662</a:t>
            </a: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Macro – 2 485</a:t>
            </a: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400" dirty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b="1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Метрика 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-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RMSLE</a:t>
            </a:r>
            <a:endParaRPr lang="ru-RU" sz="2400" dirty="0">
              <a:solidFill>
                <a:srgbClr val="333F48"/>
              </a:solidFill>
              <a:latin typeface="SB Sans Display Light" panose="020B0303040504020204" pitchFamily="34" charset="0"/>
              <a:ea typeface="+mj-ea"/>
              <a:cs typeface="SB Sans Display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351971" y="378244"/>
            <a:ext cx="10820400" cy="131992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 indent="449263" algn="just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Конкурс</a:t>
            </a:r>
            <a:r>
              <a:rPr lang="ru-RU" sz="4000" b="1" dirty="0"/>
              <a:t> 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 </a:t>
            </a:r>
            <a:r>
              <a:rPr lang="en-US" sz="4000" dirty="0" err="1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Kaggle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indent="449263" algn="just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Sberbank-Russian-Housing-Market</a:t>
            </a:r>
            <a:endParaRPr lang="ru-RU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799" y="1376183"/>
            <a:ext cx="11027229" cy="4995587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600" dirty="0" smtClean="0"/>
              <a:t>1</a:t>
            </a:r>
            <a:r>
              <a:rPr lang="ru-RU" sz="2600" dirty="0"/>
              <a:t>) Оценка </a:t>
            </a:r>
            <a:r>
              <a:rPr lang="ru-RU" sz="2600" dirty="0" smtClean="0"/>
              <a:t>данных</a:t>
            </a:r>
            <a:endParaRPr lang="ru-RU" sz="2600" dirty="0"/>
          </a:p>
          <a:p>
            <a:pPr marL="0" indent="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  <a:hlinkClick r:id="rId2"/>
              </a:rPr>
              <a:t>github.com/KseniyaKanushina/Sberbank-Russian-Housing-Market/blob/e236683944c43eb2809df8516183a4bb48678a72/EDA.ipynb</a:t>
            </a:r>
            <a:endParaRPr lang="ru-RU" sz="200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dirty="0" smtClean="0"/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600" dirty="0" smtClean="0"/>
              <a:t>2</a:t>
            </a:r>
            <a:r>
              <a:rPr lang="ru-RU" sz="2600" dirty="0"/>
              <a:t>) Подготовка </a:t>
            </a:r>
            <a:r>
              <a:rPr lang="ru-RU" sz="2600" dirty="0" smtClean="0"/>
              <a:t>и подгонка </a:t>
            </a:r>
            <a:r>
              <a:rPr lang="ru-RU" sz="2600" dirty="0"/>
              <a:t>модели. </a:t>
            </a:r>
            <a:endParaRPr lang="ru-RU" sz="2600" dirty="0" smtClean="0"/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  <a:hlinkClick r:id="rId3"/>
              </a:rPr>
              <a:t>https://github.com/KseniyaKanushina/Sberbank-Russian-Housing-Market/blob/26a5fdba2c08cf6c40213d37175bc826c31f3ba8/model.ipynb</a:t>
            </a:r>
            <a:endParaRPr lang="ru-RU" sz="2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dirty="0" smtClean="0"/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400" dirty="0" smtClean="0">
                <a:latin typeface="SB Sans Display Light" panose="020B0303040504020204" pitchFamily="34" charset="0"/>
                <a:cs typeface="SB Sans Display Light" panose="020B0303040504020204" pitchFamily="34" charset="0"/>
              </a:rPr>
              <a:t>3) Создание веб-приложение </a:t>
            </a:r>
            <a:r>
              <a:rPr lang="ru-RU" sz="2400" dirty="0"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(на </a:t>
            </a:r>
            <a:r>
              <a:rPr lang="ru-RU" sz="2400" dirty="0" err="1"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Streamlit</a:t>
            </a:r>
            <a:r>
              <a:rPr lang="ru-RU" sz="2400" dirty="0"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), которое при указании параметров предсказывает цену квартиры</a:t>
            </a: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2000" dirty="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  <a:hlinkClick r:id="rId4"/>
              </a:rPr>
              <a:t>https</a:t>
            </a:r>
            <a:r>
              <a:rPr lang="en-US" sz="2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  <a:hlinkClick r:id="rId4"/>
              </a:rPr>
              <a:t>://github.com/KseniyaKanushina/Sberbank-Russian-Housing-Market/blob/7dc4ac00f3697940441c60948a27755399fc9c99/main.py</a:t>
            </a:r>
            <a:endParaRPr lang="ru-RU" sz="2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799" y="257364"/>
            <a:ext cx="10820400" cy="140766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Процесс работы над проектом можно разбить на три основные части: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552635" y="346538"/>
            <a:ext cx="10820400" cy="85194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Анализ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0" y="1406066"/>
            <a:ext cx="2441657" cy="20359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060" y="754911"/>
            <a:ext cx="6874081" cy="60853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r="6617"/>
          <a:stretch/>
        </p:blipFill>
        <p:spPr>
          <a:xfrm>
            <a:off x="2867613" y="1406066"/>
            <a:ext cx="2664144" cy="19962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r="3093"/>
          <a:stretch/>
        </p:blipFill>
        <p:spPr>
          <a:xfrm>
            <a:off x="-75854" y="4130766"/>
            <a:ext cx="2845087" cy="20862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9234" y="4091077"/>
            <a:ext cx="2861830" cy="22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39571" y="170837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7190" y="10561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1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XGBoost 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— алгоритм машинного обучения, основанный на дереве поиска решений и использующий фреймворк градиентного бустинга.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6" b="46408"/>
          <a:stretch/>
        </p:blipFill>
        <p:spPr>
          <a:xfrm>
            <a:off x="0" y="843593"/>
            <a:ext cx="5224182" cy="2299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7" y="4639000"/>
            <a:ext cx="4838330" cy="103826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17190" y="2893492"/>
            <a:ext cx="6096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RMSLE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 - 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Среднеквадратичная 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логарифмическая ошибка (Root Mean Squared Logarithmic 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Error).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 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Известно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, что логарифмирование приводит к сжатию исходного диапазона изменения значений переменной. 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Поэтому применение 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RMSLE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rPr>
              <a:t> целесообразно, если предсказанное и фактическое значения выходной переменной различаются на порядок и больше.</a:t>
            </a:r>
          </a:p>
        </p:txBody>
      </p:sp>
    </p:spTree>
    <p:extLst>
      <p:ext uri="{BB962C8B-B14F-4D97-AF65-F5344CB8AC3E}">
        <p14:creationId xmlns:p14="http://schemas.microsoft.com/office/powerpoint/2010/main" val="21763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4685444" cy="84095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Признаки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462"/>
          <a:stretch/>
        </p:blipFill>
        <p:spPr>
          <a:xfrm>
            <a:off x="6096958" y="104730"/>
            <a:ext cx="5775728" cy="67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31554" y="984123"/>
            <a:ext cx="4609186" cy="5652117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/>
              <a:t>Веб-приложение (на </a:t>
            </a:r>
            <a:r>
              <a:rPr lang="ru-RU" sz="4000" dirty="0" err="1"/>
              <a:t>Streamlit</a:t>
            </a:r>
            <a:r>
              <a:rPr lang="ru-RU" sz="4000" dirty="0"/>
              <a:t>), которое при указании параметров предсказывает цену квартиры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14" y="237648"/>
            <a:ext cx="6236682" cy="66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338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SB Sans Display Light</vt:lpstr>
      <vt:lpstr>SB Sans Display Regular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Пользователь Windows</cp:lastModifiedBy>
  <cp:revision>46</cp:revision>
  <dcterms:created xsi:type="dcterms:W3CDTF">2021-02-19T10:44:02Z</dcterms:created>
  <dcterms:modified xsi:type="dcterms:W3CDTF">2023-01-26T14:28:10Z</dcterms:modified>
</cp:coreProperties>
</file>