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9" r:id="rId5"/>
    <p:sldId id="262" r:id="rId6"/>
    <p:sldId id="261" r:id="rId7"/>
    <p:sldId id="265" r:id="rId8"/>
    <p:sldId id="264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44;&#1072;&#1085;&#1085;&#1099;&#1077;&#1050;&#1091;&#1088;&#1089;&#1050;&#1086;&#1088;&#1089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44;&#1072;&#1085;&#1085;&#1099;&#1077;&#1050;&#1091;&#1088;&#1089;&#1050;&#1086;&#1088;&#1089;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44;&#1072;&#1085;&#1085;&#1099;&#1077;&#1050;&#1091;&#1088;&#1089;&#1050;&#1086;&#1088;&#1089;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44;&#1072;&#1085;&#1085;&#1099;&#1077;&#1050;&#1091;&#1088;&#1089;&#1050;&#1086;&#1088;&#1089;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44;&#1072;&#1085;&#1085;&#1099;&#1077;&#1050;&#1091;&#1088;&#1089;&#1050;&#1086;&#1088;&#1089;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44;&#1072;&#1085;&#1085;&#1099;&#1077;&#1050;&#1091;&#1088;&#1089;&#1050;&#1086;&#1088;&#1089;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Retention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952791214930495"/>
          <c:y val="0.25288513823664421"/>
          <c:w val="0.83636067073252618"/>
          <c:h val="0.608410719960453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'Юнит-экономика'!$E$19</c:f>
              <c:strCache>
                <c:ptCount val="1"/>
                <c:pt idx="0">
                  <c:v>Retention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'Юнит-экономика'!$A$20:$A$25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'Юнит-экономика'!$E$20:$E$25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4F-4B9B-9436-C994A5BDC3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1189823"/>
        <c:axId val="171195399"/>
      </c:barChart>
      <c:catAx>
        <c:axId val="171189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195399"/>
        <c:crosses val="autoZero"/>
        <c:auto val="1"/>
        <c:lblAlgn val="ctr"/>
        <c:lblOffset val="100"/>
        <c:noMultiLvlLbl val="0"/>
      </c:catAx>
      <c:valAx>
        <c:axId val="171195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189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[ДанныеКурсКорс2.xlsx]Динамика просмотров!Сводная таблица8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Динами</a:t>
            </a:r>
            <a:r>
              <a:rPr lang="ru-RU" sz="2400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ка количества просмотров</a:t>
            </a:r>
          </a:p>
          <a:p>
            <a:pPr>
              <a:defRPr/>
            </a:pPr>
            <a:r>
              <a:rPr lang="ru-RU" sz="2400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в течении суток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FF9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FF99"/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tx2">
                <a:lumMod val="60000"/>
                <a:lumOff val="4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70C0"/>
            </a:solidFill>
            <a:ln w="12700">
              <a:solidFill>
                <a:schemeClr val="bg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B050"/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4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chemeClr val="accent4">
                <a:lumMod val="75000"/>
              </a:schemeClr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00FF9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FF99"/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tx2">
                <a:lumMod val="60000"/>
                <a:lumOff val="4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70C0"/>
            </a:solidFill>
            <a:ln w="12700">
              <a:solidFill>
                <a:schemeClr val="bg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4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chemeClr val="accent4">
                <a:lumMod val="75000"/>
              </a:schemeClr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B050"/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FF9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FF99"/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tx2">
                <a:lumMod val="60000"/>
                <a:lumOff val="4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70C0"/>
            </a:solidFill>
            <a:ln w="12700">
              <a:solidFill>
                <a:schemeClr val="bg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4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chemeClr val="accent4">
                <a:lumMod val="75000"/>
              </a:schemeClr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B050"/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FF9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FF99"/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tx2">
                <a:lumMod val="60000"/>
                <a:lumOff val="4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70C0"/>
            </a:solidFill>
            <a:ln w="12700">
              <a:solidFill>
                <a:schemeClr val="bg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4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chemeClr val="accent4">
                <a:lumMod val="75000"/>
              </a:schemeClr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B050"/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00FF9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FF99"/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tx2">
                <a:lumMod val="60000"/>
                <a:lumOff val="40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70C0"/>
            </a:solidFill>
            <a:ln w="12700">
              <a:solidFill>
                <a:schemeClr val="bg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4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chemeClr val="accent4">
                <a:lumMod val="75000"/>
              </a:schemeClr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rgbClr val="00B05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rgbClr val="00B050"/>
            </a:soli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'Динамика просмотров'!$P$4</c:f>
              <c:strCache>
                <c:ptCount val="1"/>
                <c:pt idx="0">
                  <c:v>Просмотров в день в выходные</c:v>
                </c:pt>
              </c:strCache>
            </c:strRef>
          </c:tx>
          <c:spPr>
            <a:ln w="31750" cap="rnd">
              <a:solidFill>
                <a:srgbClr val="00FF99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FF99"/>
              </a:soli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'Динамика просмотров'!$O$5:$O$29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'Динамика просмотров'!$P$5:$P$29</c:f>
              <c:numCache>
                <c:formatCode>General</c:formatCode>
                <c:ptCount val="24"/>
                <c:pt idx="0">
                  <c:v>1123</c:v>
                </c:pt>
                <c:pt idx="1">
                  <c:v>789</c:v>
                </c:pt>
                <c:pt idx="2">
                  <c:v>575.5</c:v>
                </c:pt>
                <c:pt idx="3">
                  <c:v>502</c:v>
                </c:pt>
                <c:pt idx="4">
                  <c:v>470</c:v>
                </c:pt>
                <c:pt idx="5">
                  <c:v>479</c:v>
                </c:pt>
                <c:pt idx="6">
                  <c:v>484</c:v>
                </c:pt>
                <c:pt idx="7">
                  <c:v>488</c:v>
                </c:pt>
                <c:pt idx="8">
                  <c:v>516</c:v>
                </c:pt>
                <c:pt idx="9">
                  <c:v>551</c:v>
                </c:pt>
                <c:pt idx="10">
                  <c:v>546</c:v>
                </c:pt>
                <c:pt idx="11">
                  <c:v>575</c:v>
                </c:pt>
                <c:pt idx="12">
                  <c:v>694</c:v>
                </c:pt>
                <c:pt idx="13">
                  <c:v>893.5</c:v>
                </c:pt>
                <c:pt idx="14">
                  <c:v>1169</c:v>
                </c:pt>
                <c:pt idx="15">
                  <c:v>1377</c:v>
                </c:pt>
                <c:pt idx="16">
                  <c:v>1673.5</c:v>
                </c:pt>
                <c:pt idx="17">
                  <c:v>1945.5</c:v>
                </c:pt>
                <c:pt idx="18">
                  <c:v>2153</c:v>
                </c:pt>
                <c:pt idx="19">
                  <c:v>2114.5</c:v>
                </c:pt>
                <c:pt idx="20">
                  <c:v>2095</c:v>
                </c:pt>
                <c:pt idx="21">
                  <c:v>1987.5</c:v>
                </c:pt>
                <c:pt idx="22">
                  <c:v>1725</c:v>
                </c:pt>
                <c:pt idx="23">
                  <c:v>1313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A9-42E6-AE84-9CF69B4AF1CD}"/>
            </c:ext>
          </c:extLst>
        </c:ser>
        <c:ser>
          <c:idx val="1"/>
          <c:order val="1"/>
          <c:tx>
            <c:strRef>
              <c:f>'Динамика просмотров'!$Q$4</c:f>
              <c:strCache>
                <c:ptCount val="1"/>
                <c:pt idx="0">
                  <c:v>Просмотров в день в будни</c:v>
                </c:pt>
              </c:strCache>
            </c:strRef>
          </c:tx>
          <c:spPr>
            <a:ln w="317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70C0"/>
              </a:solidFill>
              <a:ln w="12700">
                <a:solidFill>
                  <a:schemeClr val="bg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'Динамика просмотров'!$O$5:$O$29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'Динамика просмотров'!$Q$5:$Q$29</c:f>
              <c:numCache>
                <c:formatCode>General</c:formatCode>
                <c:ptCount val="24"/>
                <c:pt idx="0">
                  <c:v>766.2</c:v>
                </c:pt>
                <c:pt idx="1">
                  <c:v>459.4</c:v>
                </c:pt>
                <c:pt idx="2">
                  <c:v>243.8</c:v>
                </c:pt>
                <c:pt idx="3">
                  <c:v>123.6</c:v>
                </c:pt>
                <c:pt idx="4">
                  <c:v>78.8</c:v>
                </c:pt>
                <c:pt idx="5">
                  <c:v>88.6</c:v>
                </c:pt>
                <c:pt idx="6">
                  <c:v>89.8</c:v>
                </c:pt>
                <c:pt idx="7">
                  <c:v>82.6</c:v>
                </c:pt>
                <c:pt idx="8">
                  <c:v>89.2</c:v>
                </c:pt>
                <c:pt idx="9">
                  <c:v>101.2</c:v>
                </c:pt>
                <c:pt idx="10">
                  <c:v>133.80000000000001</c:v>
                </c:pt>
                <c:pt idx="11">
                  <c:v>174</c:v>
                </c:pt>
                <c:pt idx="12">
                  <c:v>316.60000000000002</c:v>
                </c:pt>
                <c:pt idx="13">
                  <c:v>487.6</c:v>
                </c:pt>
                <c:pt idx="14">
                  <c:v>751.6</c:v>
                </c:pt>
                <c:pt idx="15">
                  <c:v>1041.2</c:v>
                </c:pt>
                <c:pt idx="16">
                  <c:v>1410.2</c:v>
                </c:pt>
                <c:pt idx="17">
                  <c:v>1675</c:v>
                </c:pt>
                <c:pt idx="18">
                  <c:v>1867.8</c:v>
                </c:pt>
                <c:pt idx="19">
                  <c:v>1809.6</c:v>
                </c:pt>
                <c:pt idx="20">
                  <c:v>1823.8</c:v>
                </c:pt>
                <c:pt idx="21">
                  <c:v>1625.6</c:v>
                </c:pt>
                <c:pt idx="22">
                  <c:v>1362</c:v>
                </c:pt>
                <c:pt idx="23">
                  <c:v>1016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A9-42E6-AE84-9CF69B4AF1CD}"/>
            </c:ext>
          </c:extLst>
        </c:ser>
        <c:ser>
          <c:idx val="2"/>
          <c:order val="2"/>
          <c:tx>
            <c:strRef>
              <c:f>'Динамика просмотров'!$R$4</c:f>
              <c:strCache>
                <c:ptCount val="1"/>
                <c:pt idx="0">
                  <c:v>Просмотров всего в будни</c:v>
                </c:pt>
              </c:strCache>
            </c:strRef>
          </c:tx>
          <c:spPr>
            <a:ln w="31750" cap="rnd">
              <a:solidFill>
                <a:schemeClr val="accent4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4">
                  <a:lumMod val="75000"/>
                </a:schemeClr>
              </a:soli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'Динамика просмотров'!$O$5:$O$29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'Динамика просмотров'!$R$5:$R$29</c:f>
              <c:numCache>
                <c:formatCode>General</c:formatCode>
                <c:ptCount val="24"/>
                <c:pt idx="0">
                  <c:v>3831</c:v>
                </c:pt>
                <c:pt idx="1">
                  <c:v>2297</c:v>
                </c:pt>
                <c:pt idx="2">
                  <c:v>1219</c:v>
                </c:pt>
                <c:pt idx="3">
                  <c:v>618</c:v>
                </c:pt>
                <c:pt idx="4">
                  <c:v>394</c:v>
                </c:pt>
                <c:pt idx="5">
                  <c:v>443</c:v>
                </c:pt>
                <c:pt idx="6">
                  <c:v>449</c:v>
                </c:pt>
                <c:pt idx="7">
                  <c:v>413</c:v>
                </c:pt>
                <c:pt idx="8">
                  <c:v>446</c:v>
                </c:pt>
                <c:pt idx="9">
                  <c:v>506</c:v>
                </c:pt>
                <c:pt idx="10">
                  <c:v>669</c:v>
                </c:pt>
                <c:pt idx="11">
                  <c:v>870</c:v>
                </c:pt>
                <c:pt idx="12">
                  <c:v>1583</c:v>
                </c:pt>
                <c:pt idx="13">
                  <c:v>2438</c:v>
                </c:pt>
                <c:pt idx="14">
                  <c:v>3758</c:v>
                </c:pt>
                <c:pt idx="15">
                  <c:v>5206</c:v>
                </c:pt>
                <c:pt idx="16">
                  <c:v>7051</c:v>
                </c:pt>
                <c:pt idx="17">
                  <c:v>8375</c:v>
                </c:pt>
                <c:pt idx="18">
                  <c:v>9339</c:v>
                </c:pt>
                <c:pt idx="19">
                  <c:v>9048</c:v>
                </c:pt>
                <c:pt idx="20">
                  <c:v>9119</c:v>
                </c:pt>
                <c:pt idx="21">
                  <c:v>8128</c:v>
                </c:pt>
                <c:pt idx="22">
                  <c:v>6810</c:v>
                </c:pt>
                <c:pt idx="23">
                  <c:v>5080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A9-42E6-AE84-9CF69B4AF1CD}"/>
            </c:ext>
          </c:extLst>
        </c:ser>
        <c:ser>
          <c:idx val="3"/>
          <c:order val="3"/>
          <c:tx>
            <c:strRef>
              <c:f>'Динамика просмотров'!$S$4</c:f>
              <c:strCache>
                <c:ptCount val="1"/>
                <c:pt idx="0">
                  <c:v>ПРосмотров всего в выходные</c:v>
                </c:pt>
              </c:strCache>
            </c:strRef>
          </c:tx>
          <c:spPr>
            <a:ln w="31750" cap="rnd">
              <a:solidFill>
                <a:srgbClr val="00B05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B050"/>
              </a:soli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'Динамика просмотров'!$O$5:$O$29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'Динамика просмотров'!$S$5:$S$29</c:f>
              <c:numCache>
                <c:formatCode>General</c:formatCode>
                <c:ptCount val="24"/>
                <c:pt idx="0">
                  <c:v>2246</c:v>
                </c:pt>
                <c:pt idx="1">
                  <c:v>1578</c:v>
                </c:pt>
                <c:pt idx="2">
                  <c:v>1151</c:v>
                </c:pt>
                <c:pt idx="3">
                  <c:v>1004</c:v>
                </c:pt>
                <c:pt idx="4">
                  <c:v>940</c:v>
                </c:pt>
                <c:pt idx="5">
                  <c:v>958</c:v>
                </c:pt>
                <c:pt idx="6">
                  <c:v>968</c:v>
                </c:pt>
                <c:pt idx="7">
                  <c:v>976</c:v>
                </c:pt>
                <c:pt idx="8">
                  <c:v>1032</c:v>
                </c:pt>
                <c:pt idx="9">
                  <c:v>1102</c:v>
                </c:pt>
                <c:pt idx="10">
                  <c:v>1092</c:v>
                </c:pt>
                <c:pt idx="11">
                  <c:v>1150</c:v>
                </c:pt>
                <c:pt idx="12">
                  <c:v>1388</c:v>
                </c:pt>
                <c:pt idx="13">
                  <c:v>1787</c:v>
                </c:pt>
                <c:pt idx="14">
                  <c:v>2338</c:v>
                </c:pt>
                <c:pt idx="15">
                  <c:v>2754</c:v>
                </c:pt>
                <c:pt idx="16">
                  <c:v>3347</c:v>
                </c:pt>
                <c:pt idx="17">
                  <c:v>3891</c:v>
                </c:pt>
                <c:pt idx="18">
                  <c:v>4306</c:v>
                </c:pt>
                <c:pt idx="19">
                  <c:v>4229</c:v>
                </c:pt>
                <c:pt idx="20">
                  <c:v>4190</c:v>
                </c:pt>
                <c:pt idx="21">
                  <c:v>3975</c:v>
                </c:pt>
                <c:pt idx="22">
                  <c:v>3450</c:v>
                </c:pt>
                <c:pt idx="23">
                  <c:v>2626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A9-42E6-AE84-9CF69B4AF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113399"/>
        <c:axId val="171121927"/>
      </c:lineChart>
      <c:catAx>
        <c:axId val="171113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121927"/>
        <c:crosses val="autoZero"/>
        <c:auto val="1"/>
        <c:lblAlgn val="ctr"/>
        <c:lblOffset val="100"/>
        <c:noMultiLvlLbl val="0"/>
      </c:catAx>
      <c:valAx>
        <c:axId val="171121927"/>
        <c:scaling>
          <c:orientation val="minMax"/>
          <c:max val="95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113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1" i="0" u="none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Динамика количества просмотров</a:t>
            </a:r>
            <a:endParaRPr lang="ru-RU" sz="2400" u="none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>
              <a:defRPr/>
            </a:pPr>
            <a:r>
              <a:rPr lang="ru-RU" sz="2400" b="1" i="0" u="none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в течении недели</a:t>
            </a:r>
            <a:endParaRPr lang="ru-RU" sz="2400" u="none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26908577455771093"/>
          <c:y val="4.12755203663817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1398482758514415E-2"/>
          <c:y val="0.26016856569656038"/>
          <c:w val="0.92066263681767091"/>
          <c:h val="0.6566958504869722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'Дни недели'!$A$13:$A$19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'Дни недели'!$B$13:$B$19</c:f>
              <c:numCache>
                <c:formatCode>General</c:formatCode>
                <c:ptCount val="7"/>
                <c:pt idx="0">
                  <c:v>16251</c:v>
                </c:pt>
                <c:pt idx="1">
                  <c:v>15922</c:v>
                </c:pt>
                <c:pt idx="2">
                  <c:v>16832</c:v>
                </c:pt>
                <c:pt idx="3">
                  <c:v>16081</c:v>
                </c:pt>
                <c:pt idx="4">
                  <c:v>23004</c:v>
                </c:pt>
                <c:pt idx="5">
                  <c:v>27682</c:v>
                </c:pt>
                <c:pt idx="6">
                  <c:v>24796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4F3B-B187-13852E566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71060919"/>
        <c:axId val="171063871"/>
      </c:barChart>
      <c:catAx>
        <c:axId val="171060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063871"/>
        <c:crosses val="autoZero"/>
        <c:auto val="1"/>
        <c:lblAlgn val="ctr"/>
        <c:lblOffset val="100"/>
        <c:noMultiLvlLbl val="0"/>
      </c:catAx>
      <c:valAx>
        <c:axId val="17106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060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2800" b="1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Рейтинг популярности фильмов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34694636116646471"/>
          <c:y val="2.7303744482816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'Популярность фильмов'!$F$3</c:f>
              <c:strCache>
                <c:ptCount val="1"/>
                <c:pt idx="0">
                  <c:v>Количество просмотров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211-4083-9B80-A36BAC773FE2}"/>
                </c:ext>
              </c:extLst>
            </c:dLbl>
            <c:dLbl>
              <c:idx val="1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11-4083-9B80-A36BAC773FE2}"/>
                </c:ext>
              </c:extLst>
            </c:dLbl>
            <c:dLbl>
              <c:idx val="2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211-4083-9B80-A36BAC773FE2}"/>
                </c:ext>
              </c:extLst>
            </c:dLbl>
            <c:dLbl>
              <c:idx val="3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11-4083-9B80-A36BAC773FE2}"/>
                </c:ext>
              </c:extLst>
            </c:dLbl>
            <c:dLbl>
              <c:idx val="4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11-4083-9B80-A36BAC773FE2}"/>
                </c:ext>
              </c:extLst>
            </c:dLbl>
            <c:dLbl>
              <c:idx val="5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11-4083-9B80-A36BAC773FE2}"/>
                </c:ext>
              </c:extLst>
            </c:dLbl>
            <c:dLbl>
              <c:idx val="6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211-4083-9B80-A36BAC773FE2}"/>
                </c:ext>
              </c:extLst>
            </c:dLbl>
            <c:dLbl>
              <c:idx val="47"/>
              <c:layout>
                <c:manualLayout>
                  <c:x val="0"/>
                  <c:y val="1.13765602011734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211-4083-9B80-A36BAC773F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'Популярность фильмов'!$E$4:$E$52</c:f>
              <c:numCache>
                <c:formatCode>General</c:formatCode>
                <c:ptCount val="49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  <c:pt idx="20">
                  <c:v>394819</c:v>
                </c:pt>
                <c:pt idx="21">
                  <c:v>241927</c:v>
                </c:pt>
                <c:pt idx="22">
                  <c:v>180863</c:v>
                </c:pt>
                <c:pt idx="23">
                  <c:v>191893</c:v>
                </c:pt>
                <c:pt idx="24">
                  <c:v>182984</c:v>
                </c:pt>
                <c:pt idx="25">
                  <c:v>112334</c:v>
                </c:pt>
                <c:pt idx="26">
                  <c:v>104958</c:v>
                </c:pt>
                <c:pt idx="27">
                  <c:v>111368</c:v>
                </c:pt>
                <c:pt idx="28">
                  <c:v>43842</c:v>
                </c:pt>
                <c:pt idx="29">
                  <c:v>244574</c:v>
                </c:pt>
                <c:pt idx="30">
                  <c:v>179296</c:v>
                </c:pt>
                <c:pt idx="31">
                  <c:v>304128</c:v>
                </c:pt>
                <c:pt idx="32">
                  <c:v>122902</c:v>
                </c:pt>
                <c:pt idx="33">
                  <c:v>86587</c:v>
                </c:pt>
                <c:pt idx="34">
                  <c:v>471403</c:v>
                </c:pt>
                <c:pt idx="35">
                  <c:v>330333</c:v>
                </c:pt>
                <c:pt idx="36">
                  <c:v>301748</c:v>
                </c:pt>
                <c:pt idx="37">
                  <c:v>341333</c:v>
                </c:pt>
                <c:pt idx="38">
                  <c:v>82901</c:v>
                </c:pt>
                <c:pt idx="39">
                  <c:v>357547</c:v>
                </c:pt>
                <c:pt idx="40">
                  <c:v>401945</c:v>
                </c:pt>
                <c:pt idx="41">
                  <c:v>343712</c:v>
                </c:pt>
                <c:pt idx="42">
                  <c:v>37644</c:v>
                </c:pt>
                <c:pt idx="43">
                  <c:v>189009</c:v>
                </c:pt>
                <c:pt idx="44">
                  <c:v>60239</c:v>
                </c:pt>
                <c:pt idx="45">
                  <c:v>343491</c:v>
                </c:pt>
                <c:pt idx="46">
                  <c:v>396686</c:v>
                </c:pt>
                <c:pt idx="47">
                  <c:v>392434</c:v>
                </c:pt>
                <c:pt idx="48">
                  <c:v>473327</c:v>
                </c:pt>
              </c:numCache>
            </c:numRef>
          </c:cat>
          <c:val>
            <c:numRef>
              <c:f>'Популярность фильмов'!$F$4:$F$52</c:f>
              <c:numCache>
                <c:formatCode>General</c:formatCode>
                <c:ptCount val="49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  <c:pt idx="20">
                  <c:v>790</c:v>
                </c:pt>
                <c:pt idx="21">
                  <c:v>761</c:v>
                </c:pt>
                <c:pt idx="22">
                  <c:v>752</c:v>
                </c:pt>
                <c:pt idx="23">
                  <c:v>710</c:v>
                </c:pt>
                <c:pt idx="24">
                  <c:v>670</c:v>
                </c:pt>
                <c:pt idx="25">
                  <c:v>647</c:v>
                </c:pt>
                <c:pt idx="26">
                  <c:v>645</c:v>
                </c:pt>
                <c:pt idx="27">
                  <c:v>601</c:v>
                </c:pt>
                <c:pt idx="28">
                  <c:v>592</c:v>
                </c:pt>
                <c:pt idx="29">
                  <c:v>586</c:v>
                </c:pt>
                <c:pt idx="30">
                  <c:v>577</c:v>
                </c:pt>
                <c:pt idx="31">
                  <c:v>563</c:v>
                </c:pt>
                <c:pt idx="32">
                  <c:v>554</c:v>
                </c:pt>
                <c:pt idx="33">
                  <c:v>553</c:v>
                </c:pt>
                <c:pt idx="34">
                  <c:v>533</c:v>
                </c:pt>
                <c:pt idx="35">
                  <c:v>525</c:v>
                </c:pt>
                <c:pt idx="36">
                  <c:v>495</c:v>
                </c:pt>
                <c:pt idx="37">
                  <c:v>479</c:v>
                </c:pt>
                <c:pt idx="38">
                  <c:v>465</c:v>
                </c:pt>
                <c:pt idx="39">
                  <c:v>464</c:v>
                </c:pt>
                <c:pt idx="40">
                  <c:v>462</c:v>
                </c:pt>
                <c:pt idx="41">
                  <c:v>446</c:v>
                </c:pt>
                <c:pt idx="42">
                  <c:v>430</c:v>
                </c:pt>
                <c:pt idx="43">
                  <c:v>429</c:v>
                </c:pt>
                <c:pt idx="44">
                  <c:v>414</c:v>
                </c:pt>
                <c:pt idx="45">
                  <c:v>412</c:v>
                </c:pt>
                <c:pt idx="46">
                  <c:v>409</c:v>
                </c:pt>
                <c:pt idx="47">
                  <c:v>407</c:v>
                </c:pt>
                <c:pt idx="48">
                  <c:v>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11-4083-9B80-A36BAC773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71204911"/>
        <c:axId val="171213439"/>
      </c:barChart>
      <c:lineChart>
        <c:grouping val="standard"/>
        <c:varyColors val="0"/>
        <c:ser>
          <c:idx val="1"/>
          <c:order val="1"/>
          <c:tx>
            <c:strRef>
              <c:f>'Популярность фильмов'!$G$3</c:f>
              <c:strCache>
                <c:ptCount val="1"/>
                <c:pt idx="0">
                  <c:v>Процент от общего кол-ва просмотров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1.8557050481442412E-2"/>
                  <c:y val="3.631392246493336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211-4083-9B80-A36BAC773FE2}"/>
                </c:ext>
              </c:extLst>
            </c:dLbl>
            <c:dLbl>
              <c:idx val="1"/>
              <c:layout>
                <c:manualLayout>
                  <c:x val="-1.7196468658087074E-2"/>
                  <c:y val="5.22411131387227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211-4083-9B80-A36BAC773FE2}"/>
                </c:ext>
              </c:extLst>
            </c:dLbl>
            <c:dLbl>
              <c:idx val="2"/>
              <c:layout>
                <c:manualLayout>
                  <c:x val="-1.889119652136724E-2"/>
                  <c:y val="6.82594459601343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211-4083-9B80-A36BAC773FE2}"/>
                </c:ext>
              </c:extLst>
            </c:dLbl>
            <c:dLbl>
              <c:idx val="3"/>
              <c:layout>
                <c:manualLayout>
                  <c:x val="-1.889119652136724E-2"/>
                  <c:y val="6.59841043276459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211-4083-9B80-A36BAC773FE2}"/>
                </c:ext>
              </c:extLst>
            </c:dLbl>
            <c:dLbl>
              <c:idx val="4"/>
              <c:layout>
                <c:manualLayout>
                  <c:x val="-1.855705048144244E-2"/>
                  <c:y val="7.28099284714819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211-4083-9B80-A36BAC773FE2}"/>
                </c:ext>
              </c:extLst>
            </c:dLbl>
            <c:dLbl>
              <c:idx val="5"/>
              <c:layout>
                <c:manualLayout>
                  <c:x val="-1.9917632304797778E-2"/>
                  <c:y val="7.508527010397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211-4083-9B80-A36BAC773FE2}"/>
                </c:ext>
              </c:extLst>
            </c:dLbl>
            <c:dLbl>
              <c:idx val="6"/>
              <c:layout>
                <c:manualLayout>
                  <c:x val="-1.8557050481442412E-2"/>
                  <c:y val="7.508527010397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211-4083-9B80-A36BAC773FE2}"/>
                </c:ext>
              </c:extLst>
            </c:dLbl>
            <c:dLbl>
              <c:idx val="47"/>
              <c:layout>
                <c:manualLayout>
                  <c:x val="-2.0569667313668109E-2"/>
                  <c:y val="9.10124816093873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211-4083-9B80-A36BAC773F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'Популярность фильмов'!$G$4:$G$52</c:f>
              <c:numCache>
                <c:formatCode>0.00%</c:formatCode>
                <c:ptCount val="49"/>
                <c:pt idx="0">
                  <c:v>5.7417050822377781E-2</c:v>
                </c:pt>
                <c:pt idx="1">
                  <c:v>3.6131978828751923E-2</c:v>
                </c:pt>
                <c:pt idx="2">
                  <c:v>3.0163337317170337E-2</c:v>
                </c:pt>
                <c:pt idx="3">
                  <c:v>2.7203915542655513E-2</c:v>
                </c:pt>
                <c:pt idx="4">
                  <c:v>2.4906095270616355E-2</c:v>
                </c:pt>
                <c:pt idx="5">
                  <c:v>1.7841898582892264E-2</c:v>
                </c:pt>
                <c:pt idx="6">
                  <c:v>1.6276819759831539E-2</c:v>
                </c:pt>
                <c:pt idx="7">
                  <c:v>1.488247680837744E-2</c:v>
                </c:pt>
                <c:pt idx="8">
                  <c:v>1.2634454498890217E-2</c:v>
                </c:pt>
                <c:pt idx="9">
                  <c:v>1.1325479483239429E-2</c:v>
                </c:pt>
                <c:pt idx="10">
                  <c:v>1.0962665756075352E-2</c:v>
                </c:pt>
                <c:pt idx="11">
                  <c:v>9.9169085424847762E-3</c:v>
                </c:pt>
                <c:pt idx="12">
                  <c:v>9.8244266120311886E-3</c:v>
                </c:pt>
                <c:pt idx="13">
                  <c:v>9.3904729383643502E-3</c:v>
                </c:pt>
                <c:pt idx="14">
                  <c:v>9.0063172272494448E-3</c:v>
                </c:pt>
                <c:pt idx="15">
                  <c:v>7.6760002276478291E-3</c:v>
                </c:pt>
                <c:pt idx="16">
                  <c:v>7.3700984576859597E-3</c:v>
                </c:pt>
                <c:pt idx="17">
                  <c:v>6.6729269819589092E-3</c:v>
                </c:pt>
                <c:pt idx="18">
                  <c:v>6.6586989926583576E-3</c:v>
                </c:pt>
                <c:pt idx="19">
                  <c:v>6.0966934152865519E-3</c:v>
                </c:pt>
                <c:pt idx="20">
                  <c:v>5.620055773718058E-3</c:v>
                </c:pt>
                <c:pt idx="21">
                  <c:v>5.4137499288600538E-3</c:v>
                </c:pt>
                <c:pt idx="22">
                  <c:v>5.3497239770075693E-3</c:v>
                </c:pt>
                <c:pt idx="23">
                  <c:v>5.0509362016959766E-3</c:v>
                </c:pt>
                <c:pt idx="24">
                  <c:v>4.7663764156849354E-3</c:v>
                </c:pt>
                <c:pt idx="25">
                  <c:v>4.6027545387285866E-3</c:v>
                </c:pt>
                <c:pt idx="26">
                  <c:v>4.5885265494280351E-3</c:v>
                </c:pt>
                <c:pt idx="27">
                  <c:v>4.27551078481589E-3</c:v>
                </c:pt>
                <c:pt idx="28">
                  <c:v>4.2114848329634054E-3</c:v>
                </c:pt>
                <c:pt idx="29">
                  <c:v>4.1688008650617491E-3</c:v>
                </c:pt>
                <c:pt idx="30">
                  <c:v>4.1047749132092654E-3</c:v>
                </c:pt>
                <c:pt idx="31">
                  <c:v>4.0051789881054012E-3</c:v>
                </c:pt>
                <c:pt idx="32">
                  <c:v>3.9411530362529167E-3</c:v>
                </c:pt>
                <c:pt idx="33">
                  <c:v>3.9340390416026409E-3</c:v>
                </c:pt>
                <c:pt idx="34">
                  <c:v>3.7917591485971203E-3</c:v>
                </c:pt>
                <c:pt idx="35">
                  <c:v>3.734847191394912E-3</c:v>
                </c:pt>
                <c:pt idx="36">
                  <c:v>3.5214273518866315E-3</c:v>
                </c:pt>
                <c:pt idx="37">
                  <c:v>3.4076034374822149E-3</c:v>
                </c:pt>
                <c:pt idx="38">
                  <c:v>3.3080075123783506E-3</c:v>
                </c:pt>
                <c:pt idx="39">
                  <c:v>3.3008935177280749E-3</c:v>
                </c:pt>
                <c:pt idx="40">
                  <c:v>3.2866655284275225E-3</c:v>
                </c:pt>
                <c:pt idx="41">
                  <c:v>3.1728416140231063E-3</c:v>
                </c:pt>
                <c:pt idx="42">
                  <c:v>3.0590176996186901E-3</c:v>
                </c:pt>
                <c:pt idx="43">
                  <c:v>3.0519037049684138E-3</c:v>
                </c:pt>
                <c:pt idx="44">
                  <c:v>2.9451937852142734E-3</c:v>
                </c:pt>
                <c:pt idx="45">
                  <c:v>2.9309657959137214E-3</c:v>
                </c:pt>
                <c:pt idx="46">
                  <c:v>2.9096238119628933E-3</c:v>
                </c:pt>
                <c:pt idx="47">
                  <c:v>2.8953958226623413E-3</c:v>
                </c:pt>
                <c:pt idx="48">
                  <c:v>2.8527118547606854E-3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211-4083-9B80-A36BAC773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100279"/>
        <c:axId val="171097655"/>
      </c:lineChart>
      <c:catAx>
        <c:axId val="171204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ID movie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213439"/>
        <c:crosses val="autoZero"/>
        <c:auto val="1"/>
        <c:lblAlgn val="ctr"/>
        <c:lblOffset val="100"/>
        <c:noMultiLvlLbl val="0"/>
      </c:catAx>
      <c:valAx>
        <c:axId val="17121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50">
                    <a:solidFill>
                      <a:schemeClr val="tx2"/>
                    </a:solidFill>
                  </a:rPr>
                  <a:t>Количество</a:t>
                </a:r>
                <a:r>
                  <a:rPr lang="ru-RU" sz="1050" baseline="0">
                    <a:solidFill>
                      <a:schemeClr val="tx2"/>
                    </a:solidFill>
                  </a:rPr>
                  <a:t> просмотров</a:t>
                </a:r>
                <a:endParaRPr lang="ru-RU" sz="1050">
                  <a:solidFill>
                    <a:schemeClr val="tx2"/>
                  </a:solidFill>
                </a:endParaRPr>
              </a:p>
            </c:rich>
          </c:tx>
          <c:layout>
            <c:manualLayout>
              <c:xMode val="edge"/>
              <c:yMode val="edge"/>
              <c:x val="8.211444037392459E-3"/>
              <c:y val="0.387665157197188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204911"/>
        <c:crosses val="autoZero"/>
        <c:crossBetween val="between"/>
      </c:valAx>
      <c:valAx>
        <c:axId val="171097655"/>
        <c:scaling>
          <c:orientation val="minMax"/>
          <c:max val="6.5000000000000016E-2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100279"/>
        <c:crosses val="max"/>
        <c:crossBetween val="between"/>
      </c:valAx>
      <c:catAx>
        <c:axId val="171100279"/>
        <c:scaling>
          <c:orientation val="minMax"/>
        </c:scaling>
        <c:delete val="1"/>
        <c:axPos val="b"/>
        <c:majorTickMark val="out"/>
        <c:minorTickMark val="none"/>
        <c:tickLblPos val="nextTo"/>
        <c:crossAx val="1710976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[ДанныеКурсКорс2.xlsx]Часовые пояса!Сводная таблица9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Распределение</a:t>
            </a:r>
            <a:r>
              <a:rPr lang="ru-RU" sz="2800" b="1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подписчиков</a:t>
            </a:r>
          </a:p>
          <a:p>
            <a:pPr>
              <a:defRPr/>
            </a:pPr>
            <a:r>
              <a:rPr lang="ru-RU" sz="2800" b="1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по часовым поясам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22230457369643572"/>
          <c:y val="2.5586353944562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'Часовые пояса'!$B$3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'Часовые пояса'!$A$4:$A$26</c:f>
              <c:strCache>
                <c:ptCount val="22"/>
                <c:pt idx="0">
                  <c:v>-9</c:v>
                </c:pt>
                <c:pt idx="1">
                  <c:v>-8</c:v>
                </c:pt>
                <c:pt idx="2">
                  <c:v>-7</c:v>
                </c:pt>
                <c:pt idx="3">
                  <c:v>-6</c:v>
                </c:pt>
                <c:pt idx="4">
                  <c:v>-5</c:v>
                </c:pt>
                <c:pt idx="5">
                  <c:v>-4</c:v>
                </c:pt>
                <c:pt idx="6">
                  <c:v>-3</c:v>
                </c:pt>
                <c:pt idx="7">
                  <c:v>-2</c:v>
                </c:pt>
                <c:pt idx="8">
                  <c:v>-1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11</c:v>
                </c:pt>
                <c:pt idx="21">
                  <c:v>12</c:v>
                </c:pt>
              </c:strCache>
            </c:strRef>
          </c:cat>
          <c:val>
            <c:numRef>
              <c:f>'Часовые пояса'!$B$4:$B$26</c:f>
              <c:numCache>
                <c:formatCode>General</c:formatCode>
                <c:ptCount val="22"/>
                <c:pt idx="0">
                  <c:v>15</c:v>
                </c:pt>
                <c:pt idx="1">
                  <c:v>142</c:v>
                </c:pt>
                <c:pt idx="2">
                  <c:v>101</c:v>
                </c:pt>
                <c:pt idx="3">
                  <c:v>116</c:v>
                </c:pt>
                <c:pt idx="4">
                  <c:v>173</c:v>
                </c:pt>
                <c:pt idx="5">
                  <c:v>288</c:v>
                </c:pt>
                <c:pt idx="6">
                  <c:v>135</c:v>
                </c:pt>
                <c:pt idx="7">
                  <c:v>14</c:v>
                </c:pt>
                <c:pt idx="8">
                  <c:v>29</c:v>
                </c:pt>
                <c:pt idx="9">
                  <c:v>2275</c:v>
                </c:pt>
                <c:pt idx="10">
                  <c:v>4396</c:v>
                </c:pt>
                <c:pt idx="11">
                  <c:v>3009</c:v>
                </c:pt>
                <c:pt idx="12">
                  <c:v>2013</c:v>
                </c:pt>
                <c:pt idx="13">
                  <c:v>459</c:v>
                </c:pt>
                <c:pt idx="14">
                  <c:v>323</c:v>
                </c:pt>
                <c:pt idx="15">
                  <c:v>289</c:v>
                </c:pt>
                <c:pt idx="16">
                  <c:v>329</c:v>
                </c:pt>
                <c:pt idx="17">
                  <c:v>96</c:v>
                </c:pt>
                <c:pt idx="18">
                  <c:v>129</c:v>
                </c:pt>
                <c:pt idx="19">
                  <c:v>36</c:v>
                </c:pt>
                <c:pt idx="20">
                  <c:v>53</c:v>
                </c:pt>
                <c:pt idx="2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8-46E6-9A0B-19ACCD935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21666007"/>
        <c:axId val="121670927"/>
      </c:barChart>
      <c:catAx>
        <c:axId val="121666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670927"/>
        <c:crosses val="autoZero"/>
        <c:auto val="1"/>
        <c:lblAlgn val="ctr"/>
        <c:lblOffset val="100"/>
        <c:noMultiLvlLbl val="0"/>
      </c:catAx>
      <c:valAx>
        <c:axId val="121670927"/>
        <c:scaling>
          <c:orientation val="minMax"/>
          <c:max val="4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666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[ДанныеКурсКорс2.xlsx]Количество просмотров!Количество просмотров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Количество просмотров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4"/>
      </c:pivotFmt>
      <c:pivotFmt>
        <c:idx val="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dLbl>
          <c:idx val="0"/>
          <c:spPr>
            <a:solidFill>
              <a:srgbClr val="00B050">
                <a:alpha val="5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pPr>
            <a:solidFill>
              <a:schemeClr val="accent2">
                <a:lumMod val="75000"/>
                <a:alpha val="81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3.9575968795083141E-2"/>
              <c:y val="1.4734558180227472E-2"/>
            </c:manualLayout>
          </c:layout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'Количество просмотров'!$B$3</c:f>
              <c:strCache>
                <c:ptCount val="1"/>
                <c:pt idx="0">
                  <c:v>Количество уникальных пользователей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'Количество просмотров'!$A$4:$A$9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'Количество просмотров'!$B$4:$B$9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8-4801-B7FC-2B2ED06FEF25}"/>
            </c:ext>
          </c:extLst>
        </c:ser>
        <c:ser>
          <c:idx val="1"/>
          <c:order val="1"/>
          <c:tx>
            <c:strRef>
              <c:f>'Количество просмотров'!$C$3</c:f>
              <c:strCache>
                <c:ptCount val="1"/>
                <c:pt idx="0">
                  <c:v>Количество просмотров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'Количество просмотров'!$A$4:$A$9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'Количество просмотров'!$C$4:$C$9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48-4801-B7FC-2B2ED06FEF25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3422720"/>
        <c:axId val="773418128"/>
      </c:barChart>
      <c:lineChart>
        <c:grouping val="standard"/>
        <c:varyColors val="0"/>
        <c:ser>
          <c:idx val="2"/>
          <c:order val="2"/>
          <c:tx>
            <c:strRef>
              <c:f>'Количество просмотров'!$D$3</c:f>
              <c:strCache>
                <c:ptCount val="1"/>
                <c:pt idx="0">
                  <c:v>Среднее количество просмотров пользователя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'Количество просмотров'!$A$4:$A$9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'Количество просмотров'!$D$4:$D$9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48-4801-B7FC-2B2ED06FEF2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7731448"/>
        <c:axId val="957728496"/>
      </c:lineChart>
      <c:catAx>
        <c:axId val="77342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73418128"/>
        <c:crosses val="autoZero"/>
        <c:auto val="1"/>
        <c:lblAlgn val="ctr"/>
        <c:lblOffset val="100"/>
        <c:noMultiLvlLbl val="0"/>
      </c:catAx>
      <c:valAx>
        <c:axId val="773418128"/>
        <c:scaling>
          <c:orientation val="minMax"/>
          <c:max val="4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73422720"/>
        <c:crosses val="autoZero"/>
        <c:crossBetween val="between"/>
      </c:valAx>
      <c:valAx>
        <c:axId val="957728496"/>
        <c:scaling>
          <c:orientation val="minMax"/>
          <c:max val="4"/>
        </c:scaling>
        <c:delete val="0"/>
        <c:axPos val="r"/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7731448"/>
        <c:crosses val="max"/>
        <c:crossBetween val="between"/>
      </c:valAx>
      <c:catAx>
        <c:axId val="957731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577284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0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1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5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17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9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39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3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15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45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9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DF53-1117-4B74-8278-99FB4D64D5CD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A219F-FB29-4BB9-8486-B8728F3CE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7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" b="2771"/>
          <a:stretch/>
        </p:blipFill>
        <p:spPr>
          <a:xfrm>
            <a:off x="0" y="-42863"/>
            <a:ext cx="12225339" cy="6943725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2" name="TextBox 1"/>
          <p:cNvSpPr txBox="1"/>
          <p:nvPr/>
        </p:nvSpPr>
        <p:spPr>
          <a:xfrm>
            <a:off x="2943182" y="1945778"/>
            <a:ext cx="63389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/>
              <a:t>Бизнес-модель</a:t>
            </a:r>
            <a:r>
              <a:rPr lang="ru-RU" sz="6600" dirty="0"/>
              <a:t> </a:t>
            </a:r>
            <a:r>
              <a:rPr lang="ru-RU" sz="4400" dirty="0"/>
              <a:t>работы </a:t>
            </a:r>
            <a:r>
              <a:rPr lang="en-US" sz="4400" dirty="0"/>
              <a:t>online-</a:t>
            </a:r>
            <a:r>
              <a:rPr lang="ru-RU" sz="4400" dirty="0"/>
              <a:t>кинотеатра</a:t>
            </a:r>
            <a:endParaRPr lang="ru-RU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82314" y="5340061"/>
            <a:ext cx="2768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Ломанова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К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., гр. 35.1</a:t>
            </a:r>
          </a:p>
        </p:txBody>
      </p:sp>
    </p:spTree>
    <p:extLst>
      <p:ext uri="{BB962C8B-B14F-4D97-AF65-F5344CB8AC3E}">
        <p14:creationId xmlns:p14="http://schemas.microsoft.com/office/powerpoint/2010/main" val="62017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" b="2771"/>
          <a:stretch/>
        </p:blipFill>
        <p:spPr>
          <a:xfrm>
            <a:off x="0" y="0"/>
            <a:ext cx="12225339" cy="6943725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2" name="TextBox 1"/>
          <p:cNvSpPr txBox="1"/>
          <p:nvPr/>
        </p:nvSpPr>
        <p:spPr>
          <a:xfrm>
            <a:off x="587024" y="1096697"/>
            <a:ext cx="1093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Цель:</a:t>
            </a: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оценить эффективность бизнес-модели онлайн-кинотеатра с точки зрения финансовой составляющей.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61" y="3065986"/>
            <a:ext cx="10934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Собрать калькулятор юнит-экономики продукта;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Предложить сценарий выхода на маржинальность 25%;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Визуализировать основные показатели.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5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" b="2771"/>
          <a:stretch/>
        </p:blipFill>
        <p:spPr>
          <a:xfrm>
            <a:off x="0" y="-110645"/>
            <a:ext cx="12225339" cy="6943725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2" name="TextBox 1"/>
          <p:cNvSpPr txBox="1"/>
          <p:nvPr/>
        </p:nvSpPr>
        <p:spPr>
          <a:xfrm>
            <a:off x="617146" y="919785"/>
            <a:ext cx="1095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Юнит-калькулятор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552" y="4149863"/>
            <a:ext cx="11224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Расчет показателей выявил, что данная бизнес-модель неэффективна (убыточна).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выхода на маржинальность 25% необходимо кардинально сократить затраты на маркетинг, отказаться от системы скидок и повысить стоимость подписки на 15%.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Необходимо разработать корректирующие мероприятия с целью повышения уровня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Retentoin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который стремительно снижается.</a:t>
            </a:r>
          </a:p>
          <a:p>
            <a:pPr marL="457200" indent="-457200">
              <a:buAutoNum type="arabicPeriod"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031365"/>
              </p:ext>
            </p:extLst>
          </p:nvPr>
        </p:nvGraphicFramePr>
        <p:xfrm>
          <a:off x="6603246" y="1648111"/>
          <a:ext cx="4260497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55FBD77-2057-4BB2-A4EB-7FD43450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20745"/>
              </p:ext>
            </p:extLst>
          </p:nvPr>
        </p:nvGraphicFramePr>
        <p:xfrm>
          <a:off x="875049" y="1648111"/>
          <a:ext cx="4653296" cy="23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5217">
                  <a:extLst>
                    <a:ext uri="{9D8B030D-6E8A-4147-A177-3AD203B41FA5}">
                      <a16:colId xmlns:a16="http://schemas.microsoft.com/office/drawing/2014/main" val="1187223894"/>
                    </a:ext>
                  </a:extLst>
                </a:gridCol>
                <a:gridCol w="785747">
                  <a:extLst>
                    <a:ext uri="{9D8B030D-6E8A-4147-A177-3AD203B41FA5}">
                      <a16:colId xmlns:a16="http://schemas.microsoft.com/office/drawing/2014/main" val="2098751589"/>
                    </a:ext>
                  </a:extLst>
                </a:gridCol>
                <a:gridCol w="1262348">
                  <a:extLst>
                    <a:ext uri="{9D8B030D-6E8A-4147-A177-3AD203B41FA5}">
                      <a16:colId xmlns:a16="http://schemas.microsoft.com/office/drawing/2014/main" val="1891551170"/>
                    </a:ext>
                  </a:extLst>
                </a:gridCol>
                <a:gridCol w="759984">
                  <a:extLst>
                    <a:ext uri="{9D8B030D-6E8A-4147-A177-3AD203B41FA5}">
                      <a16:colId xmlns:a16="http://schemas.microsoft.com/office/drawing/2014/main" val="282288962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Показатели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Факт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Изменение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План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527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Retention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80,60%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90,27%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649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Лайфтайм (мес)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10,28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926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Стандартная цена подписки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350,00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402,50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393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Доля скидок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9,33%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-100%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7698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Фактическая цена подписки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317,36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402,50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16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1635,57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4135,88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0146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Ср.</a:t>
                      </a:r>
                      <a:r>
                        <a:rPr lang="en-US" sz="1100" u="none" strike="noStrike">
                          <a:effectLst/>
                        </a:rPr>
                        <a:t>CAC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2254,52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-65%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789,08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5440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CAC%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137,84%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6426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FIX%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55,91%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55,91%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8089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Маржа%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-93,75%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25,01%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91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27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" b="2771"/>
          <a:stretch/>
        </p:blipFill>
        <p:spPr>
          <a:xfrm>
            <a:off x="-127342" y="-85725"/>
            <a:ext cx="12225339" cy="6943725"/>
          </a:xfrm>
          <a:prstGeom prst="rect">
            <a:avLst/>
          </a:prstGeom>
          <a:effectLst>
            <a:softEdge rad="114300"/>
          </a:effectLst>
        </p:spPr>
      </p:pic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445449"/>
              </p:ext>
            </p:extLst>
          </p:nvPr>
        </p:nvGraphicFramePr>
        <p:xfrm>
          <a:off x="267983" y="1018865"/>
          <a:ext cx="8119327" cy="461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7310" y="2227862"/>
            <a:ext cx="316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основная часть просмотров приходится на вечернее время.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выходных активность выше, чем в будние дни.</a:t>
            </a:r>
          </a:p>
        </p:txBody>
      </p:sp>
    </p:spTree>
    <p:extLst>
      <p:ext uri="{BB962C8B-B14F-4D97-AF65-F5344CB8AC3E}">
        <p14:creationId xmlns:p14="http://schemas.microsoft.com/office/powerpoint/2010/main" val="189186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" b="2771"/>
          <a:stretch/>
        </p:blipFill>
        <p:spPr>
          <a:xfrm>
            <a:off x="-33339" y="-85725"/>
            <a:ext cx="12225339" cy="6943725"/>
          </a:xfrm>
          <a:prstGeom prst="rect">
            <a:avLst/>
          </a:prstGeom>
          <a:effectLst>
            <a:softEdge rad="114300"/>
          </a:effectLst>
        </p:spPr>
      </p:pic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72049"/>
              </p:ext>
            </p:extLst>
          </p:nvPr>
        </p:nvGraphicFramePr>
        <p:xfrm>
          <a:off x="400863" y="956345"/>
          <a:ext cx="7787554" cy="4626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06634" y="2669417"/>
            <a:ext cx="316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просмотров в пятницу выше, чем в любой другой будний день, но меньше, чем в выходные.</a:t>
            </a:r>
          </a:p>
        </p:txBody>
      </p:sp>
    </p:spTree>
    <p:extLst>
      <p:ext uri="{BB962C8B-B14F-4D97-AF65-F5344CB8AC3E}">
        <p14:creationId xmlns:p14="http://schemas.microsoft.com/office/powerpoint/2010/main" val="57116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" b="2771"/>
          <a:stretch/>
        </p:blipFill>
        <p:spPr>
          <a:xfrm>
            <a:off x="-33339" y="-161226"/>
            <a:ext cx="12225339" cy="6943725"/>
          </a:xfrm>
          <a:prstGeom prst="rect">
            <a:avLst/>
          </a:prstGeom>
          <a:effectLst>
            <a:softEdge rad="114300"/>
          </a:effectLst>
        </p:spPr>
      </p:pic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1550"/>
              </p:ext>
            </p:extLst>
          </p:nvPr>
        </p:nvGraphicFramePr>
        <p:xfrm>
          <a:off x="183831" y="938385"/>
          <a:ext cx="9334242" cy="498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34575" y="1325477"/>
            <a:ext cx="2202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73 фильма составляют 50% от общего количества просмотров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самый популярный фильм - 8071 просмотр= 5,74% от общего количества просмотров.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69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" b="2771"/>
          <a:stretch/>
        </p:blipFill>
        <p:spPr>
          <a:xfrm>
            <a:off x="-33339" y="-85725"/>
            <a:ext cx="12225339" cy="6943725"/>
          </a:xfrm>
          <a:prstGeom prst="rect">
            <a:avLst/>
          </a:prstGeom>
          <a:effectLst>
            <a:softEdge rad="114300"/>
          </a:effectLst>
        </p:spPr>
      </p:pic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062272"/>
              </p:ext>
            </p:extLst>
          </p:nvPr>
        </p:nvGraphicFramePr>
        <p:xfrm>
          <a:off x="321381" y="931178"/>
          <a:ext cx="8872539" cy="4688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93920" y="2535381"/>
            <a:ext cx="2443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наши подписчики – жители Европы с часовыми поясами </a:t>
            </a:r>
            <a:r>
              <a:rPr lang="en-US" dirty="0"/>
              <a:t>UTC+0 </a:t>
            </a:r>
            <a:r>
              <a:rPr lang="ru-RU" dirty="0"/>
              <a:t>, </a:t>
            </a:r>
            <a:r>
              <a:rPr lang="en-US" dirty="0"/>
              <a:t>UTC+</a:t>
            </a:r>
            <a:r>
              <a:rPr lang="ru-RU" dirty="0"/>
              <a:t>1, </a:t>
            </a:r>
            <a:r>
              <a:rPr lang="en-US" dirty="0"/>
              <a:t>UTC+</a:t>
            </a:r>
            <a:r>
              <a:rPr lang="ru-RU" dirty="0"/>
              <a:t>2 и</a:t>
            </a:r>
            <a:r>
              <a:rPr lang="en-US" dirty="0"/>
              <a:t> UTC+</a:t>
            </a:r>
            <a:r>
              <a:rPr lang="ru-RU" dirty="0"/>
              <a:t>3.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620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" b="2771"/>
          <a:stretch/>
        </p:blipFill>
        <p:spPr>
          <a:xfrm>
            <a:off x="-16670" y="0"/>
            <a:ext cx="12225339" cy="6943725"/>
          </a:xfrm>
          <a:prstGeom prst="rect">
            <a:avLst/>
          </a:prstGeom>
          <a:effectLst>
            <a:softEdge rad="114300"/>
          </a:effectLst>
        </p:spPr>
      </p:pic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631495"/>
              </p:ext>
            </p:extLst>
          </p:nvPr>
        </p:nvGraphicFramePr>
        <p:xfrm>
          <a:off x="353939" y="1155381"/>
          <a:ext cx="8332862" cy="4605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51423" y="2723028"/>
            <a:ext cx="297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Наблюдается положительная динамика роста числа просмотров.</a:t>
            </a:r>
          </a:p>
        </p:txBody>
      </p:sp>
    </p:spTree>
    <p:extLst>
      <p:ext uri="{BB962C8B-B14F-4D97-AF65-F5344CB8AC3E}">
        <p14:creationId xmlns:p14="http://schemas.microsoft.com/office/powerpoint/2010/main" val="180827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" b="2771"/>
          <a:stretch/>
        </p:blipFill>
        <p:spPr>
          <a:xfrm>
            <a:off x="-16670" y="0"/>
            <a:ext cx="12225339" cy="6943725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4F31C-F967-4956-8320-23157ADCC34F}"/>
              </a:ext>
            </a:extLst>
          </p:cNvPr>
          <p:cNvSpPr txBox="1"/>
          <p:nvPr/>
        </p:nvSpPr>
        <p:spPr>
          <a:xfrm>
            <a:off x="648533" y="1176747"/>
            <a:ext cx="109702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/>
              <a:t>Выводы: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Расчет показателей выявил, что данная бизнес-модель неэффективна (убыточна). Для выхода на маржинальность 25% необходимо кардинально сократить затраты на маркетинг, отказаться от системы скидок и повысить стоимость подписки на 15%. Кроме того, необходимо разработать корректирующие мероприятия с целью повышения уровня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Retentoin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который стремительно снижается.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Поскольку наблюдается положительная динамика роста числа просмотров, то на этом имеет смысл «зарабатывать», т.е. ценовую политику необходимо строить, основываясь не на стоимости подписок, а именно на стоимости просмотров, для этого: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 стоимость просмотра в пятницу, выходные и вечернее время целесообразно установить несколько выше базового уровня;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увеличить стоимость просмотра каждого из 73-х топовых фильмов, которые составляют 50% от общего количества просмотров;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ввести систему скидок и бонусов для </a:t>
            </a:r>
            <a:r>
              <a:rPr lang="ru-RU" dirty="0" err="1"/>
              <a:t>НЕосновных</a:t>
            </a:r>
            <a:r>
              <a:rPr lang="ru-RU" dirty="0"/>
              <a:t> подписчиков с целью стимулирования пользовательской активности. </a:t>
            </a:r>
          </a:p>
        </p:txBody>
      </p:sp>
    </p:spTree>
    <p:extLst>
      <p:ext uri="{BB962C8B-B14F-4D97-AF65-F5344CB8AC3E}">
        <p14:creationId xmlns:p14="http://schemas.microsoft.com/office/powerpoint/2010/main" val="3271890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440</Words>
  <Application>Microsoft Office PowerPoint</Application>
  <PresentationFormat>Широкоэкранный</PresentationFormat>
  <Paragraphs>97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S-GT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Корсакова Наталия Владимировна</dc:creator>
  <cp:lastModifiedBy>User</cp:lastModifiedBy>
  <cp:revision>21</cp:revision>
  <dcterms:created xsi:type="dcterms:W3CDTF">2023-03-06T08:41:51Z</dcterms:created>
  <dcterms:modified xsi:type="dcterms:W3CDTF">2023-10-29T11:38:01Z</dcterms:modified>
</cp:coreProperties>
</file>