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77" r:id="rId5"/>
    <p:sldId id="278" r:id="rId6"/>
    <p:sldId id="279" r:id="rId7"/>
    <p:sldId id="281" r:id="rId8"/>
    <p:sldId id="282" r:id="rId9"/>
    <p:sldId id="283" r:id="rId10"/>
    <p:sldId id="284" r:id="rId11"/>
    <p:sldId id="285" r:id="rId12"/>
    <p:sldId id="27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885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66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93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44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05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25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66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22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>
              <a:buSzPts val="3240"/>
            </a:pPr>
            <a:r>
              <a:rPr lang="ru-RU" dirty="0" err="1"/>
              <a:t>Коронавирусная</a:t>
            </a:r>
            <a:r>
              <a:rPr lang="ru-RU" dirty="0"/>
              <a:t> инфекция (</a:t>
            </a:r>
            <a:r>
              <a:rPr lang="en-US" dirty="0"/>
              <a:t>COVID-19</a:t>
            </a:r>
            <a:r>
              <a:rPr lang="en-US" dirty="0" smtClean="0"/>
              <a:t>)</a:t>
            </a:r>
            <a:r>
              <a:rPr lang="ru-RU" dirty="0" smtClean="0"/>
              <a:t>. Прогнозирование новых случаев заболеваемости в </a:t>
            </a:r>
            <a:r>
              <a:rPr lang="ru-RU" dirty="0"/>
              <a:t>Швейцарии</a:t>
            </a:r>
            <a:br>
              <a:rPr lang="ru-RU" dirty="0"/>
            </a:br>
            <a:r>
              <a:rPr lang="en-US" dirty="0" smtClean="0"/>
              <a:t> </a:t>
            </a:r>
            <a:endParaRPr dirty="0"/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8" y="628956"/>
            <a:ext cx="9859943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dirty="0"/>
              <a:t>Выбор и настройка модели</a:t>
            </a:r>
            <a:r>
              <a:rPr lang="ru-RU" dirty="0" smtClean="0"/>
              <a:t> </a:t>
            </a:r>
            <a:r>
              <a:rPr lang="en-US" dirty="0" err="1" smtClean="0"/>
              <a:t>HoltWinters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620489" y="1898259"/>
            <a:ext cx="6246304" cy="5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</a:pPr>
            <a:r>
              <a:rPr lang="ru-RU" dirty="0"/>
              <a:t>Модель более точно повторяет реальный рост заболеваемости. Она наиболее точная.</a:t>
            </a:r>
            <a:endParaRPr lang="ru-RU" dirty="0" smtClean="0"/>
          </a:p>
          <a:p>
            <a:pPr marL="228600" indent="-228600" algn="ctr">
              <a:spcBef>
                <a:spcPts val="0"/>
              </a:spcBef>
            </a:pPr>
            <a:endParaRPr lang="ru-RU" dirty="0"/>
          </a:p>
          <a:p>
            <a:pPr marL="228600" indent="-228600" algn="ctr">
              <a:spcBef>
                <a:spcPts val="0"/>
              </a:spcBef>
            </a:pP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58" y="3042138"/>
            <a:ext cx="5800725" cy="27706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654" y="3042138"/>
            <a:ext cx="5940669" cy="29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8" y="628956"/>
            <a:ext cx="9859943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dirty="0" smtClean="0"/>
              <a:t>Сравнение ошибки в моделях</a:t>
            </a:r>
            <a:r>
              <a:rPr lang="en-US" dirty="0" smtClean="0"/>
              <a:t> ARIMA</a:t>
            </a:r>
            <a:r>
              <a:rPr lang="ru-RU" dirty="0" smtClean="0"/>
              <a:t> и </a:t>
            </a:r>
            <a:r>
              <a:rPr lang="en-US" dirty="0" err="1" smtClean="0"/>
              <a:t>HoltWinters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228222" y="2329081"/>
            <a:ext cx="5935186" cy="243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 algn="ctr">
              <a:spcBef>
                <a:spcPts val="0"/>
              </a:spcBef>
            </a:pPr>
            <a:r>
              <a:rPr lang="en-US" dirty="0" smtClean="0"/>
              <a:t>ARIMA</a:t>
            </a:r>
            <a:r>
              <a:rPr lang="ru-RU" dirty="0" smtClean="0"/>
              <a:t> авторегрессия на тестовом наборе данных дала ошибку: </a:t>
            </a:r>
            <a:r>
              <a:rPr lang="es-ES" dirty="0"/>
              <a:t>SARIMAX(3, 7, 0)x(1, 1, [0], 7) </a:t>
            </a:r>
            <a:r>
              <a:rPr lang="es-ES" dirty="0" smtClean="0"/>
              <a:t>RMSE</a:t>
            </a:r>
            <a:endParaRPr lang="ru-RU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s-ES" dirty="0" smtClean="0"/>
              <a:t>Error</a:t>
            </a:r>
            <a:r>
              <a:rPr lang="es-ES" dirty="0"/>
              <a:t>: </a:t>
            </a:r>
            <a:r>
              <a:rPr lang="es-ES" sz="2400" b="1" dirty="0" smtClean="0"/>
              <a:t>7843544</a:t>
            </a:r>
            <a:r>
              <a:rPr lang="es-ES" dirty="0" smtClean="0"/>
              <a:t>.245</a:t>
            </a:r>
            <a:r>
              <a:rPr lang="ru-RU" dirty="0" smtClean="0"/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/>
          </a:p>
          <a:p>
            <a:pPr marL="228600" indent="-228600" algn="ctr">
              <a:spcBef>
                <a:spcPts val="0"/>
              </a:spcBef>
            </a:pPr>
            <a:r>
              <a:rPr lang="ru-RU" dirty="0" smtClean="0"/>
              <a:t>Модель </a:t>
            </a:r>
            <a:r>
              <a:rPr lang="en-US" dirty="0" err="1" smtClean="0"/>
              <a:t>HoltWinters</a:t>
            </a:r>
            <a:r>
              <a:rPr lang="ru-RU" dirty="0" smtClean="0"/>
              <a:t> </a:t>
            </a:r>
            <a:r>
              <a:rPr lang="ru-RU" dirty="0"/>
              <a:t>на тестовом наборе данных дала ошибку </a:t>
            </a:r>
            <a:r>
              <a:rPr lang="ru-RU" dirty="0" smtClean="0"/>
              <a:t>: </a:t>
            </a:r>
            <a:r>
              <a:rPr lang="en-US" dirty="0"/>
              <a:t>HWES3 </a:t>
            </a:r>
            <a:r>
              <a:rPr lang="en-US" dirty="0" smtClean="0"/>
              <a:t>RMSE</a:t>
            </a:r>
            <a:endParaRPr lang="ru-RU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Error</a:t>
            </a:r>
            <a:r>
              <a:rPr lang="en-US" dirty="0"/>
              <a:t>: </a:t>
            </a:r>
            <a:r>
              <a:rPr lang="en-US" sz="2400" b="1" dirty="0" smtClean="0"/>
              <a:t>816</a:t>
            </a:r>
            <a:r>
              <a:rPr lang="en-US" dirty="0" smtClean="0"/>
              <a:t>.0112227</a:t>
            </a:r>
            <a:r>
              <a:rPr lang="ru-RU" dirty="0" smtClean="0"/>
              <a:t>.</a:t>
            </a:r>
          </a:p>
          <a:p>
            <a:pPr marL="228600" indent="-228600" algn="ctr">
              <a:spcBef>
                <a:spcPts val="0"/>
              </a:spcBef>
            </a:pPr>
            <a:endParaRPr lang="ru-RU" dirty="0"/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/>
          </a:p>
          <a:p>
            <a:pPr marL="228600" indent="-228600" algn="ctr">
              <a:spcBef>
                <a:spcPts val="0"/>
              </a:spcBef>
            </a:pPr>
            <a:r>
              <a:rPr lang="ru-RU" dirty="0" smtClean="0"/>
              <a:t>В среднем ошибка сократилась. Модель </a:t>
            </a:r>
            <a:r>
              <a:rPr lang="en-US" dirty="0" err="1" smtClean="0"/>
              <a:t>HoltWinters</a:t>
            </a:r>
            <a:r>
              <a:rPr lang="ru-RU" dirty="0" smtClean="0"/>
              <a:t> более точная.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  <a:p>
            <a:pPr marL="228600" indent="-228600" algn="ctr">
              <a:spcBef>
                <a:spcPts val="0"/>
              </a:spcBef>
            </a:pPr>
            <a:endParaRPr lang="ru-RU" dirty="0" smtClean="0"/>
          </a:p>
          <a:p>
            <a:pPr marL="228600" indent="-228600" algn="ctr">
              <a:spcBef>
                <a:spcPts val="0"/>
              </a:spcBef>
            </a:pPr>
            <a:endParaRPr lang="ru-RU" dirty="0"/>
          </a:p>
          <a:p>
            <a:pPr marL="228600" indent="-228600" algn="ctr">
              <a:spcBef>
                <a:spcPts val="0"/>
              </a:spcBef>
            </a:pP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2621168"/>
            <a:ext cx="6134100" cy="34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5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0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2800"/>
            </a:pP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Цель: </a:t>
            </a: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Определить </a:t>
            </a:r>
            <a:r>
              <a:rPr lang="ru-RU" sz="2800" b="1" dirty="0"/>
              <a:t>Какое будет общее количество случаев заболевания на миллион в период с 5 апреля 2021 года по 5 </a:t>
            </a:r>
            <a:r>
              <a:rPr lang="ru-RU" sz="2800" b="1" dirty="0" smtClean="0"/>
              <a:t>июля </a:t>
            </a:r>
            <a:r>
              <a:rPr lang="ru-RU" sz="2800" b="1" dirty="0"/>
              <a:t>2021 года</a:t>
            </a:r>
            <a:br>
              <a:rPr lang="ru-RU" sz="2800" b="1" dirty="0"/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Задачи  в рамках сессий: </a:t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определить значимый тренд по заболевшим;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выяснить, важна ли сезонность при появлении новых заболевших; </a:t>
            </a:r>
            <a:b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/>
              <a:t>- определить выбросы данных;</a:t>
            </a:r>
            <a:br>
              <a:rPr lang="ru-RU" sz="2800" dirty="0" smtClean="0"/>
            </a:br>
            <a:r>
              <a:rPr lang="ru-RU" sz="2800" dirty="0" smtClean="0"/>
              <a:t>- </a:t>
            </a:r>
            <a:r>
              <a:rPr lang="ru-RU" sz="2800" dirty="0" smtClean="0"/>
              <a:t>выбрать </a:t>
            </a:r>
            <a:r>
              <a:rPr lang="ru-RU" sz="2800" dirty="0"/>
              <a:t>и </a:t>
            </a:r>
            <a:r>
              <a:rPr lang="ru-RU" sz="2800" dirty="0" smtClean="0"/>
              <a:t>настроить модель предсказания;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pic>
        <p:nvPicPr>
          <p:cNvPr id="3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513" y="6049333"/>
            <a:ext cx="2900005" cy="968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Тренд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заболеваемости.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Наблюдается общая тенденция к росту заболеваемости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100" y="1776549"/>
            <a:ext cx="5819906" cy="40155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Сезонность заболеваемости.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Наблюдается недельная сезонность в масштабе +-150 </a:t>
            </a:r>
            <a:r>
              <a:rPr lang="ru-RU" dirty="0" smtClean="0"/>
              <a:t>человек.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46" y="2233749"/>
            <a:ext cx="5865223" cy="3715252"/>
          </a:xfrm>
          <a:prstGeom prst="rect">
            <a:avLst/>
          </a:prstGeom>
        </p:spPr>
      </p:pic>
      <p:pic>
        <p:nvPicPr>
          <p:cNvPr id="11" name="Google Shape;213;g1057795b4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00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Выбросы данных.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Остатки (+-750 человек) превышают сезонность. Сезонность меньше, чем случайные колебания. Период с сентября 2020 по апрель 2021 является </a:t>
            </a:r>
            <a:r>
              <a:rPr lang="ru-RU" dirty="0" smtClean="0"/>
              <a:t>случайным.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77" y="2194560"/>
            <a:ext cx="5837763" cy="4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8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ru-RU" dirty="0"/>
              <a:t>Выбор и настройка модели </a:t>
            </a:r>
            <a:r>
              <a:rPr lang="ru-RU" dirty="0" smtClean="0"/>
              <a:t>ARIMA.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685480" y="1446918"/>
            <a:ext cx="5231743" cy="21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М</a:t>
            </a:r>
            <a:r>
              <a:rPr lang="ru-RU" dirty="0" smtClean="0"/>
              <a:t>одель </a:t>
            </a:r>
            <a:r>
              <a:rPr lang="ru-RU" dirty="0"/>
              <a:t>более-менее может предсказать на 6 дней, далее предсказания с ожидаемыми данными расходятся.</a:t>
            </a:r>
            <a:endParaRPr lang="ru-RU" dirty="0" smtClean="0"/>
          </a:p>
          <a:p>
            <a:pPr marL="228600" lvl="0" indent="-228600">
              <a:spcBef>
                <a:spcPts val="0"/>
              </a:spcBef>
            </a:pPr>
            <a:r>
              <a:rPr lang="ru-RU" dirty="0" smtClean="0"/>
              <a:t>Проблема</a:t>
            </a:r>
            <a:r>
              <a:rPr lang="ru-RU" dirty="0"/>
              <a:t>: в прогнозе на месяц прогнозируется падение, когда наша переменная падать не может (она может только расти).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690" y="2704280"/>
            <a:ext cx="6453265" cy="35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3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ru-RU" dirty="0"/>
              <a:t>Выбор и настройка модели </a:t>
            </a:r>
            <a:r>
              <a:rPr lang="ru-RU" dirty="0" smtClean="0"/>
              <a:t>ARIMA.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430446" y="1502604"/>
            <a:ext cx="5231743" cy="21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</a:pPr>
            <a:r>
              <a:rPr lang="ru-RU" dirty="0" smtClean="0"/>
              <a:t>Предсказание по этой модели выдает большую ошибку.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266" y="2162906"/>
            <a:ext cx="6158238" cy="34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3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8" y="628956"/>
            <a:ext cx="9859943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dirty="0"/>
              <a:t>Выбор и настройка </a:t>
            </a:r>
            <a:r>
              <a:rPr lang="ru-RU" dirty="0" smtClean="0"/>
              <a:t>модели п</a:t>
            </a:r>
            <a:r>
              <a:rPr lang="ru-RU" dirty="0" smtClean="0"/>
              <a:t>ростейшего</a:t>
            </a:r>
            <a:r>
              <a:rPr lang="ru-RU" dirty="0"/>
              <a:t> экспоненциального сглаживания</a:t>
            </a:r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474407" y="1880674"/>
            <a:ext cx="7095770" cy="21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</a:pPr>
            <a:r>
              <a:rPr lang="ru-RU" dirty="0"/>
              <a:t>Проблема: Простейшее экспоненциальное сглаживание не видит сезонности. Это не лучшее предсказание, т.к. на весь период предсказано одно количество заболевших, когда наша переменная может только расти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637" y="3341077"/>
            <a:ext cx="5811771" cy="27372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35" y="3341077"/>
            <a:ext cx="5827102" cy="26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8" y="628956"/>
            <a:ext cx="9859943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dirty="0"/>
              <a:t>Выбор и настройка </a:t>
            </a:r>
            <a:r>
              <a:rPr lang="ru-RU" dirty="0" smtClean="0"/>
              <a:t>модели </a:t>
            </a:r>
            <a:r>
              <a:rPr lang="en-US" dirty="0" smtClean="0"/>
              <a:t>Holt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474407" y="1880674"/>
            <a:ext cx="7095770" cy="21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</a:pPr>
            <a:r>
              <a:rPr lang="ru-RU" dirty="0"/>
              <a:t>Проблема: Простейшее экспоненциальное сглаживание не видит сезонности. Это не лучшее предсказание, т.к. на весь период предсказано одно количество заболевших, когда наша переменная может только расти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6" y="3278899"/>
            <a:ext cx="5958931" cy="26714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636" y="3284703"/>
            <a:ext cx="5978825" cy="28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00036"/>
      </p:ext>
    </p:extLst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286</Words>
  <Application>Microsoft Office PowerPoint</Application>
  <PresentationFormat>Широкоэкранный</PresentationFormat>
  <Paragraphs>29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Noto Sans Symbols</vt:lpstr>
      <vt:lpstr>IU</vt:lpstr>
      <vt:lpstr>Коронавирусная инфекция (COVID-19). Прогнозирование новых случаев заболеваемости в Швейцарии  </vt:lpstr>
      <vt:lpstr>Цель: Определить Какое будет общее количество случаев заболевания на миллион в период с 5 апреля 2021 года по 5 июля 2021 года  Задачи  в рамках сессий:   - определить значимый тренд по заболевшим; - выяснить, важна ли сезонность при появлении новых заболевших;  - определить выбросы данных; - выбрать и настроить модель предсказания; </vt:lpstr>
      <vt:lpstr>Тренд заболеваемости.</vt:lpstr>
      <vt:lpstr>Сезонность заболеваемости.</vt:lpstr>
      <vt:lpstr>Выбросы данных.</vt:lpstr>
      <vt:lpstr>Выбор и настройка модели ARIMA.</vt:lpstr>
      <vt:lpstr>Выбор и настройка модели ARIMA.</vt:lpstr>
      <vt:lpstr>Выбор и настройка модели простейшего экспоненциального сглаживания</vt:lpstr>
      <vt:lpstr>Выбор и настройка модели Holt </vt:lpstr>
      <vt:lpstr>Выбор и настройка модели HoltWinters </vt:lpstr>
      <vt:lpstr>Сравнение ошибки в моделях ARIMA и HoltWinters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Коронавирусная инфекция (COVID-19). Прогнозирование новых случаев заболеваемости в Швейцарии  </dc:title>
  <dc:creator>Ольга Саетгареева</dc:creator>
  <cp:lastModifiedBy>Ivan_Ksy_Vika</cp:lastModifiedBy>
  <cp:revision>15</cp:revision>
  <dcterms:created xsi:type="dcterms:W3CDTF">2018-09-03T06:41:35Z</dcterms:created>
  <dcterms:modified xsi:type="dcterms:W3CDTF">2021-12-21T13:12:37Z</dcterms:modified>
</cp:coreProperties>
</file>