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58" r:id="rId4"/>
    <p:sldId id="259" r:id="rId5"/>
    <p:sldId id="292" r:id="rId6"/>
    <p:sldId id="295" r:id="rId7"/>
    <p:sldId id="286" r:id="rId8"/>
    <p:sldId id="277" r:id="rId9"/>
    <p:sldId id="290" r:id="rId10"/>
    <p:sldId id="291" r:id="rId11"/>
    <p:sldId id="289" r:id="rId12"/>
    <p:sldId id="278" r:id="rId13"/>
    <p:sldId id="279" r:id="rId14"/>
    <p:sldId id="282" r:id="rId15"/>
    <p:sldId id="283" r:id="rId16"/>
    <p:sldId id="284" r:id="rId17"/>
    <p:sldId id="285" r:id="rId18"/>
    <p:sldId id="288" r:id="rId19"/>
    <p:sldId id="27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0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550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446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05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666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222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885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668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837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30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17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711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93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725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33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vid-19-data/tree/master/public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ts val="3240"/>
            </a:pPr>
            <a:r>
              <a:rPr lang="ru-RU" dirty="0" err="1"/>
              <a:t>Коронавирусная</a:t>
            </a:r>
            <a:r>
              <a:rPr lang="ru-RU" dirty="0"/>
              <a:t> инфекция (</a:t>
            </a:r>
            <a:r>
              <a:rPr lang="en-US" dirty="0"/>
              <a:t>COVID-19</a:t>
            </a:r>
            <a:r>
              <a:rPr lang="en-US" dirty="0" smtClean="0"/>
              <a:t>)</a:t>
            </a:r>
            <a:r>
              <a:rPr lang="ru-RU" dirty="0" smtClean="0"/>
              <a:t>. Прогнозирование новых случаев заболеваемости в </a:t>
            </a:r>
            <a:r>
              <a:rPr lang="ru-RU" dirty="0"/>
              <a:t>Швейцарии</a:t>
            </a:r>
            <a:br>
              <a:rPr lang="ru-RU" dirty="0"/>
            </a:br>
            <a:r>
              <a:rPr lang="en-US" dirty="0" smtClean="0"/>
              <a:t> </a:t>
            </a:r>
            <a:endParaRPr dirty="0"/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729455" y="6283007"/>
            <a:ext cx="5363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12121"/>
                </a:solidFill>
                <a:latin typeface="Roboto"/>
              </a:rPr>
              <a:t>Итоговый проект выполнила: Силенкова Ксения Анатольевна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Декомпозиция.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ETS </a:t>
            </a:r>
            <a:r>
              <a:rPr lang="ru-RU" dirty="0" smtClean="0"/>
              <a:t>декомпозиция выполнена с помощью модели </a:t>
            </a:r>
            <a:r>
              <a:rPr lang="en-US" dirty="0" smtClean="0"/>
              <a:t>'additive‘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Данные временного ряда разбиты на компоненты: наблюдаемое значение, тренд</a:t>
            </a:r>
            <a:r>
              <a:rPr lang="ru-RU" dirty="0"/>
              <a:t>, </a:t>
            </a:r>
            <a:r>
              <a:rPr lang="ru-RU" dirty="0" smtClean="0"/>
              <a:t>сезонность и </a:t>
            </a:r>
            <a:r>
              <a:rPr lang="ru-RU" dirty="0"/>
              <a:t>остаток (случайный </a:t>
            </a:r>
            <a:r>
              <a:rPr lang="ru-RU" dirty="0" smtClean="0"/>
              <a:t>шум).</a:t>
            </a:r>
            <a:endParaRPr lang="en-US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659" y="2177716"/>
            <a:ext cx="5823172" cy="38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4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Сезонность заболеваемости.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В период наблюдения с 1 марта 2021 года по 5 апреля 2021 года наблюдается </a:t>
            </a:r>
            <a:r>
              <a:rPr lang="ru-RU" dirty="0"/>
              <a:t>недельная сезонность в масштабе +-150 </a:t>
            </a:r>
            <a:r>
              <a:rPr lang="ru-RU" dirty="0" smtClean="0"/>
              <a:t>человек.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46" y="2233749"/>
            <a:ext cx="5865223" cy="3715252"/>
          </a:xfrm>
          <a:prstGeom prst="rect">
            <a:avLst/>
          </a:prstGeom>
        </p:spPr>
      </p:pic>
      <p:pic>
        <p:nvPicPr>
          <p:cNvPr id="11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Выбросы данных.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Остатки (+-750 человек) превышают сезонность. Сезонность меньше, чем случайные колебания. Период с </a:t>
            </a:r>
            <a:r>
              <a:rPr lang="ru-RU" dirty="0" smtClean="0"/>
              <a:t>октября </a:t>
            </a:r>
            <a:r>
              <a:rPr lang="ru-RU" dirty="0"/>
              <a:t>2020 по апрель 2021 является </a:t>
            </a:r>
            <a:r>
              <a:rPr lang="ru-RU" dirty="0" smtClean="0"/>
              <a:t>случайным.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978" y="2288506"/>
            <a:ext cx="5360261" cy="39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8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ru-RU" dirty="0"/>
              <a:t>Выбор и настройка модели </a:t>
            </a:r>
            <a:r>
              <a:rPr lang="ru-RU" dirty="0" smtClean="0"/>
              <a:t>ARIMA.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685480" y="1446918"/>
            <a:ext cx="5231743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 smtClean="0"/>
              <a:t>Модель</a:t>
            </a:r>
            <a:r>
              <a:rPr lang="ru-RU" dirty="0"/>
              <a:t> довольно хорошо описывает предсказание на месяц.</a:t>
            </a:r>
          </a:p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Проблема</a:t>
            </a:r>
            <a:r>
              <a:rPr lang="ru-RU" dirty="0"/>
              <a:t>: в прогнозе на месяц </a:t>
            </a:r>
            <a:r>
              <a:rPr lang="ru-RU" dirty="0" smtClean="0"/>
              <a:t>модель еще имеет некоторые </a:t>
            </a:r>
            <a:r>
              <a:rPr lang="ru-RU" dirty="0" err="1" smtClean="0"/>
              <a:t>пикообразные</a:t>
            </a:r>
            <a:r>
              <a:rPr lang="ru-RU" dirty="0" smtClean="0"/>
              <a:t> расхождения.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068" y="2388268"/>
            <a:ext cx="7067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3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/>
              <a:t>Выбор и настройка </a:t>
            </a:r>
            <a:r>
              <a:rPr lang="ru-RU" dirty="0" smtClean="0"/>
              <a:t>модели простейшего</a:t>
            </a:r>
            <a:r>
              <a:rPr lang="ru-RU" dirty="0"/>
              <a:t> экспоненциального сглаживания</a:t>
            </a:r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474407" y="1880674"/>
            <a:ext cx="7095770" cy="21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ru-RU" dirty="0"/>
              <a:t>Проблема: Простейшее экспоненциальное сглаживание не видит сезонности. Это не лучшее предсказание, т.к. на весь период предсказано одно количество заболевших, когда наша переменная может только расти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37" y="3341077"/>
            <a:ext cx="5811771" cy="27372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35" y="3341077"/>
            <a:ext cx="5827102" cy="26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/>
              <a:t>Выбор и настройка </a:t>
            </a:r>
            <a:r>
              <a:rPr lang="ru-RU" dirty="0" smtClean="0"/>
              <a:t>модели </a:t>
            </a:r>
            <a:r>
              <a:rPr lang="en-US" dirty="0" smtClean="0"/>
              <a:t>Holt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474407" y="1880674"/>
            <a:ext cx="8994446" cy="89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ru-RU" dirty="0"/>
              <a:t>Проблема: </a:t>
            </a:r>
            <a:r>
              <a:rPr lang="ru-RU" dirty="0" smtClean="0"/>
              <a:t>В модели </a:t>
            </a:r>
            <a:r>
              <a:rPr lang="en-US" dirty="0"/>
              <a:t>Holt </a:t>
            </a:r>
            <a:r>
              <a:rPr lang="ru-RU" dirty="0"/>
              <a:t>с</a:t>
            </a:r>
            <a:r>
              <a:rPr lang="ru-RU" dirty="0" smtClean="0"/>
              <a:t>езонность отсутствует</a:t>
            </a:r>
            <a:r>
              <a:rPr lang="ru-RU" dirty="0"/>
              <a:t>. Модель обучилась и предсказала, что будет линейный рост, но это не подходит к нашей переменной.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842" y="2899611"/>
            <a:ext cx="7586970" cy="35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0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/>
              <a:t>Выбор и настройка модели</a:t>
            </a:r>
            <a:r>
              <a:rPr lang="ru-RU" dirty="0" smtClean="0"/>
              <a:t> </a:t>
            </a:r>
            <a:r>
              <a:rPr lang="en-US" dirty="0" err="1" smtClean="0"/>
              <a:t>HoltWinters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620487" y="1566671"/>
            <a:ext cx="9413849" cy="8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dirty="0"/>
              <a:t>Модель показывает схожие показатели, которые довольно точно </a:t>
            </a:r>
            <a:r>
              <a:rPr lang="ru-RU" dirty="0" smtClean="0"/>
              <a:t>повторяют сезонные колебания, но</a:t>
            </a:r>
            <a:r>
              <a:rPr lang="ru-RU" dirty="0"/>
              <a:t> реальный рост </a:t>
            </a:r>
            <a:r>
              <a:rPr lang="ru-RU" dirty="0" smtClean="0"/>
              <a:t>заболеваемости больше.</a:t>
            </a:r>
            <a:endParaRPr lang="ru-RU" dirty="0"/>
          </a:p>
          <a:p>
            <a:pPr marL="228600" indent="-228600" algn="ctr">
              <a:spcBef>
                <a:spcPts val="0"/>
              </a:spcBef>
            </a:pPr>
            <a:endParaRPr lang="ru-RU" dirty="0"/>
          </a:p>
          <a:p>
            <a:pPr marL="228600" indent="-228600" algn="ctr">
              <a:spcBef>
                <a:spcPts val="0"/>
              </a:spcBef>
            </a:pP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55" y="2428413"/>
            <a:ext cx="8128534" cy="40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8" y="628956"/>
            <a:ext cx="9859943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dirty="0" smtClean="0"/>
              <a:t>Сравнение ошибки в моделях</a:t>
            </a:r>
            <a:r>
              <a:rPr lang="en-US" dirty="0" smtClean="0"/>
              <a:t> ARIMA</a:t>
            </a:r>
            <a:r>
              <a:rPr lang="ru-RU" dirty="0" smtClean="0"/>
              <a:t> и </a:t>
            </a:r>
            <a:r>
              <a:rPr lang="en-US" dirty="0" err="1" smtClean="0"/>
              <a:t>HoltWinters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6;p3"/>
          <p:cNvSpPr txBox="1">
            <a:spLocks/>
          </p:cNvSpPr>
          <p:nvPr/>
        </p:nvSpPr>
        <p:spPr>
          <a:xfrm>
            <a:off x="130967" y="1547028"/>
            <a:ext cx="4993483" cy="243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 algn="ctr">
              <a:spcBef>
                <a:spcPts val="0"/>
              </a:spcBef>
            </a:pPr>
            <a:r>
              <a:rPr lang="en-US" dirty="0" smtClean="0"/>
              <a:t>ARIMA</a:t>
            </a:r>
            <a:r>
              <a:rPr lang="ru-RU" dirty="0" smtClean="0"/>
              <a:t> авторегрессия на тестовом наборе данных дала ошибку: </a:t>
            </a:r>
            <a:r>
              <a:rPr lang="es-ES" dirty="0"/>
              <a:t>SARIMAX(3, 7, 0)x(1, 1, [0], 7) </a:t>
            </a:r>
            <a:r>
              <a:rPr lang="es-ES" dirty="0" smtClean="0"/>
              <a:t>RMSE</a:t>
            </a:r>
            <a:endParaRPr lang="ru-RU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s-ES" dirty="0" smtClean="0"/>
              <a:t>Error</a:t>
            </a:r>
            <a:r>
              <a:rPr lang="es-ES" dirty="0"/>
              <a:t>: </a:t>
            </a:r>
            <a:r>
              <a:rPr lang="ru-RU" sz="2000" b="1" dirty="0" smtClean="0"/>
              <a:t>174</a:t>
            </a:r>
            <a:r>
              <a:rPr lang="ru-RU" dirty="0" smtClean="0"/>
              <a:t>.064085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dirty="0"/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/>
          </a:p>
          <a:p>
            <a:pPr marL="228600" indent="-228600" algn="ctr">
              <a:spcBef>
                <a:spcPts val="0"/>
              </a:spcBef>
            </a:pPr>
            <a:r>
              <a:rPr lang="ru-RU" dirty="0" smtClean="0"/>
              <a:t>Модель </a:t>
            </a:r>
            <a:r>
              <a:rPr lang="en-US" dirty="0" err="1" smtClean="0"/>
              <a:t>HoltWinters</a:t>
            </a:r>
            <a:r>
              <a:rPr lang="ru-RU" dirty="0" smtClean="0"/>
              <a:t> </a:t>
            </a:r>
            <a:r>
              <a:rPr lang="ru-RU" dirty="0"/>
              <a:t>на тестовом наборе данных дала ошибку </a:t>
            </a:r>
            <a:r>
              <a:rPr lang="ru-RU" dirty="0" smtClean="0"/>
              <a:t>: </a:t>
            </a:r>
            <a:r>
              <a:rPr lang="en-US" dirty="0"/>
              <a:t>HWES3 </a:t>
            </a:r>
            <a:r>
              <a:rPr lang="en-US" dirty="0" smtClean="0"/>
              <a:t>RMSE</a:t>
            </a:r>
            <a:endParaRPr lang="ru-RU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Error</a:t>
            </a:r>
            <a:r>
              <a:rPr lang="en-US" dirty="0"/>
              <a:t>: </a:t>
            </a:r>
            <a:r>
              <a:rPr lang="en-US" sz="2000" b="1" dirty="0" smtClean="0"/>
              <a:t>816</a:t>
            </a:r>
            <a:r>
              <a:rPr lang="en-US" dirty="0" smtClean="0"/>
              <a:t>.0112227</a:t>
            </a:r>
            <a:r>
              <a:rPr lang="ru-RU" dirty="0" smtClean="0"/>
              <a:t>.</a:t>
            </a:r>
          </a:p>
          <a:p>
            <a:pPr marL="228600" indent="-228600" algn="ctr">
              <a:spcBef>
                <a:spcPts val="0"/>
              </a:spcBef>
            </a:pPr>
            <a:endParaRPr lang="ru-RU" dirty="0"/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/>
          </a:p>
          <a:p>
            <a:pPr marL="228600" indent="-228600" algn="ctr">
              <a:spcBef>
                <a:spcPts val="0"/>
              </a:spcBef>
            </a:pPr>
            <a:r>
              <a:rPr lang="ru-RU" dirty="0"/>
              <a:t>Предсказание по </a:t>
            </a:r>
            <a:r>
              <a:rPr lang="ru-RU" dirty="0" smtClean="0"/>
              <a:t>модели </a:t>
            </a:r>
            <a:r>
              <a:rPr lang="en-US" dirty="0"/>
              <a:t>ARIMA</a:t>
            </a:r>
            <a:r>
              <a:rPr lang="ru-RU" dirty="0" smtClean="0"/>
              <a:t> </a:t>
            </a:r>
            <a:r>
              <a:rPr lang="ru-RU" dirty="0"/>
              <a:t>выдает небольшую ошибка в расчете на миллион </a:t>
            </a:r>
            <a:r>
              <a:rPr lang="ru-RU" dirty="0" smtClean="0"/>
              <a:t>человек. В данном случае Эта модель более подходящая.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  <a:p>
            <a:pPr marL="228600" indent="-228600" algn="ctr">
              <a:spcBef>
                <a:spcPts val="0"/>
              </a:spcBef>
            </a:pPr>
            <a:endParaRPr lang="ru-RU" dirty="0" smtClean="0"/>
          </a:p>
          <a:p>
            <a:pPr marL="228600" indent="-228600" algn="ctr">
              <a:spcBef>
                <a:spcPts val="0"/>
              </a:spcBef>
            </a:pPr>
            <a:endParaRPr lang="ru-RU" dirty="0"/>
          </a:p>
          <a:p>
            <a:pPr marL="228600" indent="-228600" algn="ctr">
              <a:spcBef>
                <a:spcPts val="0"/>
              </a:spcBef>
            </a:pP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2496553"/>
            <a:ext cx="7067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5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ts val="2800"/>
            </a:pP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Заключение: </a:t>
            </a: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 smtClean="0"/>
              <a:t>В работе проведен анализ данных по Швейцарии.</a:t>
            </a:r>
            <a:br>
              <a:rPr lang="ru-RU" sz="2600" dirty="0" smtClean="0"/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600" dirty="0" smtClean="0">
                <a:sym typeface="Calibri"/>
              </a:rPr>
              <a:t>- Проанализированы данные о количестве зафиксированных случаев заболевания  </a:t>
            </a:r>
            <a:r>
              <a:rPr lang="en-GB" sz="2600" dirty="0">
                <a:sym typeface="Calibri" pitchFamily="34" charset="0"/>
              </a:rPr>
              <a:t>COVID-19</a:t>
            </a:r>
            <a:r>
              <a:rPr lang="ru-RU" sz="2600" dirty="0">
                <a:sym typeface="Calibri" pitchFamily="34" charset="0"/>
              </a:rPr>
              <a:t> в Швейцарии.</a:t>
            </a: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 smtClean="0"/>
              <a:t>- </a:t>
            </a:r>
            <a:r>
              <a:rPr lang="ru-RU" sz="2600" dirty="0"/>
              <a:t>О</a:t>
            </a:r>
            <a:r>
              <a:rPr lang="ru-RU" sz="2600" dirty="0" smtClean="0">
                <a:sym typeface="Calibri"/>
              </a:rPr>
              <a:t>пределен значимый тренд по заболевшим</a:t>
            </a:r>
            <a:r>
              <a:rPr lang="ru-RU" sz="2600" dirty="0">
                <a:sym typeface="Calibri"/>
              </a:rPr>
              <a:t/>
            </a:r>
            <a:br>
              <a:rPr lang="ru-RU" sz="2600" dirty="0">
                <a:sym typeface="Calibri"/>
              </a:rPr>
            </a:br>
            <a:r>
              <a:rPr lang="ru-RU" sz="2600" dirty="0">
                <a:sym typeface="Calibri"/>
              </a:rPr>
              <a:t>- </a:t>
            </a:r>
            <a:r>
              <a:rPr lang="ru-RU" sz="2600" dirty="0" smtClean="0"/>
              <a:t>Проведен анализ наличия </a:t>
            </a:r>
            <a:r>
              <a:rPr lang="ru-RU" sz="2600" dirty="0" smtClean="0">
                <a:sym typeface="Calibri"/>
              </a:rPr>
              <a:t>сезонности количества заболеваний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- Сделан прогноз количества заболевших на 7 дней</a:t>
            </a:r>
            <a:br>
              <a:rPr lang="ru-RU" sz="2600" dirty="0" smtClean="0"/>
            </a:br>
            <a:r>
              <a:rPr lang="ru-RU" sz="2600" dirty="0" smtClean="0"/>
              <a:t>- </a:t>
            </a:r>
            <a:r>
              <a:rPr lang="ru-RU" sz="2600" dirty="0"/>
              <a:t>П</a:t>
            </a:r>
            <a:r>
              <a:rPr lang="ru-RU" sz="2600" dirty="0" smtClean="0"/>
              <a:t>роведена оценка качества прогноза.</a:t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800" dirty="0"/>
              <a:t>Ссылка на программу доступна по адресу: </a:t>
            </a:r>
            <a:r>
              <a:rPr lang="en-US" sz="2800" dirty="0"/>
              <a:t>https://github.com/KseniyaSilenkova/-Final_examination_Switzerland/blob/main/read_data.ipynb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pic>
        <p:nvPicPr>
          <p:cNvPr id="3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13" y="6049333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7403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ru-RU" dirty="0" err="1"/>
              <a:t>Коронавирусная</a:t>
            </a:r>
            <a:r>
              <a:rPr lang="ru-RU" dirty="0"/>
              <a:t> инфекция (</a:t>
            </a:r>
            <a:r>
              <a:rPr lang="en-US" dirty="0"/>
              <a:t>COVID-19)</a:t>
            </a:r>
            <a:r>
              <a:rPr lang="ru-RU" dirty="0"/>
              <a:t>. Прогнозирование новых случаев заболеваемости в Швейцарии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071" y="464419"/>
            <a:ext cx="10515600" cy="192024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80BC00"/>
                </a:solidFill>
                <a:latin typeface="Arial Black" pitchFamily="34" charset="0"/>
                <a:ea typeface="Arial"/>
                <a:cs typeface="Arial" charset="0"/>
                <a:sym typeface="Calibri" pitchFamily="34" charset="0"/>
              </a:rPr>
              <a:t>Курс «Аналитик больших данных»</a:t>
            </a:r>
            <a:endParaRPr lang="ru-RU" dirty="0">
              <a:solidFill>
                <a:srgbClr val="80BC00"/>
              </a:solidFill>
              <a:latin typeface="Arial Black" pitchFamily="34" charset="0"/>
              <a:ea typeface="Arial"/>
              <a:cs typeface="Arial" charset="0"/>
              <a:sym typeface="Arial" charset="0"/>
            </a:endParaRPr>
          </a:p>
        </p:txBody>
      </p:sp>
      <p:pic>
        <p:nvPicPr>
          <p:cNvPr id="3" name="Google Shape;214;g1057795b482_0_0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344" y="2384659"/>
            <a:ext cx="4022725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oogle Shape;213;g1057795b482_0_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2600" y="2401888"/>
            <a:ext cx="4024313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oogle Shape;212;g1057795b482_0_0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8762" y="2355850"/>
            <a:ext cx="4313238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oogle Shape;407;p18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61387" y="501067"/>
            <a:ext cx="58896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738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2800"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600" dirty="0" smtClean="0">
                <a:sym typeface="Calibri"/>
              </a:rPr>
              <a:t>определить к</a:t>
            </a:r>
            <a:r>
              <a:rPr lang="ru-RU" sz="2600" dirty="0" smtClean="0"/>
              <a:t>акое </a:t>
            </a:r>
            <a:r>
              <a:rPr lang="ru-RU" sz="2600" dirty="0"/>
              <a:t>будет общее количество случаев </a:t>
            </a:r>
            <a:r>
              <a:rPr lang="ru-RU" sz="2600" dirty="0" smtClean="0"/>
              <a:t>заболевания </a:t>
            </a:r>
            <a:r>
              <a:rPr lang="en-US" sz="2600" dirty="0"/>
              <a:t>COVID-19</a:t>
            </a:r>
            <a:r>
              <a:rPr lang="ru-RU" sz="2600" dirty="0" smtClean="0"/>
              <a:t> </a:t>
            </a:r>
            <a:r>
              <a:rPr lang="ru-RU" sz="2600" dirty="0"/>
              <a:t>на миллион в период с 5 апреля 2021 </a:t>
            </a:r>
            <a:r>
              <a:rPr lang="ru-RU" sz="2600" dirty="0" smtClean="0"/>
              <a:t>. Провести анализ данных по Швейцарии.</a:t>
            </a:r>
            <a:br>
              <a:rPr lang="ru-RU" sz="2600" dirty="0" smtClean="0"/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Задачи: </a:t>
            </a: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600" dirty="0">
                <a:sym typeface="Calibri"/>
              </a:rPr>
              <a:t>- </a:t>
            </a:r>
            <a:r>
              <a:rPr lang="ru-RU" sz="2600" dirty="0" smtClean="0">
                <a:sym typeface="Calibri"/>
              </a:rPr>
              <a:t>проанализировать данные;</a:t>
            </a:r>
            <a:br>
              <a:rPr lang="ru-RU" sz="2600" dirty="0" smtClean="0">
                <a:sym typeface="Calibri"/>
              </a:rPr>
            </a:br>
            <a:r>
              <a:rPr lang="ru-RU" sz="2600" dirty="0" smtClean="0"/>
              <a:t>- </a:t>
            </a:r>
            <a:r>
              <a:rPr lang="ru-RU" sz="2600" dirty="0" smtClean="0">
                <a:sym typeface="Calibri"/>
              </a:rPr>
              <a:t>определить значимый тренд по заболевшим;</a:t>
            </a:r>
            <a:r>
              <a:rPr lang="ru-RU" sz="2600" dirty="0">
                <a:sym typeface="Calibri"/>
              </a:rPr>
              <a:t/>
            </a:r>
            <a:br>
              <a:rPr lang="ru-RU" sz="2600" dirty="0">
                <a:sym typeface="Calibri"/>
              </a:rPr>
            </a:br>
            <a:r>
              <a:rPr lang="ru-RU" sz="2600" dirty="0">
                <a:sym typeface="Calibri"/>
              </a:rPr>
              <a:t>- </a:t>
            </a:r>
            <a:r>
              <a:rPr lang="ru-RU" sz="2600" dirty="0" smtClean="0">
                <a:sym typeface="Calibri"/>
              </a:rPr>
              <a:t>выяснить, важна ли сезонность при появлении новых заболевших; </a:t>
            </a:r>
            <a:br>
              <a:rPr lang="ru-RU" sz="2600" dirty="0" smtClean="0">
                <a:sym typeface="Calibri"/>
              </a:rPr>
            </a:br>
            <a:r>
              <a:rPr lang="ru-RU" sz="2600" dirty="0" smtClean="0"/>
              <a:t>- определить выбросы данных;</a:t>
            </a:r>
            <a:br>
              <a:rPr lang="ru-RU" sz="2600" dirty="0" smtClean="0"/>
            </a:br>
            <a:r>
              <a:rPr lang="ru-RU" sz="2600" dirty="0" smtClean="0"/>
              <a:t>- выбрать </a:t>
            </a:r>
            <a:r>
              <a:rPr lang="ru-RU" sz="2600" dirty="0"/>
              <a:t>и </a:t>
            </a:r>
            <a:r>
              <a:rPr lang="ru-RU" sz="2600" dirty="0" smtClean="0"/>
              <a:t>настроить модель предсказания;</a:t>
            </a:r>
            <a:br>
              <a:rPr lang="ru-RU" sz="2600" dirty="0" smtClean="0"/>
            </a:br>
            <a:r>
              <a:rPr lang="ru-RU" sz="2600" dirty="0" smtClean="0"/>
              <a:t>- провести оценку качества прогноза.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pic>
        <p:nvPicPr>
          <p:cNvPr id="3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13" y="6049333"/>
            <a:ext cx="2900005" cy="96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ru-RU" dirty="0" err="1"/>
              <a:t>Коронавирусная</a:t>
            </a:r>
            <a:r>
              <a:rPr lang="ru-RU" dirty="0"/>
              <a:t> инфекция (</a:t>
            </a:r>
            <a:r>
              <a:rPr lang="en-US" dirty="0"/>
              <a:t>COVID-19)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2" y="1948079"/>
            <a:ext cx="4877274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Актуальную информацию по заболеваемости возьмем из общедоступного источника.</a:t>
            </a:r>
          </a:p>
          <a:p>
            <a:pPr marL="228600" lvl="0" indent="-228600">
              <a:spcBef>
                <a:spcPts val="0"/>
              </a:spcBef>
            </a:pP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github.com/owid/covid-19-data/tree/master/public/data</a:t>
            </a:r>
            <a:endParaRPr lang="ru-RU" u="sng" dirty="0" smtClean="0"/>
          </a:p>
          <a:p>
            <a:pPr marL="228600" lvl="0" indent="-228600">
              <a:spcBef>
                <a:spcPts val="0"/>
              </a:spcBef>
            </a:pPr>
            <a:endParaRPr lang="ru-RU" u="sng" dirty="0"/>
          </a:p>
          <a:p>
            <a:pPr marL="228600" lvl="0" indent="-228600">
              <a:spcBef>
                <a:spcPts val="0"/>
              </a:spcBef>
            </a:pPr>
            <a:r>
              <a:rPr lang="ru-RU" dirty="0"/>
              <a:t>COVID-19 - это вызывающий заболевание штамм </a:t>
            </a:r>
            <a:r>
              <a:rPr lang="ru-RU" dirty="0" err="1"/>
              <a:t>коронавируса</a:t>
            </a:r>
            <a:r>
              <a:rPr lang="ru-RU" dirty="0"/>
              <a:t>, появившийся в декабре 2019 года и приведший к продолжающейся глобальной пандемии. Возможность предвидеть путь пандемии имеет решающее значение. Это важно для того, чтобы определить, как бороться, и отследить его распространение.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889" y="2466474"/>
            <a:ext cx="6238875" cy="2906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Случаи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заболеваемости</a:t>
            </a:r>
            <a:r>
              <a:rPr lang="en-US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 Швейцарии.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620489" y="1436292"/>
            <a:ext cx="5948753" cy="85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ru-RU" dirty="0" smtClean="0"/>
              <a:t>Анализ проводится по одной стране из 238 стран с зафиксированными случаями заболеваемости.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data:image/png;base64,iVBORw0KGgoAAAANSUhEUgAAA44AAAGBCAYAAAApPu9oAAAABHNCSVQICAgIfAhkiAAAAAlwSFlzAAALEgAACxIB0t1+/AAAADh0RVh0U29mdHdhcmUAbWF0cGxvdGxpYiB2ZXJzaW9uMy4yLjIsIGh0dHA6Ly9tYXRwbG90bGliLm9yZy+WH4yJAAAgAElEQVR4nOzdeXTVxf3/8efcmx3ClrAvBS2yhCxKWCSAuCAguOGCSBXQYgURf7VVsG5I4SsiFcsmoAhiQRFQWYpFVDAgqARMAAlFlsgqQkIg+zq/P+4lDZiEAEkukNfjnJzcz/szn5l3Lrfn9O3MnTHWWkRERERERESK4/B0AiIiIiIiInJpU+EoIiIiIiIiJVLhKCIiIiIiIiVS4SgiIiIiIiIlUuEoIiIiIiIiJVLhKCIiIiIiIiVS4SgiIlIBjDG3GWNCjDF+xpjhns5HRETkfKhwFBGRSssYk2CMuaXQdTdjzMGz2sw1xowtg+FOAZ8CB4EGZdCfiIhIhfHydAIiIiKVgbV2PdDc03mIiIhcCM04ioiIlIIxpqkxxhpjUt0/240x3Qrdb2mMWW2MSTLG/NcYc3+he2fMWhpjVrr78nJfrzXG/LHQ/VuMMQmFrnsbY34wxpwyxhwwxowuIq/HjDGHjTFHjDF/LXR/tDHmX4Wup7vb/740uYmIiIAKRxERkfNVAwgEPgImAhhjqgCrgQVAHeABYLoxpvXZDxtjbgTCznPMNOBh99i9gaHGmLvOanMjrhnNW4GRhZfgFhr7GqBXcYNcYG4iIlIJqHAUERE5fwZwAonu6z5AgrV2jrU211r7A7AEuO+Mh4wxwATgpfMZzFq71lq7zVqbb63dCnwA3HBWs1estWnW2m3AHKB/EV39H/D3Iv+gC8xNREQqBy1DEREROT/HAR8gB7jbHfsd0MEYk1yonRfw/lnP3u9+/qvzGdAY0wEYD7Rxj+0LLDqr2YFCr38GQs/qoyPQAugHzC5imAvKTUREKgcVjiIiIucn2Fqb6/5+4yfGmAa4iravrbXdS3jOG9ds370XMOYCYCrQy1qbaYx5Ewg+q01jYKf7dRPg8Fn3JwDPWWvzXJOLZZabiIhUAlqqKiIilZ23+2xFP1yzeZy+dsecxTyXB1R3P7MCuMYY85Axxtv9084Y06pQ+4eADe6lpucrEEhyF43tgQeLaPOiMSbAGBMCDAYWFrp3E5BvrV1RTP8Xk5uIiFQCmnEUEZHKbmURsYyzrscVep3snrE7BvzJWnsSwBhzK/CG+8cBxAFPF3quJvBiCXlMKLRbqi9Q0xizyFp7HzAM+IcxZirwNa6NeWqc9fzXwG732BOttZ8XulcfOHszncLOlZuIiFRyxlrr6RxERETkLMaYpsBca223UrTbB3hba3PLOy8REamctFRVRETk0pQBbPZ0EiIiIqAZRxERkcuaZhxFRKQiqHAUERERERGREmmpqoiIiIiIiJRIhaOIiIiIiIiUSMdxuAUHB9umTZt6Og0RERERERGP2Lx583Frbe2i7qlwdGvatCkxMTGeTkNERERERMQjjDE/F3dPS1VFRERERESkRCocRUREREREpEQqHEVERERERKRE+o5jCXJycjh48CCZmZmeTkUqCT8/Pxo1aoS3t7enUxERERERKaDCsQQHDx4kMDCQpk2bYozxdDpyhbPWkpiYyMGDB2nWrJmn0xERERERKaClqiXIzMwkKChIRaNUCGMMQUFBmuEWERERkUuOCsdzUNEoFUmfNxERERG5FKlwFBERERERkRKVW+FojHnXGPOrMWZ7Eff+Yoyxxphg97Uxxkw2xuw2xmw1xlxXqO1AY8xP7p+BheJtjTHb3M9MNu6pGmNMLWPManf71caYmuX1N4qIiIiIiFQG5TnjOBfoeXbQGNMYuBXYXyjcC2ju/nkMeMvdthbwMtABaA+8XKgQfAsYUui502ONAr601jYHvnRfi4iIiIiIyAUqt8LRWhsNJBVxaxLwLGALxe4E5lmXb4Eaxpj6QA9gtbU2yVp7AlgN9HTfq2at/dZaa4F5wF2F+nrP/fq9QvHLUkJCAq1atWLIkCGEhIRw6623kpGRwZ49e+jZsydt27alS5cu7Ny5k7y8PJo1a4a1luTkZJxOJ9HR0QB07dqVn376qcgxUlNTGTx4MKGhoYSFhbFkyRIAhg4dSmRkJCEhIbz88ssF7UeNGkXr1q0JCwvjr3/9KwDHjh3jnnvuoV27drRr145vvvkGgK+//pqIiAgiIiK49tprSUlJKc+3S0REREREykGFHsdhjLkTOGStjTtrE5CGwIFC1wfdsZLiB4uIA9S11h5xv/4FqFsWub+y/Ed2HD5VFl0VaN2gGi/fHnLOdj/99BMffPABb7/9Nvfffz9Llixhzpw5zJgxg+bNm/Pdd98xbNgwvvrqK1q0aMGOHTvYt28f1113HevWraNDhw4cOHCA5s2bF9n/3//+d6pXr862bdsAOHHiBADjxo2jVq1a5OXlcfPNN7N161YaNmzIJ598ws6dOzHGkJycDMBTTz3Fn//8Zzp37sz+/fvp0aMH8fHxTJw4kWnTphEVFUVqaip+fn5l9O6JiIiIiEhZsdnZJd6vsMLRGBMA/A3XMtUKYa21xhhb3H1jzGO4lsbSpEmTikrrvDVr1oyIiAgA2rZtS0JCAhs2bOC+++4raJOVlQVAly5diI6OZt++fTz33HO8/fbb3HDDDbRr167Y/r/44gs+/PDDguuaNV2rgT/66CNmzZpFbm4uR44cYceOHbRu3Ro/Pz8effRR+vTpQ58+fQr62LFjR0Efp06dIjU1laioKJ5++mkGDBhA3759adSoUdm9MSIiIiIiUiYOPPlkifcrcsbxaqAZcHq2sRGwxRjTHjgENC7UtpE7dgjodlZ8rTveqIj2AEeNMfWttUfcS1p/LS4ha+0sYBZAZGRksQUmUKqZwfLi6+tb8NrpdHL06FFq1KhBbGzsb9p27dqVt956i8OHDzNmzBhef/111q5dS5cuXc5rzH379jFx4kQ2bdpEzZo1GTRoEJmZmXh5efH999/z5ZdfsnjxYqZOncpXX31Ffn4+33777W9mFEeNGkXv3r1ZuXIlUVFRrFq1ipYtW17YGyEiIiIiImUua/du0r6OLrFNhR3HYa3dZq2tY61taq1timt56XXW2l+AZcDD7t1VOwIn3ctNVwG3GmNqujfFuRVY5b53yhjT0b2b6sPAUvdQy4DTu68OLBS/YlSrVo1mzZqxaNEiAKy1xMXFAdC+fXs2bNiAw+HAz8+PiIgIZs6cSdeuXYvtr3v37kybNq3g+sSJE5w6dYoqVapQvXp1jh49ymeffQa4vg958uRJbrvtNiZNmlQw7q233sqUKVMK+jhd1O7Zs4fQ0FBGjhxJu3bt2LlzZ9m+GSIiIiIiclGS3puHKTRZVZTyPI7jA2Aj0MIYc9AY82gJzVcCe4HdwNvAMABrbRLwd2CT+2eMO4a7zTvuZ/YAn7nj44HuxpifgFvc11ec+fPnM3v2bMLDwwkJCWHpUld97OvrS+PGjenYsSPgWrqakpJCaGhosX298MILnDhxgjZt2hAeHs6aNWsIDw/n2muvpWXLljz44INERUUBkJKSQp8+fQgLC6Nz58688cYbAEyePJmYmBjCwsJo3bo1M2bMAODNN9+kTZs2hIWF4e3tTa9evcrzbRERERERkfOQffAQJ5cupfqdd5bYzrg2JZXIyEgbExNzRiw+Pp5WrVp5KCOprPS5ExEREZGKYK3lwGN/ImPzZq5asRyfhg03W2sji2pbYUtVRURERERE5NKRvnEjaevWUfv/PYV3gwYltq3Q4zjEs+bMmcM///nPM2JRUVFnfL9RREREREQqh9R16zE+PtTo1++cbVU4ViKDBw9m8ODBnk5DREREREQuAenffYd/RASOc2yMA1qqKiIiIiIiUunknTpFZnw8Ae3bl6q9ZhxFREREREQqifz0dPIzM0n7ZgNYS0D7dqV6ToWjiIiIiIhIJZBz6BB7br8Dm54OgPH1xT88vFTPqnAUERERERGpBI5Nnw65udT923PgdOJ79e9L9f1G0HccL2nJyclMnz69xDYJCQksWLDgnH0lJCTQpk2bUo/drVs3zj7XsrTmzp3L4cOHC66bNm3K8ePHL6gvERERERG5eFn79nHy06XU7P8AtR5+mFoDBlClY4dSP6/C8RJWloVjRTq7cBQREREREc9KfOcdjJcXQUOGXNDzWqpaWp+Ngl+2lW2f9UKh1/hib48aNYo9e/YQERFB9+7dXWl89hnGGF544QX69evHqFGjiI+PJyIigoEDB3L33Xfz0EMPkZaWBsDUqVPp1KnTOVPJyMhg8ODBxMXF0bJlSzIyMgruff7557z88stkZWVx9dVXM2fOHKpWrcqYMWNYvnw5GRkZdOrUiZkzZ7JkyRJiYmIYMGAA/v7+bNy4EYApU6awfPlycnJyWLRoES1btuTrr7/mqaeeAsAYQ3R0NIGBgRf8doqIiIiIyG/lHP2Vk8uWU/O+e/EKDr6gPjTjeAkbP348V199NbGxsXTs2JHY2Fji4uL44osveOaZZzhy5Ajjx4+nS5cuxMbG8uc//5k6deqwevVqtmzZwsKFCxkxYkSpxnrrrbcICAggPj6eV155hc2bNwNw/Phxxo4dyxdffMGWLVuIjIzkjTfeAGD48OFs2rSJ7du3k5GRwYoVK7j33nuJjIxk/vz5xMbG4u/vD0BwcDBbtmxh6NChTJw4EYCJEycybdo0YmNjWbduXUFbEREREREpO0nz3oO8PGpdxJnumnEsrRJmBivC+vXr6d+/P06nk7p163LDDTewadMmqlWrdka7nJwchg8fTmxsLE6nk127dpWq/+jo6IIiMywsjLCwMAC+/fZbduzYQVRUFADZ2dlcf/31AKxZs4YJEyaQnp5OUlISISEh3H777UX237dvXwDatm3Lxx9/DEBUVBRPP/00AwYMoG/fvjRq1Og83xURERERESlJ3qlTJH+4kGo9e+DTuPEF96PC8QozadIk6tatS1xcHPn5+fj5+V1Uf9ZaunfvzgcffHBGPDMzk2HDhhETE0Pjxo0ZPXo0mZmZxfbj696tyel0kpubC7iW4vbu3ZuVK1cSFRXFqlWraNmy5UXlKyIiIiIi/3Ni4ULy09Ko9eijF9WPlqpewgIDA0lJSQGgS5cuLFy4kLy8PI4dO0Z0dDTt27c/ow3AyZMnqV+/Pg6Hg/fff5+8vLxSjdW1a9eCTXa2b9/O1q1bAejYsSPffPMNu3fvBiAtLY1du3YVFInBwcGkpqayePHiIvMuyZ49ewgNDWXkyJG0a9eOnTt3lipXERERERE5t9wTJ0h6dw5VOl2Pf0jIRfWlGcdLWFBQEFFRUbRp04ZevXoRFhZGeHg4xhgmTJhAvXr1CAoKwul0Eh4ezqBBgxg2bBj33HMP8+bNo2fPnlSpUqVUYw0dOpTBgwfTqlUrWrVqRdu2bQGoXbs2c+fOpX///mRlZQEwduxYrrnmGoYMGUKbNm2oV68e7dq1K+hr0KBBPP7442dsjlOUN998kzVr1uBwOAgJCaFXr14X8W6JiIiIiEhhv74+kbyUFOqMHHnRfRlrbRmkdPmLjIy0Z59bGB8fT6tWrTyUkVRW+tyJiIiIyMXKOXSI3TffQq1HH6HuM8+U6hljzGZrbWRR97RUVURERERE5AqTvuUHAKr36VMm/WmpaiWzatUqRp41Vd2sWTM++eQTD2UkIiIiIiJlLSMuDhMQgG/z5mXSnwrHSqZHjx706NHD02mIiIiIiEg5yoiLw79NG4xX2ZR8WqoqIiIiIiJyBcnPzCQzPh7/8PAy61MzjiIiIiIiIleAUytXkrljB7knTkBuLv7XRpRZ3yocRURERERELnPZBw9y6JlnweHAOBx41atHwHXXlVn/KhxFREREREQuc4kzZ2GcTq5evRrvunXKvH99x1F+o2nTphw/fvyCnn3zzTdJT08vuK5atWpZpSUiIiIiIkXIOXyY5E8/pca995RL0QgqHKWMnV04ioiIiIhI+Up85x0Agv74x3IbQ0tVS+m1719jZ9LOMu2zZa2WjGw/ssQ2CQkJ9OrVi86dO7NhwwYaNmzI0qVLOXz4ME888QTHjh0jICCAt99+m+bNm/P73/+evXv3cvLkSYKCglizZg1du3ala9euzJ49m+ZFnOOSmJhI//79OXToENdffz3W2oJ7//rXv5g8eTLZ2dl06NCB6dOn43Q6GTp0KJs2bSIjI4N7772XV155hcmTJ3P48GFuvPFGgoODWbNmDQDPP/88K1aswN/fn6VLl1K3bl0WLVrEK6+8gtPppHr16kRHR5fpeysiIiIiUhnkHD1K8qLF1Lj7brwbNCi3cTTjeBn46aefeOKJJ/jxxx+pUaMGS5Ys4bHHHmPKlCls3ryZiRMnMmzYMJxOJy1atGDHjh2sX7+e6667jnXr1pGVlcWBAweKLBoBXnnlFTp37syPP/7I3Xffzf79+wGIj49n4cKFfPPNN8TGxuJ0Opk/fz4A48aNIyYmhq1bt/L111+zdetWRowYQYMGDVizZk1B0ZiWlkbHjh2Ji4uja9euvP322wCMGTOGVatWERcXx7JlyyrgXRQRERERufKc+Nd8bF4eQY8NKddxNONYSueaGSxPzZo1IyLCtZVu27ZtSUhIYMOGDdx3330FbbKysgDo0qUL0dHR7Nu3j+eee463336bG264gXbt2hXbf3R0NB9//DEAvXv3pmbNmgB8+eWXbN68ueDZjIwM6tRxrZn+6KOPmDVrFrm5uRw5coQdO3YQFhb2m759fHzo06dPQe6rV68GICoqikGDBnH//ffTt2/fi3p/REREREQqo/ysLJIXLybw5pvwadSoXMdS4XgZ8PX1LXjtdDo5evQoNWrUIDY29jdtu3btyltvvcXhw4cZM2YMr7/+OmvXrqVLly7nPa61loEDB/Lqq6+eEd+3bx8TJ05k06ZN1KxZk0GDBpGZmVlkH97e3hhjCnLPzc0FYMaMGXz33Xf8+9//pm3btmzevJmgoKDzzlFEREREpLJKWbWKvBMnqNm/f7mPpaWql6Fq1arRrFkzFi1aBLgKvLi4OADat2/Phg0bcDgc+Pn5ERERwcyZM+natWux/XXt2pUFCxYA8Nlnn3HixAkAbr75ZhYvXsyvv/4KQFJSEj///DOnTp2iSpUqVK9enaNHj/LZZ58V9BUYGEhKSso5/4Y9e/bQoUMHxowZQ+3atTlw4MCFvRkiIiIiIpWQzc8ncfa7+DRrRkDHjuU+ngrHy9T8+fOZPXs24eHhhISEsHTpUsA1O9m4cWM6uj88Xbp0ISUlhdDQ0GL7evnll4mOjiYkJISPP/6YJk2aANC6dWvGjh3LrbfeSlhYGN27d+fIkSOEh4dz7bXX0rJlSx588EGioqIK+nrsscfo2bMnN954Y4n5P/PMM4SGhtKmTRs6depEeHj4xb4lIiIiIiKVRsp//kPWf/9L8LChGEf5l3Wm8A6alVlkZKSNiYk5IxYfH0+rVq08lJFUVvrciYiIiMi57L3jTrD5NPv0U4zTWSZ9GmM2W2sji7qnGUcREREREZHLSG5SElm7dlH9rrvKrGg8l3IrHI0x7xpjfjXGbC8Ue90Ys9MYs9UY84kxpkahe88ZY3YbY/5rjOlRKN7THdttjBlVKN7MGPOdO77QGOPjjvu6r3e77zctr7/xcjNnzhwiIiLO+HniiSc8nZaIiIiIiJyHDPf+Jv4V+HWv8pxxnAv0PCu2GmhjrQ0DdgHPARhjWgMPACHuZ6YbY5zGGCcwDegFtAb6u9sCvAZMstb+HjgBPOqOPwqccMcnudsJMHjwYGJjY8/4mTZtmqfTEhERERGR85CxdSs4nfiFhFTYmOVWOFpro4Gks2KfW2tz3ZffAqcPG7kT+NBam2Wt3QfsBtq7f3Zba/daa7OBD4E7jet8h5uAxe7n3wPuKtTXe+7Xi4GbzenzIERERERERC5zmXFx+F5zDQ5//wob05PfcXwEOH2OQ0Og8HkMB92x4uJBQHKhIvR0/Iy+3PdPutuLiIiIiIhclmx2Ntn795P9889kbNuOf3hYhY7vVaGjuRljngdygfmeGL9QHo8BjwEFR1CIiIiIiIhcag6OeIrUtWsLrv0jIip0/AovHI0xg4A+wM32f2eBHAIaF2rWyB2jmHgiUMMY4+WeVSzc/nRfB40xXkB1d/vfsNbOAmaB6ziOi/vLREREREREyl765s2krl1LjX79CLjuWoyPD4E331yhOVToUlVjTE/gWeAOa216oVvLgAfcO6I2A5oD3wObgObuHVR9cG2gs8xdcK4B7nU/PxBYWqivge7X9wJf2cv0sMrk5GSmT59eYpuEhAQWLFhwzr4SEhJo06ZNWaV2RbrttttITk4GoGrVqsCZ71tMTAwjRozwWH4iIiIiUvlYazk26U2ctYOpO2ok1e+8k2q9emF8fCo0j/I8juMDYCPQwhhz0BjzKDAVCARWG2NijTEzAKy1PwIfATuA/wBPWGvz3LOJw4FVQDzwkbstwEjgaWPMblzfYZztjs8Ggtzxp4GCIzwuN2VZOFYGubm5525UgpUrV1KjRo1i70dGRjJ58uSLGkNERERE5HykbdhAekwMwX96vEI3wzlbuS1Vtdb2LyI8u4jY6fbjgHFFxFcCK4uI78W16+rZ8UzgvvNKthR++b//Iyt+Z5n26duqJfX+9rdi748aNYo9e/YQERFB9+7dAfjss88wxvDCCy/Qr18/Ro0aRXx8PBEREQwcOJC7776bhx56iLS0NACmTp1Kp06dzplLXl4eI0eO5D//+Q8Oh4MhQ4bw5JNPMmbMGJYvX05GRgadOnVi5syZGGOYPHkyM2bMwMvLi9atW/Phhx+SlpbGk08+yfbt28nJyWH06NHceeed/PjjjwwePJjs7Gzy8/NZsmQJzZs3/00OCQkJ9OzZk7Zt27JlyxZCQkKYN28eAQEBbN68maeffprU1FSCg4OZO3cu9evXp1u3bkRERLB+/Xr69+/PX/7yl9/0O2jQIPz9/fnhhx/49ddfeffdd5k3bx4bN26kQ4cOzJ07F4CmTZsSExNDcHBwke/R2rVrmThxIitWrCApKYlHHnmEvXv3EhAQwKxZswgLC2P06NHs37+fvXv3sn//fv7f//t/mqUUERERkQtireXY5Ml4NahPjfvLvMQ5Lx7ZHEdKZ/z48Wzfvp3Y2FiWLFnCjBkziIuL4/jx47Rr146uXbsyfvz4gmIGID09ndWrV+Pn58dPP/1E//79iYmJOedYs2bNIiEhgdjYWLy8vEhKcp2kMnz4cF566SUAHnroIVasWMHtt9/O+PHj2bdvH76+vgXLO8eNG8dNN93Eu+++S3JyMu3bt+eWW25hxowZPPXUUwwYMIDs7Gzy8vKKzeO///0vs2fPJioqikceeYTp06fz1FNP8eSTT7J06VJq167NwoULef7553n33XcByM7OPuffeOLECTZu3MiyZcu44447+Oabb3jnnXdo164dsbGxRJznl4tffvllrr32Wj799FO++uorHn74YWJjYwHYuXMna9asISUlhRYtWjB06FC8vb3Pq38RERERkdS1a8mM20q9v4/BUcFLU8+mwrGUSpoZrAinZ9ScTid169blhhtuYNOmTVSrVu2Mdjk5OQwfPpzY2FicTie7du0qVf9ffPEFjz/+OF5ero9ErVq1AFizZg0TJkwgPT2dpKQkQkJCuP322wkLC2PAgAHcdddd3HWX6wjNzz//nGXLljFx4kQAMjMz2b9/P9dffz3jxo3j4MGD9O3bt8jZxtMaN25MVFQUAH/4wx+YPHkyPXv2ZPv27QWzrnl5edSvX7/gmX79+p3z77v99tsxxhAaGkrdunUJDQ0FICQkhISEhPMuHNevX8+SJUsAuOmmm0hMTOTUqVMA9O7dG19fX3x9falTpw5Hjx6lUaNGJXUnIiIiInIGm5/PsclT8G7ShBp33XXuB8qZCscrzKRJk6hbty5xcXHk5+fj5+d3wX1lZmYybNgwYmJiaNy4MaNHjyYzMxOAf//730RHR7N8+XLGjRvHtm3bsNayZMkSWrRocUY/rVq1okOHDvz73//mtttuY+bMmdx0001FjmmM+c21tZaQkBA2btxY5DNVqlQ559/i6+sLgMPhKHh9+vpivxtZ3FgATqezzPsXERERkStfyn/+Q1Z8PA0mvIa5BFavVeiuqnJ+AgMDSUlJAaBLly4sXLiQvLw8jh07RnR0NO3btz+jDcDJkyepX78+DoeD999/v8RloYV1796dmTNnFhQ5SUlJBUVicHAwqampLF68GID8/HwOHDjAjTfeyGuvvcbJkydJTU2lR48eTJkyhdOb2P7www8A7N27l6uuuooRI0Zw5513snXr1mLz2L9/f0GBuGDBAjp37kyLFi04duxYQTwnJ4cff/yx2D4qQpcuXZg/33UM6dq1awkODv7N7K+IiIiIyIXIS03j6GsT8G3Zkmq9e3s6HUCF4yUtKCiIqKgo2rRpw8aNGwkLCyM8PJybbrqJCRMmUK9ePcLCwnA6nYSHhzNp0iSGDRvGe++9R3h4ODt37izVbBzAH//4R5o0aVIwxoIFC6hRowZDhgyhTZs29OjRg3bt2gGupaJ/+MMfCA0N5dprr2XEiBHUqFGDF198kZycHMLCwggJCeHFF18E4KOPPqJNmzZERESwfft2Hn744WLzaNGiBdOmTaNVq1acOHGCoUOH4uPjw+LFixk5ciTh4eFERESwYcOGi3+DL8Lo0aPZvHkzYWFhjBo1ivfee8+j+YiIiIjIlSNx5kxyjx6l/uiXMU6np9MBwFymRxyWucjISHv2Bivx8fG0atXKQxlVPgkJCfTp04ft27d7OhWP0udOREREpPKy1rL75pvxa9GSxm+VfDRfWTPGbLbWRhZ1TzOOIiIiIiIil4ic/fvJPXyEKl06ezqVM2hznEpm1apVjBw58oxYs2bN+OSTTyosh8TERG6++ebfxL/88suLmm0cN24cixYtOiN233338fzzz19wnyIiIvzR7vUAACAASURBVCIiFSnNva9Hleuv93AmZ9JSVTctVZVLhT53IiIiIpVPfno6Nt9yeNRIMnfs4PdffvmbEwfKW0lLVTXjKCIiIiIi4kGJ787h19dfB/ekXvV7+lZ40XguKhxFREREREQ8JGv3bn6dNIkq13ekSucu4DBU69HD02n9hgpHERERERERD7D5+Rx56WWcAQE0eP11vIKCPJ1SsbSrqoiIiIiIiAckL1lCxpYt1Hn22Uu6aAQVjpe05ORkpk8v+eyWhIQEFixYcM6+EhISaNOmTanH7tatG2dvFlRac+fO5fDhwwXXTZs25fjx4xfU16WgU6dOwJnv4dq1a+nTpw8Ay5YtY/z48R7LT0REREQuP7mJifw68R8EREZSve/dnk7nnFQ4XsLKsnCsSGcXjp6Wl5d3Uc9v2LChxPt33HEHo0aNuqgxRERERKRy+XXC6+Snp1PvldGX3EY4RdF3HEtp3Ue7OH4gtUz7DG5clS73X1Ps/VGjRrFnzx4iIiLo3r07AJ999hnGGF544QX69evHqFGjiI+PJyIigoEDB3L33Xfz0EMPkZaWBsDUqVMLZsxKkpGRweDBg4mLi6Nly5ZkZGQU3Pv88895+eWXycrK4uqrr2bOnDlUrVqVMWPGsHz5cjIyMujUqRMzZ85kyZIlxMTEMGDAAPz9/dnoPodmypQpLF++nJycHBYtWkTLli35+uuveeqppwAwxhAdHU1gYOBvclu7di0vvfQSgYGB7N69mxtvvJHp06fjcDiKza1p06b069eP1atX8+yzz/LAAw/8pt9u3bpx7bXXsm7dOtLS0pg3bx6vvvoq27Zto1+/fowdOxaAqlWrkppa/L/93LlziYmJYerUqSQkJPDII49w/PhxateuzZw5c2jSpAmDBg2iWrVqxMTE8MsvvzBhwgTuvffec/67iIiIiMiVJ+Wrrzi5dClBj/8J36uv9nQ6paIZx0vY+PHjufrqq4mNjaVjx47ExsYSFxfHF198wTPPPMORI0cYP348Xbp0ITY2lj//+c/UqVOH1atXs2XLFhYuXMiIESNKNdZbb71FQEAA8fHxvPLKK2zevBmA48ePM3bsWL744gu2bNlCZGQkb7zxBgDDhw9n06ZNbN++nYyMDFasWMG9995LZGQk8+fPJzY2Fn9/fwCCg4PZsmULQ4cOZeLEiQBMnDiRadOmERsby7p16wraFuX7779nypQp7Nixgz179vDxxx+XmBtAUFAQW7ZsKbJoPM3Hx4eYmBgef/xx7rzzTqZNm8b27duZO3cuiYmJpXrvCnvyyScZOHAgW7duZcCAAWe8/0eOHGH9+vWsWLFCM5QiIiIilVTW3r0cfuZZ/EJCCH78cU+nU2qacSylkmYGK8L69evp378/TqeTunXrcsMNN7Bp0yaqVat2RrucnByGDx9ObGwsTqeTXbt2lar/6OjogiInLCyMsLAwAL799lt27NhBVFQUANnZ2Vx//fUArFmzhgkTJpCenk5SUhIhISHcfvvtRfbft29fANq2bcvHH38MQFRUFE8//TQDBgygb9++NGrUqNj82rdvz1VXXQVA//79Wb9+PX5+fsXmBtCvX79z/t133HEHAKGhoYSEhFC/fn0ArrrqKg4cOEDQeX5JeePGjQV/30MPPcSzzz5bcO+uu+7C4XDQunVrjh49el79ioiIiMiV4fiMGWAMjaZOweHn5+l0Sk2F4xVm0qRJ1K1bl7i4OPLz8/G7yA+jtZbu3bvzwQcfnBHPzMxk2LBhxMTE0LhxY0aPHk1mZmax/fj6+gLgdDrJzc0FXEtxe/fuzcqVK4mKimLVqlW0bNmyyOfPXvdtjCk2t9OqVKlyzr/vdF4Oh6Pg9enr03mWlcL9W/fhriIiIiJSeeRnZJDyxZdU790bb/eExeVCS1UvYYGBgaSkpADQpUsXFi5cSF5eHseOHSM6Opr27duf0Qbg5MmT1K9fH4fDwfvvv1/qjWG6du1asMnO9u3b2bp1KwAdO3bkm2++Yffu3QCkpaWxa9eugiIxODiY1NRUFi9eXGTeJdmzZw+hoaGMHDmSdu3asXPnzmLbfv/99+zbt4/8/HwWLlxI586di83Nkzp16sSHH34IwPz58+nSpYtH8xERERGRS0fqmjXY9HSquXfnv5xoxvESFhQURFRUFG3atKFXr16EhYURHh6OMYYJEyZQr149goKCcDqdhIeHM2jQIIYNG8Y999zDvHnz6NmzZ6lm3QCGDh3K4MGDadWqFa1ataJt27YA1K5dm7lz59K/f3+ysrIAGDt2LNdccw1DhgyhTZs21KtXj3bt2hX0NWjQIB5//PEzNscpyptvvsmaNWtwOByEhITQq1evYtu2a9eO4cOHF2yOc/fdd+NwOIrNzVOmTJnC4MGDef311ws2xxERERGRyitt40YO/+158tPSsJmZeNWtS0C7SE+ndd6Mlsy5REZG2rPPLYyPj6dVq1YeykhOW7t2LRMnTmTFihWeTqVC6HMnIiIicmXI2rOHhAf64xUcTJXOnQGo2rULVS/RVWnGmM3W2iKrWs04ioiIiIiIlLHcpCQO/OlxjI8PTd55G++GDT2d0kVR4VjJrFq1ipEjR54Ra9asGZ988omHMvqfbdu28dBDD50R8/X15bvvvqNbt24X3O8TTzzBN998c0bsqaeeYvDgwRfcp4iIiIhIcfKzsjj4xHByjx3jd/Peu+yLRtBS1QJaqiqXCn3uRERERC5fNjeXw8+O5NTKlTR8cxLVevb0dEqlpqWqF8Fa+5ujIETKi/5DjoiIiMjlKz89nYMjniJt/Xpq/+Xpy6poPBcdx1ECPz8/EhMT9X/mpUJYa0lMTLzoszdFRERExDOOv/02aevXU2/MKwQPGeLpdMqUZhxL0KhRIw4ePMixY8c8nYpUEn5+fjRq1MjTaYiIiIhIKeWnp5OflkbeqVMkzX2Parf1oub993s6rTKnwrEE3t7eNGvWzNNpiIiIiIjIJSh5ycf88ve/YzMzXQGnk9ojRng2qXKiwlFEREREROQ85GdlcXTsWJIXLSagY0eq9ewBgM/vfodP06aeTa6cqHAUEREREREppeyDBzk04ikyd+wg6PE/UfvJJzFOp6fTKncqHEVERERERM7BWkvi2+9w/K23MN7eNHprOoE33ujptCqMdlUVERERERE5h6R353DsjTeoEtWJqz75uFIVjaAZRxERERERkd/IjI/n2JSp5BzYD0DW3n0E9uhBwzcnVcpz3sttxtEY864x5ldjzPZCsVrGmNXGmJ/cv2u648YYM9kYs9sYs9UYc12hZwa62/9kjBlYKN7WGLPN/cxk4/7XK24MERERERGRc8k+eIhDzz7Lvr73kLF5Mz5Nm+HT7Cpq9ruf+uPGVsqiEcp3xnEuMBWYVyg2CvjSWjveGDPKfT0S6AU0d/90AN4COhhjagEvA5GABTYbY5ZZa0+42wwBvgNWAj2Bz0oYQ0REREREpEiZO3aQtGABp5YuA4eDoEcfIeixx3BWq+bp1C4J5VY4WmujjTFNzwrfCXRzv34PWIurqLsTmGettcC3xpgaxpj67rarrbVJAMaY1UBPY8xaoJq19lt3fB5wF67CsbgxREREREREAMg7eZLs/QcAyNy+jV/G/R/Gx4fqffsSPPRxvOvV83CGl5aK/o5jXWvtEffrX4C67tcNgQOF2h10x0qKHywiXtIYIiIiIiJSidm8PE6tXMnJFStI+2YD5OYW3KvS6XoavvmmZhiL4bHNcay11hhjPTmGMeYx4DGAJk2alGcqIiIiIiLiISlr1pCxZQtp335H5rZteDWoT62BDxPQti0Yg/HxoUr79hhvb0+nesk6Z+FojLnFWvvFWbGB1tr3LmC8o8aY+tbaI+6lqL+644eAxoXaNXLHDvG/Zaen42vd8UZFtC9pjN+w1s4CZgFERkaWaxErIiIiIiLlKy81jfTvvyf9u2/J+mk3YMlLSSVz2zbw8sIrOJgGEydSrfdtlXaTmwtVmhnHl4wx9wB/BaoC7wBZuL4/eL6WAQOB8e7fSwvFhxtjPsS1Oc5Jd+G3Cvi/Qjuj3go8Z61NMsacMsZ0xLU5zsPAlHOMISIiIiIiV5jsn3/m5PIVpG3YQMbWrZCbi/H1xfeaazBeXhhvb+r89S/UGjhQM4oXoTSF4w3AX4BY9/VL1toPzvWQMeYDXLOFwcaYg7h2Rx0PfGSMeRT4Gbjf3XwlcBuwG0gHBgO4C8S/A5vc7cac3igHGIZr51Z/XJvifOaOFzeGiIiIiIhchnITE8mM30nWzngyd8STtW8f5OZibT7Ze/YC4BcSQtAjj1ClUyf8r43A4evr4ayvLMa1kWkJDVxHYswAquFaEvov4DV7rgcvM5GRkTYmJsbTaYiIiIiIVFq5x46RuXMn+RkZAGT+uIOTS5eS+8svBW28GzTAp/nvcfi4CkOfq6+i5oMP4l2njkdyvpIYYzZbayOLuleaGcdvgfHW2neNMf7Aa8A3QKcyzFFERERERCoRay3p328i44ctZGzbTub27eQePXpmI2Oo2q0bAQMH4teqJX4tW+KsUcMzCVdypSkcb7HW7gew1mYAI4wxXcs3LRERERERuVLkHj9OekwM6ZtiyDtxAoCshH1k7YgHwKdpUwLat8e/TQh+rVvjcB+J4axZUzOJl4jSFI7Bxpjgs2Kp5ZGMiIiIiIhc/qy1pK1bR8pXX5H+/Say97q+h2gCAgoKQUdAAPXH/p3AHj1wBgZ6Ml0phdIUjjHAT7iOuzi9Z60FbiqvpERERERE5PJgrSVz61ZS1qwhZ/9+AHJ+OUrGli04qlbFv+111Oh7NwHt2uHXurV2Nr1MlaZwvBV4EdgMvFpoV1MREREREamE8rOzydjyA2nr13Hqs/+Qc+gQOJ34NGoEDgfGy4u6z42i5oMPqlC8QpyzcLTWfgF8YYzpC6wwxvwbeMP9fUcREREREbnC2bw8V3GYn09u0gmOvPCCa/mplxdVOl1P8PDhBN50I87q1T2dqpSTcxaOxpinC11+CvwBeBKoV15JiYiIiIiI5+WlppK8cCEnFnzgKhzdnLVq0fCNf1Clc2ec7o1s5MpWmqWqZ39TdUl5JCIiIiIiIpeGnMOHOfHRR5xY8AH5p04R0L49QY89hiPAHzBU6dgBr9q1PZ2mVKDSLFV9pSISERERERERz0ucM5dfJ0wAawnsfgtBjz2Gf2iop9MSDyvNUtVFuHZRLcxaa/uVT0oiIiIiIlJRco8f5+Sy5disTPJOniJp7lyq3nIzdUeNcm12I0LplqrOOOvaAP8oh1xERERERKSC2Lw8kt5/n+NTppKfllYQD7i+Iw3/8Q8cvr4ezE4uNaVZqvrl2TFjzMnySUdERERERMpb5q5dHHnhRTK3bqXKDV2pO3IUPk0au246nRhjSu5AKp3SLFV96ewQ0KR80hERERERkfKUl5zMz/0fxPj40OAfE6l2220qFOWcSrNUNa2IWF5ZJyIiIiIiIuUv+dNPyU9Lo9n8f+HXsqWn05HLRGmWqv7m+4zGmDvLJx0RERERESkrNjsbm59fKGBJXvgR/hERKhrlvJRmqWrfIsJB5ZCLiIiIiIiUgZxffuHYPydzculSKFw4utV/9VUPZCWXs9IsVb29iNj3ZZ2IiIiIiIhcnPyMDBLffZfEd2ZDXh41H3gAr/r1zmjj8A+gep/eHspQLlelWao6uCISERERERGRC5dz5Ag/P/QwOQcPEtizJ3X++ld8GjX0dFpyhSjNUtVuQB9gDvAGrmWqz1lrV5dvaiIiIiIiUpL0TZvI2rcPgBMffEjeiRM0ee89qnRo7+HM5EpTmqWq04F3gTVAfyAFeAcIK8e8RERERESkGFl793L0tddI+zq6IGa8vWk0dYqKRikXpSkcs621E40xg621XwIYY3LLOS8RERERETlLXnIyx6ZN58QHH+Dw86POs89S7bZeYAyOgACcgYGeTlGuUKUpHIONMU8D1d2/DVC7fNMSEREREZHCkj/+hF9fe428lBRq3H8ftZ98Eq8gHXYgFaM0hePbQGCh3+BaqioiIiIiIuXo9BmMKZ+v5sjf/kZAZCR1X3wRvxbXeDgzqWxKs6vqKwDGmABrbXr5pyQiIiIiUrmlrlvHsclTyNy2rSDmHxFB43dn4/Dx8WBmUlmVZlfV64HZQFWgiTEmHPiTtXZYeScnIiIiIlKZZO/fz9H/e5XUtWvxbtSIoMf/hPH2xuHrS/V77lHRKB5TmqWqbwI9gGUA1to4Y0zXcs1KRERERKQSyc/MJHHWLBLfmY3x8qLOM89Q66E/YFQoyiWiNIUj1toDxpjCobzySUdEREREpHLJT0vj50ceITNuK9X69KHOM8/gXbeOp9MSOUNpCscDxphOgDXGeANPAfHlm5aIiIiIyJUp55dfSF60mLRvv4X8fHKPHyfn8GEa/vOfVOtxq6fTEylSaQrHx4F/Ag2BQ8DnwBPlmZSIiIiIyJXE5uaSGr2O5I8+IjU6GqzFPzwcR4A/Po0bU+cvf1HRKJe00uyqehwYUAG5iIiIiIhcUWxeHskffcTxmbPI/eUXnLWDCRoyhBr33oNP48aeTk+k1Eqzq+qyouLW2jvKPh0RERERkcuLzcsja/ceMrdvI2PbNjK3biPrp5+wublgLQD+kW2p+/zfCOzWDePt7eGMRc5faZaqtgL+WN6JiIiIiIhcqmx+Prm//ELW3n1kJyRgs7IAyNqzh5T//If8dNdx547AQPzahFDzD3/A4e8HgG+LlgTe2p2zNpsUuayUpnBMsdZ+Xe6ZiIiIiIh4WH56OjmHD5OXnExuUhKpa9aS9d//kpWQgHUXh4U5AgII7NWTKh064Bcais/vfodxODyQuUj5Kk3hGG6MSQYygcPAN8Ar7u8+XhBjzJ9xzWJaYBswGKgPfAgEAZuBh6y12cYYX2Ae0BZIBPpZaxPc/TwHPIrreJAR1tpV7nhPXBv6OIF3rLXjLzRXEREREbly2Nxc8pKTyc/MJP2778jatYucw4fJOXS4oGAszFG9Ov6hodSIbIvvVVfhc9VV+DRtirNKFQCMj4+WnkqlUJrNcZzGGAfgDzQA7gfeA3pfyIDGmIbACKC1tTbDGPMR8ABwGzDJWvuhMWYGroLwLffvE9ba3xtjHgBeA/oZY1q7nwtx5/WFMeYa9zDTgO7AQWCTMWaZtXbHheQrIiIiIp5jrYXcXPKzsrHZWdjsbGxWFvlZWdjsHFcsyxXPz3T9xuaTm5hEzsGDrqLw6C/k/noMm5lJfkYG5P3vSHLj7493gwZ4N2iAX2howWuvoFoYPz/8Q0NVGIpQuhlHrLX5QBrwEzDOGPNkGYzrb4zJAQKAI8BNwIPu++8Bo3EVjne6XwMsBqYa1wLxO4EPrbVZwD5jzG6gvbvdbmvtXgBjzIfutiocRURERMpIflYWeUlJBd/tIz/ftbzz+HHyTp4kPz2D/Ix0V7GWlYXNyXH9ZGe7Cr6sQkVgTjY2K/t/BWB2luvaff/0BjPny1GlCt4NG+JVry7+ISE4AgIw/v541a6N8fLGPyIC32ua67uHIqVQqsLRGHMH0NV9+bW1dsqFDmitPWSMmQjsBzJwnQu5GUi21ua6mx3EdW4k7t8H3M/mGmNO4lrO2hD4tlDXhZ85cFa8w4XmKyIiIlJZ5GdkkHPoENkHDpBz5Aj5J0+6ZvzyLdk//0x2QgJ5SUnknjhR5Pf9imK8vTF+fq7f3t4YLy+Mry/G1xeHjw/GxwdnYDVMsC/GxxuHj+ue8fHB+PrgOP3axxfj62rvihXRxtc9jsPgrFkTR7VqKgpFykhpjuN4FddM3nx3aIQx5npr7d8uZEBjTE1cM4DNgGRgEdDzQvq6WMaYx4DHAJo0aeKJFEREREQqVG5SEpnx8WTv2VtwXETmzp2kf/stuceOFfucV506+DZvjk+zpnjVrIWzZk2ctWriqFLFVZwZg7N6dZzBwThr1MAREIDDzw/jVap5ChG5xJXmf8m9gQj3clWMMe8BPwAXVDgCtwD7rLXH3P19DEQBNYwxXu5Zx0bAIXf7Q0Bj4KAxxguojmuTnNPx0wo/U1z8DNbaWcAsgMjIyAtbAyEiIiJyCbK5ueSnpQGQc+gQie+8Q3rMZnJ//fU3bZ3Vq1Ola1d8r74K70aN8WncCK/69fGqWRPcO4Qap7NC8xeRS0tp/xNQDSDJ/br6RY65H+hojAnAtVT1ZiAGWAPci2tn1YHAUnf7Ze7rje77X1lrrTFmGbDAGPMGrs1xmgPfAwZoboxphqtgfID/fXdSRERE5IqTl5pGxpbNpH37HZlbt5KflUXW7t3YjIyCNo7AQKre2A2/Vq3xa9US3+bNMb6ucwYd/n4qDEWkRKUpHF8FfjDGrMFVlHUFRl3ogNba74wxi4EtQC6u2ctZwL+BD40xY92x2e5HZgPvuze/ScJVCGKt/dG9I+sOdz9PWGvzAIwxw4FVuI7jeNda++OF5isiIiJyKclLTS2YNczev5+kd+eQvmUL5OZivL3xCwnBWa0aNe65B5/GjcAYjI8v1Xr2wFmjhoezF5HLlbGl2KXKGFMfaOe+/N5a+0u5ZuUBkZGRNiYmxtNpiIiIiJwhNzGRtPXryYjbSt6pU6R8+eUZM4leDepT/fY7qNKxA/7XXovDz8+D2YrI5cwYs9laG1nUvWJnHI0xtay1p5entuN/u6paYHnZpigiIiIiheUcOcKRF18ibf16ABxVq+Lw96dar15U6dQJDDj8/anSuTMOHx8PZysiV7qSlqquBcKMMeNxFY6Fd1XtaK19vryTExEREbnSWWvJ+uknUj5fTcrnn5O1e7frRn4+joAAgocPp2q3bvi1boVxb1QjIlLRSiocTx/Ocxu/3VV1C6DCUUREROQCZR88RPLChaR8/jnZP/8MxuDf9jqC/vhHcDowTi+q33E7PjoyTEQuASUVjruMMaeXp569q6oO5BERERE5D9kHD5L+3XfYvDzyU1I5/tZb5GdkUKVDB2oNHkTgzTfjVbu2p9MUESlSSQXg88AHQA7wozFmFa5dVW8ERpd/aiIiIiKXN5udTcpXa0hetIi0DRug0KaEfqGhNJw0CZ9GDT2YoYhI6RRbOFprDxhjbgZuAmrjKhpPAS9aa/dXUH4iIiIil5285GQS33mH5E8+JS8xEa969QgeNoxqvW/DUaUKAF61a+s7iyJy2Shxyam1Ngv4DMAYUwfwc79uouJRRERE5H9yk5L4/+zdd5xcVf3/8deZtr2X9EJIQkJNIHREESmCAl9UUBABUb4qVVHB788uKqBiBelFAekKFgRLaIGEltDSezZ1+87u9Jnz++PemcxmZzZDyGZS3s/HYx47c++5dz5DmTufe875HBuNkopEWPu1q4guXkzlcR+i7lOfouKYYzBeb7FDFBHZZludq2iM+ThwIzAS2ASMAxYA+w1taCIiIiI7N2stvTOfpeOeewi98kpmu/H7GXPLLVR+4JgiRicisv0UUuTmWuAI4N/W2unGmOOAzw5tWCIiIiI7LxuL0fPMv2i//XaiixbhHzmSxssvw9/cDEDpfvtROnVqkaMUEdl+Ckkc49badmOMxxjjsdbONMb8asgjExEREdkJhd6Yy9orrySxaROBCRMYcd1PqTn1VIzfX+zQRESGTCGJY5cxphJ4HrjfGLMJ6BvasERERER2DpGFC+l88EGS7R2ApffFWfibmxlz6y1UfOADKnAjInuEQhLH04Ew8FXgXJx1HH84lEGJiIiIFJO1lr4XXqD97rsJvTwbU15OYJSzbEb5YYcy8tprteaiiOxRtpo4Wmv7jDGTrLVLjDHP4RTH6Rj60ERERER2vO6//pW2W28ltnQZvmHDaP76VdSedRbe6upihyYiUjSFVFW9HTjeGDMbp7JqOfAKcOkQxyYiIiIy5GwySSocBqDr4UfYdMMNlEyZwsjrr6P6ox/FBAJFjlBEpPgKGap6FDAFZymO4UAKeGsogxIREREZasneProefpiOe+4hsWlTZnvVSScx6sZfaN1FEZEshSSOYWttzBjzJ2ttBMAYExniuERERESGRLKnh4577qHj/gdIdXdTfsQR1F9wARiDt6qS6tNOU9IoIrKFQhLHxwCstV8GMMbUAPOGMigRERGR7cGmUiS7ujKvk93dtFx2GbGly6g64SM0fOELlB10UBEjFBHZNRRSHOenW7zuBi4YqoBERERE3q9kby/dj/+ZjvvvI75qdb99nvJyxt5zDxVHHF6k6EREdj2F9DiKiIiI7BIiCxfS9fDDdP/lCVKhEGUHHUTdZz6D8fszbSqOOIKSvfcuYpQiIrseJY4iIiKyy0tFIqy75lsE//lPjN9P9SmnUPfZcyk74IBihyYisltQ4igiIiK7FGstkXfeoeuRR+mbNQubSmFDIZI9PTRedil155yDr66u2GGKiOxWClnHsQb4PvABd9NzwA/duY4iIiIiO0Sio4Oev/6VrsceJ7p4Maa0lMpjj8VTWQlA1YknUPWhDxU3SBGR3VQhPY53Ae8AZ7mvzwPuBs4cqqBEREREUpEINpGAZJL2u++m/c67IB6n9MADGf7971N96il4q6qKHaaIyB6hkMRxb2vtJ7Je/8AYo+U4REREZLtLdHYSfOZf9Dz1FKFXXoFUKrOv5vTTqL/oIkonTy5ihCIie6ZCEsewMeYYa+2LAMaYo4Hw0IYlIiIie4pUJELX448TfPoZQq++CqkUgXHjaLjoIrz19QCUTJ5E5dFHFzlSEZE9VyGJ45eBe925jgboQOs4ioiIyDZI9vYSmjOHvjlzSPUEAQi98Qbx1asJTNybhv+9mOoTTqBk6lSMMUWOVkRE0raaOFpr5wEHGWOq3dc9Qx6ViIiI7DYi8+cTnDmTvpdeJjxvHiSTmLKyTOVTb2MjI37wfSqOPLLIjiRssgAAIABJREFUkYqISD6FVFXdF/gw8AjwQ2NMA/Bja+3coQ5OREREdh3J3j7Cb84j/MZcEu1tAMTXtNA3axYYQ+n++9PwhS9QcfRRlE+bhgkEihyxiIgUqpChqg8ALwBzgB8BQeAO4JAhjEtERER2ctZa+ma9RO/MmYTmvkF04SKnmI3Hg7e2FozBU1JC01e/Su1Zn9LaiiIiu7BCEkePtfYyY8xJ1to7AYwx3xriuERERGQnYeNxIgsXEp47l9Abc4mvWQNAsjdIfNVqTFkZZQcdROOXvkTZwQdTNu0gvO7aiiIisnsoJHGsNMacCfiMMf8DeIDqoQ1LREREiiEVCmFTFhJxuv/2d4JPP0347bexkQgA/pEjCUzcG2M8+JqbafjCF6g9/XQNOxUR2c0Vkjg+B3zc/Xuau+35IYtIREREdggbixFZsIDwvHmE33yT0Lx5JNat79emZOpU6s4+i7Lp0ymbPh3/sGFFilZERIqpkMTxt9baN4Y8EhERERkyic5OwnPnYqNRsJbeWbPo+dvfndeAb8QIyqYdROlZZ2d6D8sOOpDyQ1TSQERECksc7wAOHupAREREZPtJRaOE33iDvpdeom/WS0QWLABrM/tNSQk1Z5xBxVFHUTbtIPUkiojIoApJHH3GmDqg3yq81tqObX1TY0wtTkK6P2CBzwOLgIeA8cBK4CxrbadxVv/9NXAKEAIuSPeAGmPOB77tnvZaa+297vZDgHuAMuAfwBXWZl0tRUREdjPxjRtJdnUD0PfSS7T99rekQiHw+SifNo2myy+j/PDD8VY7ZQp8TU14a2qKGbKIiOxCCkkc9wFep3/iaIEJ7+N9fw3801r7SWNMACgH/g/4j7X2OmPMNcA1wNXAR4FJ7uNw4PfA4caYeuB7wAw3nteNMU9aazvdNl/EWULkH8DJwFPvI14REZGdTmzVKnqefobg008TeffdfvsqP/hBaj99NuWHHoa3sqJIEYqIyO6ikMRxvrV2+vZ6Q2NMDXAscAGAtTYGxIwxpwMfcpvdCzyLkzieDvzB7TGcbYypNcaMcNv+K93zaYz5F3CyMeZZoNpaO9vd/gfgDJQ4iojIbsAmEnT88T66n3iC6MKFAJQeeCDNX78K/5ixAPga6ik75BCcQTsiIiLvXyGJ4/a2F9AK3G2MOQinN/MKYJi1Nl3KbQOQnmwxCliTdXyLu22w7S05touIiOxy4uvX0/3XvxFfsxqAyIKFRN55h7Jp02i+5mqqTzwR/8iRRY5SRER2d4UkjkcOwXseDFxmrZ1jjPk1zrDUDGutNcYM+ZxEY8zFwMUAY8eOHeq3ExERKUgqHCb47//Q/ec/0/fyy2AtvqYmMAZTVsrIX/ycmlNPLXaYIiKyBykkcfyrMeZT1touALdQzoPW2pO28T1bgBZr7Rz39aM4ieNGY8wIa+16dyjqJnf/WmBM1vGj3W1r2Ty0Nb39WXf76BztB7DW3gbcBjBjxgwVzxERkaKyiQStv/ktnQ88QKq3F/+oUTR+5SvUnHE6gTFjtn4CERGRIVJI4tiUThoB3Eqnzdv6htbaDcaYNcaYfay1i4Djgfnu43zgOvfvE+4hTwKXGmMexCmO0+0ml08DP3ETWYATgW9ZazuMMT3GmCNwiuN8DvjttsYrIiIyVJK9fXQ//hih114HIL52LZF336X6lI9Se/anKT90BsbjKXKUIiIihSWOSWPMWGvtagBjzDicKqbvx2XA/W5F1eXAhYAHeNgYcxGwCjjLbfsPnKU4luIsx3EhOMuBGGN+BLzqtvth1hIhX2HzchxPocI4IiKyE4lv3ETnfffR+dBDpHp68I8di6ckAF4fI358LbWf+ESxQxQREenHbG15Q2PMyTjDOZ/DWZLjA8DF1tqnhz68HWfGjBn2tddeK3YYIiKyG4u1rKXtppvo/tvfIJmk6oQTaPj8hZQddFCxQxMREcEY87q1dkaufVvtcbTW/tMYczBwhLvpSmtt2/YMUEREZHdkYzHC77yDTSRIdnez4XvfJxUOU3fWWdSf/zkCKswmIiK7iK0mjsZZBOpkYIK19ofGmLHGmMOsta8MfXgiIiK7HhuL0fnwI7TfcQeJDRsy2/0jRzLu/vso2WuvIkYnIiLy3hUyx/FmIAV8GPghEAQeAw4dwrhERER2OTaVoucfT9H6618TX7OGshmHMOyaa/DW1gJQuu9UvNXVRY5SRETkvSskcTzcWnuwMWYuZKqqBoY4LhERkV1KdMUK1l51FdH5CyiZMoUxt99GxTHH4AzcERER2bUVkjjGjTFe3EqqxpgmnB5IERGRPZqNxbCJBKlwmJZLLiXZ2cnIn91A9amnahkNERHZrRSSOP4G+DPQbIz5MfBJ4NtDGpWIiMhOLBWL0X777bTfdjs2GnU2er2MvfsuKg47rLjBiYiIDIFCqqreb4x5HTgeZzmOM6y1C4Y8MhERkZ1QfN06Wq64ksjbb1N18smUHbA/AKX7H6CkUUREdluFVFWtBzYBf8reZq3tGMrAREREdjbRJUtY/fmLSIXDjPrNr6k+8cRihyQiIrJDFDJU9XWc+Y0GGAGsd19PGMK4REREdirBmTNZ982r8ZSWMu6B+ymdPLnYIYmIiOwwhQxVzSw2ZYyZa62dPrQhiYiI7FxCc+fS8pVLKJkyhdG//Q2B0aOLHZKIiMgOVUiPIwDuEhxahkNERPYo1lo2/eIXeBsaGPfHP+KtrCh2SCIiIjtcIXMc/+o+nQo8MLThiIiIFFdk4UI23XADyd4+AGwiTnT+AoZ99ztKGkVEZI9VSI/jz3HWbWyx1q4Y4nhERESKpu+ll1hz6WV4KsopnTI1s738nHOo++QnixiZiIhIcRWSOL6dfuJWWAVAVVVFRGR3Enr1VdZ85RICY8cy5vbb8Q9rLnZIIiIiO41CEsc2YCMQxqmsCqqqKiIiu5HuJ55g/be/g3/0aMbedSe+xsZihyQiIrJT8RTQ5mKgBfgFMMlau5e1VkmjiIjsFqIrVrDuW/9H2bRpjHvgfiWNIiIiOWw1cbTW3gEcA5QAs4wx5w55VCIiIjtI2003Y0pKGPXLG/HV1RU7HBERkZ1SIVVVz3SfrgRuAa42xnzTWnvQUAYmIiKyvcVa1rL2a18jvnZtZluyvZ2GL35BPY0iIiKDKGSO48e3eP36UAQiIiIylGIrV7Lqws+T6uuj+qMfzcza95SU0vDFLxY3OBERkZ3cVhNHa+2FOyIQERGRoRJZvJjVF10EiSTj7r2H0qlTt36QiIiIZBQyVPXJXNuttadt/3BERES2r94XXmTtlVfiKS9n7B/upWTSpGKHJCIissspZKjqVOALQx2IiIjI9pbs7WXdN76Bf9Qoxtx6C/4RI4odkoiIyC6pkMQxaK19bsgjERER2U5sMglAx733kuzqYszttylpFBEReR8KSRwPMsZ0ARFgHTAL+IG1tm1IIxMREXmPUrEYG777Pbr/8pfMtsqPHE/ZAQcUMSoREZFdXyHFcbzGGA9QBowEzgLuBU4d4thEREQKlopEWPPlLxN6eTa1Z5+Nb1gzxuOh5owzih2aiIjILq+QHkestSmgD1gC/NgYc9mQRiUiIvIepGIxWi69jNDsOYy47qfUKlkUERHZrgpKHI0xpwHHui+fs9b+duhCEhERKZyNxVj71a/R9+KLjPjxtUoaRUREhkAhy3H8FDgMuN/ddLkx5khr7f8NaWQiIiJbkejsZO3lVxB69VWGfefb1H7iE8UOSUREZLdUSI/jqcA0d7gqxph7gbmAEkcRESmqDT/4IeE332Tkz26g5uMfL3Y4IiIiuy1Pge1qs57XDEUgIiIi70V02TKCTz9N/YUXKmkUEREZYoX0OP4UmGuMmQkYnLmO3xrSqERERHKILl9O+623korGiC1bhiktpf78zxU7LBERkd1eIctx/MkY8yxwqLvpamvthiGNSkREZAuRxYtZfeHnsdEovmHDAGi6/HJ89fVFjkxERGT3lzdxNMacaq39O4C1dj3wpLu9yhjzW2utluQQEZEdIrJoEasvuBDj9zPu4YcpmbBXsUMSERHZoww2x/FXxpjPZ28wxpwDvAVser9vbIzxGmPmGmP+5r7eyxgzxxiz1BjzkDEm4G4vcV8vdfePzzrHt9zti4wxJ2VtP9ndttQYc837jVVERIonsmABq8+/ABMIMO4P9yppFBERKYLBEsdjgUuNMd81xkw2xvwbOA/4iLX2R9vhva8AFmS9vh74pbV2ItAJXORuvwjodLf/0m2HMWZf4NPAfsDJwM1uMuoFbgI+CuwLfMZtKyIiu5i+Oa+w6oILMWVljPvjHwiMH1/skERERPZIeRNHd3jqB4EP4PQy3mGt/ai1dtn7fVNjzGicZT7ucF8b4MPAo26Te4H0Cs6nu69x9x/vtj8deNBaG7XWrgCW4qw3eRiw1Fq73FobAx5024qIyC6kb/ZsVl90Eb7GRidpHDu22CGJiIjssQZdjsNaG8TpuXsYONcYU7qd3vdXwDeBlPu6Aeiy1ibc1y3AKPf5KGCNG08C6HbbZ7ZvcUy+7SIisouwqRQbr78B//DhjH/wTwRGjy52SCIiInu0wYrjBAGbfglUAB3GmCRgrbXV2/KGxpiPAZusta8bYz60LefYXowxFwMXA4zVnWwRkaJKRSJ0/ulBkt1dJFpbiS5YwMgbrsdbVVXs0ERERPZ4eRNHa+1QXamPBk4zxpwClALVwK+BWmOMz+1VHA2sdduvBcYALcYYH1ADtGdtT8s+Jt/2fqy1twG3AcyYMcPmaiMiIkMv0d5Oy1cuIfzmm+D1AlA2fTrVp55a5MhEREQECljHcXuz1n4L+BaA2+P4dWvtucaYR4BP4sxJPB94wj3kSff1y+7+/1prrTHmSeABY8yNwEhgEvAKTu/oJGPMXjgJ46eBc3bQxxMRkfcotno1q7/4RRIbNzHqN7+m+sQTix2SiIiIbGGHJ46DuBp40BhzLTAXuNPdfifwR2PMUqADJxHEWvuuMeZhYD6QAC6x1iYBjDGXAk8DXuAua+27O/STiIhIQcLvvMua//1fSCQYe/ddlE+fXuyQREREJAdjrUZogjNU9bXXXit2GCIie4yuRx9lw7U/xldfz5g7bqdkwoRihyQiIrJHM8a8bq2dkWvfoFVVRUREhkLwvzNZ/+3vUH7wdMY/9KCSRhERkZ3czjRUVUREdmOpvj4SnZ2QTLLxuusI7L03Y269FeP3Fzs0ERER2QoljiIiMuR6X5zF2q9+lVQwmNk25s47lDSKiIjsIpQ4iojIkOp67DHWf/d7lEycSP3554Mx+EeNpOKww4odmoiIiBRIiaOIiAwJay3tt99B6403UnHMMYz+9a/wVFQUOywRERHZBkocRURku7OJBBuvu57O++6j+mMfY+RPfowJBIodloiIiGwjJY4iIrJd2VSKlksupfe556i/8EKav/F1jEdFvEVERHZlShxFRGS7Cj7zDL3PPUfz1VfTcOEFxQ5HREREtgMljiIi8r5Fl68gPHcuAO233UbJpInUf+68IkclIiIi24sSRxEReV/65rzCmi9/GRsKZbaNvvlmjNdbxKhERERke1LiKCIi26z3xVm0XHIJ/jGjGXXjjXgrKjCBAL6mpmKHJiIiItuREkcREdkmfbPn0PLlLxOYOJGxd96Br76+2CGJiIjIEFHiKCIi71l0+QparrgC/7ixjLvnbrw1NcUOSURERIaQ6qOLiMh7En77bVadey7G62XM73+vpFFERGQPoMRRREQKZlMp1n7963jKyxn/wP0ExowpdkgiIiKyAyhxFBGRgoVmzya+ajVNV15BYPz4YocjIiIiO4jmOIqIyKBsIkHk3XexqRTt996Lt7aWqhNPLHZYIiIisgMpcRQRkbxsKkXLZZfTO3NmZlv95z+Pp6SkiFGJiIjIjqbEUURE8uq4+256Z86k4ctfovzgQ8BjKD/kkGKHJSIiIjuYEkcREckp9PrrbLrxl1SddBJNl1+OMabYIYmIiEiRqDiOiIgMkAwGWXvV1/GPGsWIa3+kpFFERGQPpx5HEREZoPWXvySxaRPjH3oQb1VVscMRERGRIlOPo4iI9NM3ew6df3qQus+eS9kBBxQ7HBEREdkJKHEUEZGM6PIVtFx+OYEJE2i6/IpihyMiIiI7CSWOIiKS0XbzzWAtY269BW9lRbHDERERkZ2EEkcREQHAJhL0vvACVccfT2D06GKHIyIiIjsRJY4iIgJAeN48Ut3dVH7oQ8UORURERHYyqqoqIrIHs9YSXbwYG4vT/cQT4PNRcczRxQ5LREREdjJKHEVE9mBdjzzChu9+L/O64uij8VZWFjEiERERKcSajhDVZX5qyvw75P2UOIqI7KFSkQhtv7uJ0gMPpPHLXwLQ8hsiIiK7iM/eOYcT9x3G/zt137xt3mrpYsrwagK+9z9DUXMcRUT2UJ1/epDEpk00X3UVVccdR9Vxx+FrbCx2WCIiIlKAjr4Ybb2xvPvbeqOcftMsnnpn/XZ5PyWOIiJ7oGRvL+233krFUUdRcfhhxQ5HRERE3qN4MkUolsi7vzeSwFonwdwelDiKiOxBookkAB333kuyq4umr15Z5IhERERkW8STllAsOcj+FADheP4274USRxGRPcRLy9o48PvP0NqykY6776HqhI9oTqOIiMguKJmyJFOW8CCJYzThJI6RQdq8Fzs8cTTGjDHGzDTGzDfGvGuMucLdXm+M+ZcxZon7t87dbowxvzHGLDXGvGWMOTjrXOe77ZcYY87P2n6IMeZt95jfGGPMjv6cIiI7m5aOMNFEirY77yTV10fT5ZcXOyQRERHZBoX0Ju4OPY4J4Cpr7b7AEcAlxph9gWuA/1hrJwH/cV8DfBSY5D4uBn4PTqIJfA84HDgM+F462XTbfDHruJN3wOcSEdmpRZMpxvZswD7+MDWnfZySSZOKHZKIiIhsg1g6KRykNzGW7nGMp7bLe+7wxNFau95a+4b7PAgsAEYBpwP3us3uBc5wn58O/ME6ZgO1xpgRwEnAv6y1HdbaTuBfwMnuvmpr7WxrrQX+kHUuEZE9Vqqrix/MvhNbXkHT175W7HBERERkG6WTwsHnOFpg8B7Hd9Z2c8D3nmZjT2Sr71nUOY7GmPHAdGAOMMxam64VuwEY5j4fBazJOqzF3TbY9pYc20VE9mj1s/7D8FAnnVf/CP+wYVs/QERERHZK6WGog1VVjSWdhHGwxHFFWx/BaIKWztBW37NoiaMxphJ4DLjSWtuTvc/tKbQ7IIaLjTGvGWNea21tHeq3ExEpqqol77KxrI6evacWOxQREREZxJ/ntnDvSyvz7o8ntt6bGHPbDFYcJ91z2Rfd+jzIoiSOxhg/TtJ4v7X2cXfzRneYKe7fTe72tcCYrMNHu9sG2z46x/YBrLW3WWtnWGtnNDU1vb8PJSKyE7PWUrNsPu807EVkO02SFxERkaHx+Btr+dMrq/PuT/cmxpM20/s4sM3Wi+NEM4lj/p7LtGJUVTXAncACa+2NWbueBNKVUc8Hnsja/jm3uuoRQLc7pPVp4ERjTJ1bFOdE4Gl3X48x5gj3vT6XdS4RkT1SfPVqSoNdvNuw13arriYiIiJDI5pIEYwMMgw1sXlwZr55jvHE1hPHmLu+c18BS3b4ttpi+zsaOA942xgzz932f8B1wMPGmIuAVcBZ7r5/AKcAS4EQcCGAtbbDGPMj4FW33Q+ttR3u868A9wBlwFPuQ0Rkj5Po7CTZ2UXvzP8C8G7DXhyyndZzEhERkaERTaToHaQXMLuXMRxLUlPmH9CmkMqr0cTW50qm7fDE0Vr7IpBvXcXjc7S3wCV5znUXcFeO7a8B+7+PMEVEdimplOXW55dzzuFjMxePyIIFrPzMOdiIUyktUl7FmqrmzEUil55InPbeGHs1VuyQuEVERGSgmJs4WmvJtSR9LCtxzJf0pZPLwaaopOc4DpakphWjx1FERLazZa29XP/PhQyrLuHMg0djrWXjddfjKS1l2I9+BMbwu2UJ7HrPoHceb3tuOQ++uobXvv2RHRi9iIiIZIsmkiRTlkg8RVnAO2B/POsmcL6hqLEChqpmehx31uI4IiKyfaUvCuk7hr0zZxKaM4fGSy+l5uMfo+Zjp7KheSww+J3H9r4Ybb1RUqkhL2wtIiIieUTjg/cERrcYqppLIUNV0236ChiqqsRRRGQ3EM0aamJjMTZefz2BCROoO/usTJv0BPjB7zw6+0IqoCMiIlI00a0MIc3uccxfHMddjiOef4pKTD2OIiJ7lnQvYm8kQcd99xNftZph11yN8W+eLF/QkJV44WW5RUREZGikb+T25qmsGk9uvapqesmOWDJFIs+SHZn3UY+jiMieIX03MdHeTtvNN1Nx7AeoPPbYfm3Sw1Gig9x5TCegg5UAFxERkaGV7nEMRuM596eTQoBwfOvJZSRPYbzNcxyVOIqI7BHSdwynPPUnUuEww665ZkCbQnocI+n1nNTjKCIiMiRaOkM8MW9t3v3W2s3VTvP1OBawjmMssfV5kOnEsZB1HJU4iojsBiLxFCeseoWpr/2H+vPOo2TChAFt0heQwYrjbG0yvoiIiLw/D726hisenNcvscuWvdRGvqI1sfdQHAfyX/tj72EdRyWOIiK7gdT6dVw+71FWjNuP5qu+lrNNzB2yUkiPoxJHERGRoZG+xnaFYzn3Z6+3nK/HMVZAcZzYe1iyo0/FcURE9gwVr72Ez6Z47Nhz+hXEyZapqjrIcJSIiuOIiIgMqXTvX3co9/zF7FoEwXxVVZMFVFUtoFcy+h6mqChxFBHZDdS8+QprKptYXdaQt02mOE6eoTGQVZ11kAvIHS8s5+5ZK7YxUhERKTZrLdf+bT5vt3QXO5Q9UjqJ6wrnSRwTm5O8/FVVnWt5ecC71WGosPUex3zJZzYljiIiu7hkbx91i9/mleH7DnrHMFMcZ5CLw9bWjQL465vreGLeum2MVkREii0cT3LHiyt4+t0NxQ5lj5RO0jr7cg9VzU748l2P022qS/38d+EmTv7V83SF+p8vXsAcx83FceLYWGjQuH2D7hURkZ2SjcVY/53vEFmwkFQ0gieZYM6wqYMmfJniOInBhqoOvm4UOJXX8q0HJSIiO7/0fLaeSO4eLxla6d6//D2O6WusJRruhb52iPdBPAyJCCQTNHUt5Rj/GsZ4INjVRYWJsOSJ5zh0RAASYUjE+HTrak4K9OK3UaY+Vw6vpJxzxNxzxcPcH+whUBKl3EThJ4PHrcRRRGQXtPGGn9H9xJNUfPBYPIEA80dM4d2GvTCxJNZajDEDjimox7GAOY7hWDJvlTcREdn5pSto9uRJXApmLdiU80glwSY3/7V2i22pLZ5vecwW2/rtT21xfPb+VI7zD3bMlnFsLabk5mMG7LdbiSn35/hpRy+xQJzGf/vgRc+AmCYlE8wvCTvJ3EKcxxbOA87zAhEg4G5c5D48fvCVcFjCQ8Tjoy/lx99TQ2+8gpKySvzVI8FXCoEKnn2nnda4hxAl+EsqgJvz/utW4igisovpuO9+Ou+7j/rzP8ewb30LgN8++hap19ZAyhJNpCj1ewcclz3HMZWyeDz9k8tkymba9A5SXa0vlqA7HM95jh2tOxSntTfKxObKosYhst2lUpBKOA+bdJ+7Pyz7bc/e526zANb5UZv9FwZuy/l3y+NznS/Pe2z1PXPEsM1x5Tl/Qccz8L0HPCf3MVs9fluPyXG8zZX85EvICk+IhsUTPBXooWqZB34XyJncFJRw2V189InxgvGAx+s893jBmKzn2fuz/vbbb7Y43t3vC+Q9/4ruTjpjSfaurGG/kbVbnN9LWzDGk+92EKaE5vpaPnP0VPCXOQ9fKXj93DO7hZdWdBEoq2RRJ1TX1LGkCx645Hj2H+PUO7jw9y/RE46zZFMvZd1ewm1JygNeHv/KUUwZXg3AdfP/Q7uNEk9aSIASRxGR3UTXY4+z8dprqfzI8TR//euZ7dnDT4ORxIDEMZWyxJOWEp+HaCJFNJHC6zF4DPi8znT3/nMq8t+FDkWTWOu8T0157gquO8pNzy7l8TdaeO3bJxQ1DnkfMj9GE/2TIJuVIGUnTP22F5JcpbY4z1bOny8hK/hc2xJTjs8muxjjJBDp5+C+zve8wGPSScz7TW68Tg9UelskkmSNLaHaU8ro5qYcx3hyvOcW2/rt9+RIqLaMqdBjtoyjgCQtfcx7jblIvveLZ1ne08c5o8byk/85YMD+xYtb+cmbr1BV4qM+GeA/C6u45qP7MLG5KtNm4dtv8aZ/Exs7ogDcftoMvvnom1z5yDv8+StHUVXqJ5ZIUVPmXKfD8SQHjKphZXsfP396MXecPwNwbirXlgdoDUa3GrcSRxGRXYC1lq5HHmHD939AxdFHM+rGG/stu5FdursvmqCpqqTf8emexJoyP5uCUS6691VeWtbO2PpyHvnSkQyrLu03cT7fek6xRCpzrs5QLG/iuLYrTH15gLLAwJ7PQkUTSV5f1clRezfmbdMajNLWGyMST+bsZQW488UVlPg8fPaIcXnPc9YtL3PO4WM5Y/qovG3yDQHeKSRiEOuFeMiZu2ItVDZD6yIItTtzYhJRd95LNOt1dDsmP9t4HuxWP94O5fE5D+N1n7s/QDPbPZufZ+8zWW18AfCUD3KML+vH62Dn2vK9vf2Pz3V+49mcfGT+kvWaLfbl+QuDtKGANqbA96SANoXGlfX/ZyHH53zvHM/zHbOzfh8U4K3FrVy85BUmllTy77M+WOxwdjsdfTHqKwJ590fSVVVDg6/j2FAZYGV7iFXtIVp7o5x20EiqSnycdegYYokUfu/m5PfYyY3cdO7BnHfnK/zuv0v51ilTiSdT/X4PfHByEyf5h/HzZxYzb00X08bUEo0nGV1XrsRRRGR3YJNJ1lz8v/TNmkX54Ycz+nfKtMd5AAAgAElEQVS/xRPof0HK7nHsjSZo743yxLx1HDGhgX1HVmcqq1W7ieNLy9qZMa6O+et7uPiPr/PYl47s32uZZ45j9vzIfJP6AU777Yt89ohxfPWEydv0mQGeensDVz40j+e/cRxjG8pztgm6RXxag1HG1Odu8+jrLQQGSRxjiRSvrOxg7+bKvInjpp4Ix/5sJn/64hFMH1u3DZ9mK5IJJ8ELtTl/+7L/tjl/o0En4UsXNoj1OclirA9S2zhPyRvon7jkS2TyJS1evzNs6n0nP4UkUT6nh2Crid37PL/IHmC7zXGUAV5f1cGnbnmZ/1z1IfZqrMjZJpQujpNnHcdYJnEsYWV7iIDXw5trunhzTReAkzgmUwS8Hm757CGsbO+jxOflqL0bGd9QzprOUOY85QEvXo8hmbLsP6qaQ8fX8/NnFvPayg6mjakllkxRV+HcBN7avRAljiIiO7muhx+mb9Ysmr7xDRouvACT48dtdm9hTzjOD/82n1dWdABwx+dmMH1sLUBmyArA6dNHccb0UXz7L++wcEOQipLNl4R8xXGyi+Lku1MaiSdp74uxvK1v0M+1qSdCU1VJ3l68tl7n7mdLZyhv4pgeUtvWmz9xDEbiJJL5e7WCblXBTT2RvG1WdYSIxFO8s7a7sMQxEYW+1qzEr31zAhhqH5gURrryn6u0FioaoaQa/OVQ3gC1YyFQCYGKrEclBMqd59ZCzzponATVo5zkzlcy8O8u3GMiIttOVVWHzuqOECkLSzf15k0cM+s45kkc0+s4pnstzzx4FGPqy7nt+eX4vc73djyZIuDzcPL+w/sdW1Xqz9xUjbltyvxeeqMJ9h9VQ225c85gJJGZxpJ+n7H15awc5LMpcRQR2ckke/vouOceIu++C0DotddYNGIyL0w8lovz9IhEEymqS330RBL8/JlFvLG6i6tPnsL1/1zI6o4Q+41yJsFXl27+2p/QWIHXLW7TE4lnnleV+OiLJgjFEpT5vf0Su+wFgvNd8NIXrI3d+ROxtV1hjr1hJnddcCgfnNyUs02Pe54NgyR06eVHBhtiE4wk6I0mSKZs5jPmjDeY/33SyeXG7jAEN0D3Wgiudx8b3Mf6zX/DHblPZLxO4lfR6PwdfgCUN25+ndnnbiurc3r1RES2o3SPVySeIppIUuLb9mkF0l9P2L12dYdz7k+6RezAuQH7f39+m4PH1vHJQ0Zn2mSGqroJ3XFTmjlpv+H0ROLcPWslwIChqmlV7m+BdJsSn4dSvxef1zCqtgxjDJUlPnoi8czUkzo3mZw8rIrnB/lsShxFRHYSNh6n69FHaf3dTSTb2ymZPBl8XkqmTOFn1ccxY30w77GReIqGyhJ6IgneWN3FYePr+eIH9uL6fy50Lg6JzXMc0yY0VdDZ5yREPeEE5QHnktBQGWB9d4TDf/IfrvzIZC46Zq/MMaECehzTSdb6ntwXTYB1XWGSKcuiDT15E8fMeQZJQNPrTbb15o7FWkswEidlob03SnN1aY73cRPHHnfOX9dq6F4DXWuguwW6Wzhg7VKeC6xk1JwOmL1Fb6zxQuUwqBoOdeNh7BFQNcKZY9gvEWxweg/VyyciRRbKGlXSE07QVKXEcXvZ2rUrPULIGFjXHeGBOat5YM5q/vnOBg4aXcNlx08i6rY5cHQtzy9u5eiJzlz/arfgTTSRJJ60md7HbNWlftZ2OdffeNJJLssDXsY1VGVuBFeV+ghGEpkENd3juM+wqgHny6bEUUSkyOIbNxJ8+mk6H3yI2PLllM+YQfMtv6fsAKfSWkdfjLU/+hdjBul5i8aTNFQEWOEOD50xvg6f10NliY/u8ObEsdpNHMv8XoZVlZJMOUM4eyJxat1CN43unIpoIsXtzy/nc0eOy9zVzC6ak2+OY0+mxzGat6BMurdyXddgvXzphG7bexz7Ykncj8jGHjdxTMScxLB7DXSsoGHZ29zpf4O9o+uwP27FZJeXNx6oGoH1NDHPTuStyjF8/AOHOsM/q0dA1UgnMfToR5eI7Dr6skaP9ETiAwqqybbLjJbJkziG3aSwqbKETe616/RpI3lhSRv/XrCRC44en0noTp82ks8cNqZfwgfO9TE9DHVL6aQQNvdK/r9TpzIs68ZpdamfYCSeGRLbXFXCj07fj4/sO4xvDPLZlDiKiOxg8fXriS5bDkBi40Y2XncdqWCQksmTGX3T76j88If7JVvdboK2sSf/cMxoIkVD5eaCOQe78/CqS330hDffVawudZLD8Y0VeDwmk0j2hOOZu6DZleA29ET4y9y1fGrGGGDLHsd8Q1Wd7bFkio6+GA2VA3+QpD9TS2f+Xsl00YZ8F1/nvdI9jjn+2UR6iKx8m096n2OiWcewf9wJkZXQudKp8Oka5imh2zTzjh1P42HnUDliH2cOYc1oqB4JXj+PzFzKz55exCRTyccPUwVCEdm1Zfc4dqtAzna1tR7H9PzGEbVlbApGGddQzq8/PZ2HX1vDNx99i65QPHPNLvF5+v0eSCeOPe4N4arSgamckzg6McSTloDPw0n7bTkP0kkuY5n38XLWoWO2+tmUOIqIDKFUXx/ht98hungxkcWLCL36KvFVq/u1Kdl3KqN+9jNK9t475znSQ0I39kT69eDdPWsF08bUMn1sHZF4kvqKzQlauhhOdZnf6XHMVFV1vvYnNDkT9isDPoxx7pBG4puruAEcOaGB9r4o33j0LZ6Yt477vnB4v7vU+Yaqpud3gJN4DpY4ruvKnzgGtzLHMT1cp4ku6jeug1dehrbFzhIUbYshuJ5G4Od+iFkvoZ7xMGY/2O9/oH4C1I6B2nE8vhS+8dg7ADx5wNEcOLo2x2eKDxoLOMOPXlnRwbF5ht6KiOws+vU4KnEsWCpl+dkzizjnsLF5C7Jl5jjmuV6kexxH1pTy5hoyw1DT8ww7QzFi7lrLvi3mMFaVODd7g5GEUxwn5xxHP5F4KrN8Vr55kG29sUyCmqvnMhcljiIiBbCxGMlgkGRPD6lgkGRPkFSwp9/fRHsbiQ0bSXR0OFUtUyliK1diY06C5a2poezgg6k/5xxK990XvD6Mx1Cy774DltfIlk6yQrEkwWiC6lI/SzYG+cFf5/OpQ0ZnEsfygJfygJfmqpJMslZd5s85x3GCW+nN4zFUlfjoCW8estLo9lweM6mRsw8dw/eefJe/v7WeSDyZuUvdWFnChp4Itz+/nHOPGJuZHwn9q/Rt7Imw38iavJ9p7SCJY/o8G7ojzrp/nSuzEsMleDYu5K2S+VSbEKzHeQSqoGkyTPgQNE5mqR3JF5/qZbVt5itH78NVJ+4z4H2C0RVZ8ebu1U3HEow4RYOyP2/ak/PW8c3H3mLm1/OXYBcReT9++58l7N1cySkHjMi5P5Wy/Ojv8zn38LH9FovfUvbokVw9jl2hGPPX9XDUxPzr6O6JVneE+P2zy6gIeLn0w5NytunJ9DiGWd8d5p21Paxq72NVe4hvnTIl0+M41k08j8kkjs712elxTOZMCtOjhDKJY56hquAkoOD0Wg5s42d5W19Wj6MSRxGRnFLhMMmuLpKdnSS7ukh0dJJobSXR1oqNOl+0qWCQyKJFJNvbSQaD2Ej+niYAvF589fX4hg3D39wMPufrteLII6k45hhKp+yDt7FxmxaQz76oL93Uy/quCM8t3gRAe58Tb9StnNZcVcLhezVk2teU+VnTEcpcHEbXlTN9bC0f2mdzr1h1md9JHN0ex3TS88HJTTRWlnDMxEb+/tZ62vtimaqqo2pLmb28g9nLO+iJxPslZMGsxDHfUJ30He7ucJzeaILKEp+TbIfaoX0ZdCzj7J7/Uu9fw8ToWuyPN2GSWUld5TAStRP5S/JoltuR9FRN4OQPfZD99tmHUXWb7wKvWbSJFfZVIP9cyXTPZrpNPMcd2p6sNhu6I0xoqhxwnnVuBb1FG4JKHHdxs5e3M3V4NTXlqmgrO86ajhC90QRTR1TnbXPXrBVMGV6dN3Fc1x3m7lkrKQ94+cZJU/KeJxRL0lhZQltvtN/3W9ofX17FL/+9mHnfOzEzxUE2T4tYsqk3b5v0P89IPMUnbn6JdVnXwRP3G4bPrY5+7OQmDhpTmxlGWpvV4xhNpCjx508Kg+4N4dy9ic6/r3a3aFzOAjpl/YeqqsdRRHZ71lpSfSGSXZ0kO7ucZDDz3E0K3eQw2dWdSRTzJYEmEMCUlQHgCQQomTqFsgP2x1NVjbe6Ck9VFd7q6sxfb1UVHvevKSvbpqSwENmJ40//sYBXV3ZmXrf1RkkkUyRSllK/lz9edHjmjiQ4cxp7sorjVJb4+PNXju53/upSp1cy4vY4fmBSEy9887jMMJxGt/eyvTeauUs9sraMN1u6AbjjhRV87MCRTGyuxOsx9IQTpFe9yLkkRzKBr2s5x3neZKJZS/LPT0Dvcqc3MdKdaXYOHtZ6mliSGknl5JPpKB9PT8VetJaN54wj9mX5+iDf/c0LjKotY21XmMf/so7h1R088MXDM4ldOiksD3jZ0BPl3XXdjK0vz1xYnTZxSnweYskUv392GT9/ZhFPX3lsv0IC2UO5NvZEcyaO6R8Uy1rz/6CQnV8oluDcO+bw5Q/uzddPGthDXah5a7q4aeZSbjrn4IJ/lMme7Sf/WMC8NV28dM2Hc15PYokUnaE4Czb05C08li4Utnjj4N9DoViCETWlTuKYo8dxXXeElIWVbX05h+/vqdLf80sHSRyD4TgBr3NNWdcd4WsnTObwveo5+7bZtAajmSGp5QFvZpgqkClQ1xVybuTm7incXBzHqaqav017nxNrvuGsTnEcJY4ishOz1mKjUVJ9fTkfyX6vQ4O06yXZ1Q3xPHMzjHGSu7o6vLW1+IcPp3TKFLy1te62Gry1tfjq6vDW1eFrasJTXT1kyd/70Z1VhObVlZ2Mqi1j/1HVdPbFaekMEXG/+Ev9ngFzLmrK/PS4Q1og98WhuswpoJMujlPq9/SrsJcuutPWG6UvlsTvNZn95x85jgdeWc1Jv3qeUw4Yzs3nHkIwEqeq1E+zL8yi1//Lz+c9wJljw+zFWkz7UuhYzreTMXBH5/YsqWdF2XiG7fM/lA/fBxr2xtZPYL8bFzBhWB0L1vfA3OyIV7LPuDGZiqoTmipY2xWmpsxPPJnirFtn88AXD2fysKpM7+fE5kpeXNLK84tb8Rj45dnTOH3aKMC5ANeU+bFsHjp7wz8X8YuzDsq8Y08kkUlQb3t+GS8ubeXrJ+7T77+XtqBzd3ewHxRLNgZZuqmXj+bpLZD3JxiJ0xdNMrxm4LIr2e59aSUPv7aGv112zID/5zd0R0imLPPX9+Q9fn13mLNvnc2d589gUp7y9c8u2sS/5m9k0YYgB4weOFxbZEstnWHWd0dY3RFiXMPAUQvppKUrFGdDT4QRNWUD2mzKJI75l28Cp0J2bbmfEp8nZ+LY6q5ru2IPSxy7Q3FK/M66h7mkl35a1tpLKmXx5FgbuCcSZ0JTBQs3BPF7DecdMS5z7d0UjGbWzNxyykOte9PX6XHMvbZm+qZneg3GwYaqdrgjkvx52sSTNvPvvtB1PJU4iuxhbDKJjcc3P2KxPM/j2His//NYIcfFsLEYqdCWieDmJJBkcuuBAqakBE9FRb+Ht7GBwLixzvPaWry1dW4yuMXz6mqMd9dYIqEvmsDi9Abm0hWO4/ca4klnXYkPT2nmR2fsz0+fcu5OpxO+XF/81WU+eqOJzBDTnIljqZ/VHaHMUNUtL5hNbo9jW2+MUNSZ3zeqtowyv5crjp/I+VMNDz31bypXPANP3svnFs7lCruK+vjm3sP4Ai+rPcOpGDmFxiNO4ndvGRYnhvNcZz3dVEIfmHYYWVPGrecdwl5VFURTi5k8rJIF63uoK/dz2+dmsLYzzJUPzWNtVzjTqzm+oYIXlrRx7uFjOfPgUZxz+xwuvPtVXrz6uEyRgknNVbzV0s1HpjYzZ3kHr6zo2Jw4RuNUlfooC3hpDUb5wKRGHnujhYuPncA+w52kIBiJM2lYJWu7wsxc1MrMRa2MqCnjs0eMy3zGQu5E//65Zfz1zXW8PaU57w+T++esojzg5X+mj865X/K7/p8L+e+CTczK02OT9srKDt5d15PzB3q6oMWiDfl/eL+5ppvVHSFmLtqUN3FMVwOev75biaMUJP3f3pzlHTkTx+xlhxauD+ZMHNNtVneECMeSlAVyf8+EYgmGV5dm5sFvKZ2Appd4yiWRTJGyhfdW7QrO/P0sjpnYyA9O3z/n/vT3fCSeYl6Lc/09Yq+GfglkTyTBUXs3snBDkGMnNVHnViqvcK8x6VE8ZVtcA3xeD1WlvkxV1Vw9junfCT3uMNNAnnUcYXPimK/HMfvzqMdRdnnWWmfO0xYP6+yEVGrzNmdj/3Ypdy02t51NpcACNpU53g54bfud26asc97s19ZmjtnynIO+Tp8/65zp15sTuS2Ss8GStcGSt0H2FZq0vSd+P8bvx+P3Q8CPxx/YnOhVVuEfNrx/AlhenvXaee7dIkH0VFRgfHvGV9QVD84llrT84fOH5dzfHY7TVFlCMJogGEkwY7yz1EZjRQmxZCrzxV+aYz5EuhjOYENW0nMcI4kkXo8ZMPSloTJAGRHM+reY1LqQyz0LuWBjnM8PW4z/V+dTn4jwLbetXVBPKjWCVwOHUTZiKm9Hmrjg9BN4qqWEH/5jCcdXD+OXJ0zjz289y6SRVfR1b6TEY7jrgkOZs7yd3/x3KS8ta8tcWA8cXcu6rjCXHDeRQ8fXM67B+WG1riucGdbzoX2aWLQxyAVHjae5upSLj53AtX9fQHc4TjASx+sxnHLAcLpCMX796emcdevL/YryBCMJqkr9HDS6huHVpXz3Y/tx7M9mMm9NZyZx7AknGFFTRk2Zn6aqEkbUlPLDv81n+tjaTPGf7MQx353olo4w8aRl7uoujty7YcB+gFueW4bP4xk0cXzo1dUcOr4+55DZ3VUskWJlex+TB1mgevHGXtYN0mOTttZdBub1VZ0D2qXnwq7tCtMdjmf+H+p3vPvfz7w1XXnfIz2vaf66/D2XN81cyuzl7fzxosPztlmyMUh5iXOzRnZf8azv8jkrOnIujZCdOM5f38NxU5oHtEknfNY6vWL7j8p906IvmqS8xOuMSgkPnOO4yS0UtnKQxPE7T7zLirZeHrz4yEE+2a4jEk+yrLUPO0ib7KWfLrz7VbrDcYZVl1Di83LdJw7g4LF1xBIpJjVXctpBIznvyM03F5uqnHUbxze6o3sCA6/HdeUButyqqrmSOa9b0C4Yieecjw9ZQ1Xd3tHcN4zTw1nzF9DJZc/4VSZbZWMxkn192FCIVMjtGQqFcm7b/DfkJDaJJDaVhEQSm0xCIoFNpbDJhLMtlXK2JZPOtmSqX7vN+5KQ9VdcPh/G73fm37kJmvPaj/EHNj8vCeCprHC2BfxbtN3y2EBh+7Z47QkEMkmi8QfwBPzO651weOeu5O213XSF4v0uFMmUJZ5MUer30h2OU13mp6LERzDSm1mjsbHKuYvZ0uH8iM3Vg1WduauY/+LgzHFMEIklGe/rgGUzoW0JtC+BtsWUty1lQWkLvO60T2HwrB+Ht3EfmHQcNE7m6U3VXPNchH989Qz+35/mYQw8dOGRHOu+xydHwmPzNrGq3fkR0h1OUFcR4H+mj2La2FqOntjI0RMbufflVazuCGXugDdXlfDIl47KxNpYUULA62Fddxivm5gdMKqGh/938w+X9HDd1R0hNyn0cfzUYRw/dRgAo2rL+t1F74kkqC71Ze4wJ5IpfB7DqvZQVps41WU+7rrgUEbXleHzGE75zQtc+sBc/nrZMVSW+GgNRqkscXp413WHGV03sFR7S6dzzldWdORMHOPJFOu6nKGSm3oiNFcPHHIZjMS5+rG3OfPgUdx41rQB+8H57+eBOav4xCGjc1aA3RnNX9fD1BFVeb9PHn29hW//5W3+c1X+qrUtHc4/3zdWD0wIs6WXgXljdSdnHtw/Qd/QvfmH4eKNQQ4dXz/g+HTiOW91/sRxg1ssacH6/D2Xzy9uZc6KDjYFIzRX5R5e+7/3vc6o2rJBk0vZ+cUSKVp7o3lvALQGo1jrJAYvLm3l5meXcsa0UYzMap9OCssDXmYvb2e/kdUcM7Gx35INrcEoxjiJ44tL2wjHkzn/Gw7FElQEfDRUBHh1ZQdvrunioDHOkNRUymYSpBVZ34Nbmru6kyWbegft2YzEk/hyLCtRDK+v6iQYiXPk3g388l9LuOiYvfpNy0ivK7y8tY+Ovli/NY3T2oIxmqpKaA1G6Q7HOXP6KGLJFE+/u4HnFrcyya1kW1vu5zefmd7v2OaqUlqDEcKx9Nz7gd/NdeV+OkNxkimbN5nLXoMxV1KY7pVsH6THMf3bIH0zQj2Oe7hULEZ81Spia9YQb1lLfMMGku1tJNo7SAZ7+iV/qVAo/zyxLRnj9Ba5D1NSAl4vxn1knpcE8HjLwevBeH399/m8zjIEXo+7zeds86T3eTEeLxjjPpz3NenXGPB4wNB/W1Z74/H0b+fxuPs84Emfy92Wfp05Juu1yXH8gNcG48l3vNkce9YxxuPG6h7TLxEMZCVsPp/7WWR31RdNZJaAeGN1J6+v6mRMfTk/e3ohezdVcs+Fh9Edcno9Aj4PPZE4o+ucHxLpXrl070fuoao5Lg6xPqdyadtiaF/K2ate50y7mElzN/IdTxj+6B4cqILGSTD+aG5b4MXf5CxvsTDWxGOXfbjf+wQWbaLzuVdZ2xmmJxLPub7VuIZy/r1gI9ZausMxasr8XPPR/lX/xtaXs6o9lJmbuOXixh6PYXhNKeu6IpkCA5VbtEmXOF/TEXbnW/bfP6qujFlL2zLFJYJZ/0zBGS40qq6M1W4SEokniSVSVJf6OWRcXabdjWdN49w75vCPt9bz8YNG0hdLctw+Tcxc1Monf/8yx01p5gen7Ze5IMcSqc1D0Va0M3t5PfuPquk3RHltZ5hkyrptOvj4QSMH/HNc3uokvS8s2fwZtjRnRTvfeeJdkinLBUfvNWD/jvbqyg4mD6vK2XsH8FZLF6f9bha/O2c6Hztw4GcGeHddNykL/3h7PZccN3HA/lgixXr3n+8bq7ry9thGE8nMD/DXVw1M/Db2RPAYZ3DIwvU9HDi6ZsD/W2u7nP821nVH3KHUgQHzKtd3pYeq9uTtgU7fwJizPPe/60g8ycq2PtZ1hfPOeQKncFVdeSDne2R7cUkbk4dX5k1SZej84eWV3PDPRfz7ax9kbMPA78f0d8Nx+zTz7wUbueGfi7jrxZVce8b+HD+1Gb/Xk/keP2JCA/9duIkXlrQxbUwtJ+43jJP2G87eTZW0BiNMaq5kZVuI655aCMCpB4zgV5+e1q93KhRzehz/75SpfPm+1zn9plkcOaGBW847hLhbcM3vNaxo7c0sDZH9XZNKWVa295FMWd5Z150zOQU446ZZHLZXPT/MM/QTnHmF1WW+Ib8Jfd1TC1jXFeH6TxzILc8twxi4+uTN16A1HZuT5DdWdeL1Gu56cQUVAR/nHzWeI/duoK03ysSmSqy1eD2Gn5x5AKV+Lyfc+BzLW/syNz2rc3zXNVWVsGBDD+GYMyJuy6Gq/P/27jw+7rpO/Pjr850zM5ncTdqmTe+btkBLKfctCCgiKiIquqLC4q3rsb9VdFfR5aHr6rqrAiqsIi4r9y2HlaN36Z30TJukzX1nMvf3+/n98f3OZJJMQ3GlmYb3k0eZzPf7nZn3fM95fz8XUOyUOHrdxjGP95DfHp/Z3kZj9apq7y9jlUpmqqoeZ2IvieNJTKdSJBoaSDQ0kmxqJNHYRKKpkURDA8kjR4eV2imfD3d5Oa6yMlxFRXgqq7KqDAaGVx/MfhwxTfn9ksgI8Td0uGuo5OsfH9mZSQrAvrNpWpq+aJKZFQFuuWAO4Xgqc3GtKPShsGjr6qGEAYoSbdDaYQ9pEemGSBeLjh7hDvcOFh8K8ylvK8X/cRtEe7IiUEz1T2GLnkRL4elsjUziqzdeDRXzobDKuTEDz/zXawQNt939t49Rpjl3xY/2RjOlfCPVlAfoDCfoDCdImjpnElFTHmD30b5Md+a5Lr5TS/y09EaZURbAUKMvvqNKHH3D36O6pIDBhElfNElJwEt/NJWptpOJoyyQSRzTPbOOXOas2eUEvS5qW/ozpYcXzJ9EXzSJ123wwMZGNh3u5oyZZXzn3UtodXopLAl4WHuwi7UHu1g4OcT3rj2FuZV2UtWQ9cNl7cEuZpYHOaV6eKdN6TaUHQNx9rQO5Oy6P13K9Xxd2zETx11H+/jx8/v46Q2nETxG+9rna9vY0tAzKsHP9rkHtlJc4OFf3pP7h2F/LMkH71rPe06tHtbhULbtTpXPR7c2HzNxTHd/f6zEsbk36jRbgNcOdvKtx3Zx5dIpTC8LEE2kMmPapRO66pIC9rb285FfbaChK8J7TqvmS5fNp6UvyuxJhbT1x7jj6T384Jk9fP7SeSytLuG0mhL8HhfNvTFKAh56I0ne/bNXcRmKr16+kKuXT6Ey5GcglmQgnmJmeYDDXREOdoSZW1k4bDuG46lMAruuvuuYNwks7bSnauzlzNn2frbzSB8FXoO5lSHC8RTn3/lnbrlgDp+9JPe4cunPu+k3G7nm1KnHLKkWb52tjb0kTItfvHyQ29+1mHjKwmMYeN0GLkNl2sR+4dJ5fPkd87G05u/vf51bfreFc+aWc//Nq+kIxygLevnipfNZNauMkgIPP/zTPu58di8bD3Vz78dX0TEQZ3JxASUFXpr7oly6qIp71x7m/SunceECu2pryrSIpyyCXjfLp5fwzOfP51ev1vPTlw7w0p42FlTZ55Tl00rY3NDDqu+9SE1ZgC9eNo+z51Tg97ho7Y8Rc9rFb2/qzZk49kYS7GkdoKUvxjevXpwzgekeTHDOD17im1cv5kNn1uRcdyvPgl0AACAASURBVKalWXuwk3PnHntIq0Odg/xlbzs3nT0z5zJaa/a0DDAQT7HpcDcAD205wpcvm58pDW3qGTr/3v74bo72RqkuKaAvmmQwkeKsOeV0DSZYMrWIG1cvoTzoy9T0mT0pyMGOwUxnM7mGMJkU8vHyvjjRpJnZ7iOVBjwc7hykJOAhGMx9Xg753UPtF3OUFNpJpzFm5zjpa2s6ccw19EcukjieJKxYjPi+fcRq64jV1hKrqyO+bx86PlSlxigsxFtTg3/RYoqvugrvrNl4Z87AM3UqrrKyt+ZOjtb2wNxmAqwkmEn7bzMx9LdlgjaddoKm8zz776x56at+uob5yOe5puns2ujH87pcz9/Kz/s/xvlGMf810/+W7zUq3uN5zZtc/m8Rr9ZZj8eYNuz5GI9jLpvrvXM8Ovt+eW+Euz09uJWF0WtRHDKYUVZANJ7gSHeYxC/v5Ef9/RQnXEx/0gXJCKRikIyyMBXjkD8GW+CrfuBxRpkGXOYqojc5icN6EvOXXIaraCqUz4HyeVA+h+d2dPGV/93Ocm8xA1aKr846f9T7lAd9HOmJ4DIUk3NUn5yalTj2x5I5L5ozyuyqgzuP2klCrsRxRlmA53a10usMXDwyWQO7A5319V2Z8R9HntsKfW7Kgt5hVVWzpauKHemJUhLwZnqBzVZTFuCpnS0Ax7yDbBiKBZND1Lb00+FcfGeUB3nYGe7ksW1HuXftYR7Y2MhVS6ekc3A+fOYM/mvNAa4/o4Yntjdz3c/XURnyse4bl9Do3EhYUBXigY2NPLCxkfeeVs2siiALJod4x5LJHOwIZ0rE/rCxkVNrSgj5PJwxsywz7uAep0fQDfXdx2yn9/DrR3lxTzsPbz3KR7I6+cn2q1frWV/fzZVLJ+fsWTGeMnl2dyuWpfnsJXNzlmTtaOrDtDRPbG/m6+9cOKxqWFq6B9O/7Gvnud2tHO2JMrMiQMDrZtXMMgxDcaA9jM9tsLu5n2v+8zU6B+IkTIviAg8P3Xp25kffqlllbDzUTX3HIL9b34BSiqDXxZZvXobHZWRK6G9cXcOPn99nVxFE8+CmJr546Txa++NMLvJTUxZga2MP86tC3PG0XXLzmYvm8pXLF3C0N8rFCyt5akcLpQEvcyqD/POTtXz/mToe/PRZmVLkyxZXcfcrh7jsxy/jMhSzK4LcdPZMbjyzJtN2zOc2eO1AJ8/uamFycQGLpoQyJQ0HsoZ2WVffxZmzy9Fac8vvtlBV5OPhvz+H7U29DCZM7lvXwKcvmHPMKmc7jvRiWprna9tyll6aTvXEqhzH99vdgfYwM8oDORMfsKugf/nB7fzgumXHrEad3scf3NTEw68fySRdFYU+1vzDhZnEcWpJQaaK5AtfuoDvPVXHvWsP0xtJ0N4fZ1Khj6XTijMdLn1wVQ1f++MOnqttRWtNx0CceVUhvv3uJXhcikTK4r51h9lxpC+TOEacDtUCTvXS4oCHz186n7tfOcT2pr5MbY5Vs8rY3NCD32OXdv7dvZuZVlrAn754/rC2j68d6KQ3kuTsOeWcNac8c05Ot+/tiyZZd7CL8+cPjR+ctvlwN9GkyQMbG4+ZOD6zq4XP/H7rmDUS7nq5ngc2NjKzIpj5ntmO9kYZcHrifnx7M2BX/f3Na4d5z2nVTAr5aOqO4HMbLJwcYvuRPt6/Yhrfu3Yp33psF8/sstdvp9O5zcg4ZlUU8tKednojuWvLgJ04DsRT9AwmcpY2gt3GsSdizx+rquphpwrxsUoKQ37PmFVVR7aD9B1nZ4ITNnFUSl0B/ARwAfdorX8wziGNEk2YHGgPo9EsrS6mrmUAl6GYG9DE6vYQq6slXldHrLaOeH19pgTRKCrCv2gRJTd8kIJFi/DOnImnpgZXScnxJYeWBfE+iA+M+Nd/nNOcf6m4nRiO2YxYiBMha78fdgyMnJ5VtTnXtFGPjDF/rHlDj5GkyWDCsksHlcJCMRA3SVpQHgrgjqSYopIU+r30xkxqQiFKfeA13BzWLgYsLz1WAL83AGXl4CkAtx88BWh3AT99uYnioiIO9Wk+ceEiaqqrIVAOgTIIlNOS8HPWna9Q4fHSlUpQf9WVI9bRUHLWPhDPDEA80qSQl21NvYT8bgI5SqeCPjclAQ9N3VHC8dEleGBXVQXY4Yz/WJJjcPWasgApS7O3NezElqvEsYC2gTi9kcSohC9telmAJqet5Mhqs9WlQ0nu/KoQ8ZRFyDe6xLE3kqQvmhzzDvKiKUU8vr0505FEuvowwDWnVnPJoiqWf+dPbDjUlakOe/0Z0/nMxXPxe1x8/pJ5/H5jIz99cT87jvTS0GX/cLnlwtnc88ohlk0r4YGNjQBMLvJz2eIqDnaEmVURxG0Y3LeugfvWNQB226g7r1vGdSumsad1gIpCL53hBFf+5BUKfW6uPb2aM2aWsmKGXTKQvuv+32sPc/68CsJxe8iR9D4QT5lsddrw/eylA1y9fCozywOcMrU4UyVy19G+zBihv117mGtPn4bp9P47taSAAq+LrYe7URpSKYtbf7uZ0gIv1aUFTC8N8N4V1YR8bvYc6aMq6KMrHOe2/7Yb06b30h9ct5Rz5lQwEE5w01kzeHxbMy5Tc5bTCcVzu1pZs7OV/lgSnwWfXj2TAg03nzub52vbONoTZe3BTrbs62T5tBKaWgYIWHDZrEl89KvTMZTiwc2N3PnsXg409tHXHWPhrDK+evkClLLv3h9oD3PH03tYu6uNztOnkRhIMCfo5/c3rqSi0EdZ0ENdywC3/m4LT60/wuo5ZYQsxfnTylh0dZD2/hjheJJNh3u58+HdzAv6OdobpchUXLm4imd2tvK1++wxZ9wuxTsWV/H1dy7kQH0vpZZiZnmQJ15tZHttJzefP5vBrhgNPXGamwZ4fVc7pabC7Etw2y82oJTiI6trOKW6mJQzDI/bZbBtVydlpoJBkxfXH2H1bHv8OKfLOR7acoRfv3qIn9xwGnNzdLo0/B6hzj19zPueuWce+/7isW42jvX6rLiGLTTqVZm/frGmnqoiH+85rTrn/c2ucJwv/GEb58+v4JPnzc75Vo9va6Z1Xy933reNb7xzIQqFxu64Tyn79x6tUW6aV0VTd4RZFUGqinx0hhM8X9vG8y8coqs9zHzLTX99P9ndKZ3pL+DlpMHLaxrRzRHme1wc2tE57PsuxsOWPpP1rxwh1J1kctiivW6oZsm5/iCHt3dQX1aCRtMbSTIvYeBujnHw9fbMW10UDNK6u5umuGJ+wuAMt5+PTa/kskWVlAa9rKvv4sFNR/jTM/V0R5IsTLiYWRHg8M5uWnZ28wKHKPK7OW9eBZcvmcyOPe0sSrjwGIr/+eMe1pY1snpWGYU+NwGfC5dS7NjRzOKEC+tQmDXPHbKrfI+4B/z65iMsibt4+vEDzAkPn5fWtq2TpXEX9z9Qy/pJDfRFUhQVuDl1egk1ZQHqWvpZFneSo6Mxrqkoojuc4MlH9rHu+Qa+eOk8wrt7Oc/wc2FJCWdaXq6qKGPvq83MH1Ds6bV48YmDzO3XTGpNsHPNkWGfP6U9ySkRg9q/HOX0uIve7d1srx8c9l0KmyKsiLlI7unj9JiLbS80jtybKDsSY0EvlCRSTE4m2fqnoWXSx0RNh0mqPcmklBu9p4/Xow3Dd0mtWRl1EelNUply07GxnS37B4bFm0hZrI65KWhNUp5wU/tiE54cPbSOpI51IJ/MlFIuYB9wGXAE2ATcoLWuPdZrVq5cqTdv3vyWxFPX0s+UYn/mYpwyLb7x8E4e295MMpmiZqCNS6x2iuvrWNzdwLRwR+a1fYFi9hVV0z55BrNXn8ZjkRArVy1mT1uYF+ramF8V4gNnTMenTKb7Y6yuTKEGO0j2t7FuRx3uaCdLS+KEUj0Q7oDBdhjstEv3xqTAFzr2P28huH3g8jr/PLn/NtxguEC5sh4N+1EZI+Y5bQozIWT9OB/2PNe0XInDX/u6XM/fys8b43VjxZIr5je9/PEmXG9i+t/yvcbcJm+t9oEYX/jDNm67aO6wAXqzaa1p6YsN67xg5PzL//1l9rWFuebUqTR1R9h1tJ+E82PuoVvP4vcbmnj1QAc/eO8yfru+gV9+ZAUel0HStFjyref40Jk13Lv2MP9w+YKc1fNWfvd5tLYbwT/9ufNYPHV4tcXBeIoltz8H2CUbe7/7zlHvsaG+i+vvWo/LUCytLubR284ZtcwPn9vLf605QFnQxyULK/nX9y0btcxVP30Fv8fFloYe/umqRdx83uxh8/tjSZZ9+09cvLCSl/a0c//NZ45at2sPdvKhuzdw3rwKXtnfSd0/XzGq04X7NzTw/x7exfJpRSSTFo/eeg6WpbFMu+djy9Lc/ugu9jb3oy1YVl3Ely6dn1mmN5zg1t9u4cNn1nDmzDK+9IdtfHDldM6fV4E27dfvbOrl9+sbueX8OQzGkvzPhiZuXFXD1GI/lmm/j2Vpao/2sf5AF0unFlHX3M/VS6fgdxlYlkabGtPUbKrvwqUUxQUejnZHWD273Cl8tq+/yZTFjqY+phT7iSRSJJJ2j3xgV86IJU0G4yk6B+JMLy2gvT+O12VQXOAmmbLbIVmWtsf71FAe9NIxEKfA4yJpWihtH1WW03bS5zZwKUUsaWIoNeoHvaEUbsOenrI0CkX2rx/l/P/EHY1CCCFOlM/88pItWuuVueZN1MTxLODbWuvLneffANBaf/9Yr/lbJ461zf08vbOFqmI///rQFpZXePnaedPYtKGW1NFmmvcd4jzdxZSjBzAidnF/LBhicO5iaouns6ugkt3eEAtnlrCyUrOv/iCp/jZqfIMEEt1UqH4WF8XwxDopTPVQxgCGGr0t49pDB8XEvWUMuMtwhaqomjIdV2gS2huifsAgqgK4AkUY/iK0N4T2hagqL2PWpBBul4HWmnjKchpG29WjctXLFuPnrzqOR9YEdR4ty76nNfLG0xg3bIc9jyZMOgfjFDq9haUsjddtEPK5UEphWprm3hj9sSSFXhcpS5O0LAwUpUEvFYU+4imTzYe76RpM4He58LjskrspRX7mVRVS6LMbhm9t7KEnkiBpWsST9n6aNC1OqynhtOkl1Lb08+r+TvxeF619USJxk+KABxeK1XPKqSj0sa2ph9cbe0mmTII+D1cunczq2eXc8XQdf9x8hNKAl89dMpeucIKg302R3825cyso9Hn4xZoD3PPqIW69YA7zq0Ksq++ioStCoc/F5y6ZR28kycd+szEzcHxVyM87Tqni1GklfPPRXVy0sIqmnghupfj5h1eMWrEf+81GkilNfecgX7l8Ae89rXrUZvzorzZw0GkX+cAnz2T6iJ48tdZc/MO/oC1NodfFQ58+297G1lDy09AR5p8e2YUBLKwM8YVL5mUSsHQytnZ/J8/sbMHQilUzS7l4fqUz38q81/O722jtjWKZmlUzS5lZFhyWzFmm5pW97RgoUqbFsqnF+F3GsPmJpElTl71OsOxeVdPJnGVameXGtaKDAsOlMAyFVhBOmBiGImFpppT6MVwGhqEwXHbHWe3hOO3hOEUFHgYTJsunF6OUcgql7cdtTb0oQ5GyNH6PYfdu6MxTSpG0LF6oa2N2ZSH1HYPMrixkydSirPex2/hsbOhh9exy1tV3cdaccuY47eqUgmjS5Pm6NuIpi7PnVvDMrhauOGUyR3tjFPndBH1u2gfivN7Yw+kzSvG6DNbVd/Hh1TOo7wwztbiAvliShq4Ie1sHuHzJZPa3D9A1mODdy6eyvz1Mkd+DYSha+qJsberl/Sum8+SOZmZPCnLFKZMZujGkWbO3g82NPVx3+jT+d8sRrl42ZdTQAX/e287GQ92cP38Sa/Z2cNvFcyku8Ay7h/TI1qPUdw4yozxAa1+Mz148b9T9uF/+pR6P2+AT587i4dePcrBjgH+4fKjdpga+91QdsyoC1LUO8O7lUzPtCdOaeiL8fM1BVswoZUtDD5++YA4znVL0dG2fV/Z38uSOZlbOLGVzQw93XLs0c71Mx3L3y/V0DyaYXhbgUGeE/3fVomHfZzCR4jtP1HL2nHL2t4UpK/Ry87mzAPiPlw5Q3zlIoc9NNGly3twKNhzuZtm0Yt55ymQsDQGfm+89WYvLMOh2qnx/5uK5/G5dA3OqCplWUsCGQ13EU5ruwQTnzivnogWV/POTtcytDHGg3W4f63EbVJcUMHdSIVctm0IkYXL747tJmhanzyjlHYsnc+dze3Abik9dMIel1cVEEin+/YX9FHhcXL9qOh6XQVnAi9uVtUG05mDnIOVBb6ZKZK67EKM6/hixTFt/jB1Hepk9qRC/20XS1KQsE7/XRU1pkHjK5JuP7aa5L8rpzvEUjidZNbOcSSEvT+5oobzQx/r6LsoLfcOGugCoKSvgu9cu5TtP1JI0LTRk2j2nTz9nzynnk+fN4hP3bebaU6tJaU1jdyTT22V9R5ipJQWcM7eCu185xF0fXTGsVgLA95+p41BnhMqQD0trvv/erJtyznf+8oPb8Hlc7G0d4F3Lp/DxrHbL6evqB365jvlVIXYc6eXr71zIefMmZV7/1I5m/nPNQe77+Coqi3wcaA/z2Qe2cvu7lgzr3fnPe9v5wTN7WFpdzMGOMI9k3URM3yr6p0d30tgTYUZZgLb+OD/70Ok0dkeYV2Xf7Grti/GhezZw09kzWLO3g6nFBXzrXYvtGgFuF8/tbmV3cx9/2dfJ3Tet4Lb7X+eaU6sp9HnY3dxHScA+h7y8r4Oa8iC3X72I6+/awC0XzOGZXc0YhqLI76E3mqTRaZu8bFox336ill/fdAZJy2LupCABn5vOgTjv/flarlw2hXAsRV1LP5VFfl5v7OGbVy3mXcun0h9LccVP/sL7V0zn8W3NXLVsMl+5fOGwGnwpy+L8O//M4ilFbG3q5ccfOJULFkwato16B5Nc9KM1VDpDbqz9+sWjaufsbR3gA79cB8CCySH+99azh81XwFM7m/naQzvRwPUrp/Gtdy0ZvoxS/Nvze7nnlUNo4I5rT+Ha06eNOoQ+fu8m1h7sAuCJz56TabeaveCK775AvzNOdN2/XJGZ7nK73naJ4/uAK7TWNzvPPwKcqbX+zLFeM7disv7Ru28gexxAlWMMQaU1STNBn28GCg0o5wyiMCxQFhh66NFlgtsEnV3tDfvHRtKniAUN4gWKWAGkvGQ+RzvjFer08s4/mwE4PY/iRmOX4FmWQdJSaG0/97rduA0X8aRFMmXfNbYsUFo5JwDl/G2fEIamDy1jpL+l81wN+9v5TzsnlKz3Gron/Rb7K3bfE3mfXO7Ji4lOY6ENC600JhYmFpaycLlAuezpWjmPhkUklSKlTSxlEfS7UIbOvB5loQ1N52AMy/m7IuQFY+g9MCwSlklzfxRLWfi9iqoSX9Z8jTY0vdE4LQNRTGVREfIwqdhrn64NC5Smtq0PC4sCn0HnYJw5k4OUhTyZeE0sXqvvJFTgBkPTFY1x7rxyvF417AeFqeHFuja0tnuuu3RR1agmAx0DcTYd7sGlFCUBD2fNGSplTZ8j9rQOcKA9jFIws7zQ7hAn6/yhlOKV/Z30R1MkTYsVNaXDhptQSpEwLZ7e0YLHZRBNuPjIGcuoD2/FpVxMDk7GUAZHeqK8ur+LIr+HgViK68+oGdVu67UDnTR0RQj63BiK0Z22aHhqVwuxhEnK0kwvDXD23OFJlmlpHtl6FI/LoD+a5MzZ5SwYMf7iYMLk4dePEPC6GYyneNfyKUOJhKNrMMFTO1rwewxMS3PDqqE2UOn1XN8xyCv7O/C4DCaFfFy2uGrUfrqloYfa5n4WTg7R2B2hwOviyqVThi3zQm0bLX0xLK25eGHlqCrO2mlTamn7h+T7Vkwb1alQXzTJo1uP4jYMPG7FB1aOHotvb+sA6+u78LkNygtHx6u15uX9HZlhWRZOCbHCGYLnQEeYtQe6mF0RJJJM0TNoDxR+9pxy5lYOVS+ta+ln0+GeTBs2t0vRH01xxqxSFk0eqpWwpaGH3c399vAC4TjvXzGNvkiS/liSvmiK7sE47QNxigvceF0GXYMJFk4Osbu5H6XsnpwLvC56BhPMKA8wGDfpHkxgKDvxs7cTuA2DogI3kwp99EaTtPbFUEpR6HOhtV0d2OM28LnszmIiCZPm3igFXhce5wa283ZUFHrxewzqOwZJWrl/BExxqju29MeYXRGkrT+WaefVE00OK0OvLilg5YxS2vpjBH32DZSuwTivHeiiqshHW3+c06aXsHBKKDNsks9t0NgdYVdzP5UhL+0Dca5YMnlUUri3bYBNh7sJ+dwkTHufGfm7YH/7ABsOdeM2FNWlBZw3N0c7wIZu9rWFsbRmRU1pzg6xnq9toz0cR2vNZYurqMxqS9wVTvDs7lamlxYQdG46NHRFuHRhJVVZvQH3R5M8saMFhd0GLleHTfvaBth0uAevS1FV5M/ZbvGlPe30RBLEkxZLqotYNm34DaF40uLxbUcp8LrpjyU5d27FqJ5mD3cOsvZgF2UBL92RBFcvmzKqnfmWwz3saxugOOAhEje5bsW0URWTNh7q5lDnIB6XQUWhl4DXxb62MJcvqcq0JX15fycdA3ESKYvTa0oy4/eOXL9dgwm0hncsqaI8x1AdD71+lETKwlB2k4SRYkmLR7YeBezmH5cuGn2uaumLsmavXfNwweRQZvitbLUtfWxvspt8nDWnnJk5hh569UAHTc5QXVctm5KzqcXj25sZjKfwuBTvWzEU73fO+Y4kjuRIHJVSnwI+BbDQX7Div+ctQis7UdLKcE4qCssZUkE7CV+8sIr98z6R9U5ZHWaodA1k5/8KLKXRCrTSWAosQ2MZWfX3VdbyznsMTc8E6xwMyvmBpe368yr9OXYMQ48MPXeWRWksrTG1RmNhYaEM7eS+9rL2fxYWGlNbmdfZy1gjlksvmV4mvYSVmT+0fjJfJMe07DX55vfHv24P/is+J0eJ7mjZlbq08/wNXpe9nXOUAiqcRhI6a3k9fF1l7kmMfov0m+RMYbP3VXuh9O0J+0MyWzCziM76LPvO8bDPcz4nHW727QOt7T1DoTLtozR6xDIWlvPMZRjOzemh40FrsPRQuxGXoTIXiey4UpaFpXWmyh0Mr+WqGfpR41J21TztrNdY0v4xrJTdbs9yDm/DcI50rYkmTCw0LqUI+NykTD0sHsvShBMptGX/ICrwukZdzFKWRTiWQgNBrxuPe6gCYHqtJk2LcNwEBcUFblyZLzv0ZpGESTSZwlCK0oDHmZc+exkoFD2xOLGUicerKC/02MmToYcSLSwaeyMkLJOSQg8VRV77mE6fH5RF3DLZ295PSlvMqgxSWuhxRqOxEymtNR3hKAfaBzAMzaIpRQS8HoZuOdnbu6k7QktfFK/bYOm04mFVJdPfe39bmP5ogqICz7Afw+n5pmVR1zJA0rSoKvJlhkHI7I3OdtzvtCGvKQsMa3Op0TT3RukZTNilhwpmVQRHdSpyqDNMzOlEwu1SzJ5USPYRlv68I91Rokl7TLQpJUM/wtLfy9QWTd1RTMuiJOChNOgdVUsgnjJp7Yuh0Uwq9A2rnpv+nLDTqYJSUFnky+zb2Z/XF00yGE+hXDG0EWVO8Rx8bh+d0c7MeaMnEidlajxu54c7muwfs5bWDMRSWFrj97hyduKQsqxMb7NBnztn5wvxlEkkYa+/Ir8751ARkYRJImVXmc3Vgy7Yvdqalj3QdTpRyz7zaG2Pbam1PZZprt4BTVMTjg8Ncu5zG/iddZwe0iSRsuy2aApCvtzxRhOm88NQ2Z1LjFxE29vJdErLAr7R6+744sWJVxP0uTPJffq1BV4XlsYZD05RVODGyDovaOzl0h3gpJcL+d3DagxpDeF4MhNvrt51k6ZFJG6isXsw9ntcJEzLHs7Ba9cIiSZM4k5b14DXhdupbq+wb65orTEtnRlqpsDjwspKBtPtAdPneKXsDj1y5YUpp/TPZRgEvS5MnT7f2d/LtDTRpAnY+2/2WHlaawYTJqalCXhdDMZTw9ZvtkgiRSxporD3zZE1rbS296mkaeFSRqZjqpF6I0ksS+P1GMOG3kmzNPRFEmjscf38OfaHpKkzQxQV+T1DJbhZYkmLSCKFAkoDvlHXnJ5IAssaeq6U3c7cGLFgb3oMwWPGa7eR1BqCPlfO8YMTppXVG7UnZ4dNkYRJxOklvDQ4Og6wE9lEysLlUqNuKoG9v/RGEk68rpwd0phWOl5Nod8+TgbjJqVBb+bwjaesTFv2koDnGPuD3WRAKSgLenPHG0sST1q4jxEv2L3ImpamwOvKrN/s86+p7ZoAWmtCfk/O82/ctOiLJAB73XlyjHYwmEg58SrKC70YOX4F9sWSxJMmHpcxLN6Xrn/pmInjRO0c5yiQnepPc6YNo7W+C7gL7KqqZ7yJqqqX/h8DFEIIId4qWmv64n0U+4rf8rHRhBBCTBzq+mNfMybqgHybgHlKqVlKKS/wQXJ2VC+EEEJMPEopSvzH2dO2EEIIcRwmZImj1jqllPoM8Bz2cBy/1lrvHuewhBBCCCGEEOKkNCETRwCt9dPA0+MdhxBCCCGEEEKc7CZqVVUhhBBCCCGEEH8jkjgKIYQQQgghhBiTJI5CCCGEEEIIIcYkiaMQQgghhBBCiDFJ4iiEEEIIIYQQYkySOAohhBBCCCGEGJMkjkIIIYQQQgghxiSJoxBCCCGEEEKIMUniKIQQQgghhBBiTJI4CiGEEEIIIYQYk9Jaj3cMeUEpNQDszTGrGOg7weEcrwqgc7yDyCGf11m+xpav2xLyd53la1yyLd+8fI0LZHser3yKZaR83Yb5vM7yMbZ83Y6Qn+srLV9jk+355p2ouBZorUO5ZrhPwIefLPZqrVeOnKiUuktr/anxCOiNKKU254p5vOX5OsvL2PJ1W0Jer7N8jUu25ZuUr3GBbM/jlU+xjJSv2zDPnlNIGQAABmlJREFU11nexZav2xHyc32l5Wtssj3fvBMVl1Jq87HmSVXVN/bEeAdwEsrndZbPseWrfF1n+RpXPsvXdZavceW7fFpv+RTLySKf11k+x5aP8nl95XNs+Spf19m4xyVVVR35fOfjWE7GmEVusi0nDtmWE4tsz5OfbMOJQbbjxCLbM3+NtW2kxHHIXeMdwF/hZIxZ5CbbcuKQbTmxyPY8+ck2nBhkO04ssj3z1zG3jZQ4CiGEEEIIIYQYk5Q4CiGEEEIIIYQYkySOJwGl1HuUUloptXC8YxH/d0qp8BvMX6OUknr/eUwpNU0p9ZhSar9S6qBS6idKKe8Yy39BKRU4kTGKN+eNjkuR3+Q6OfHItfLkJ9fKiUcSx5PDDcCrzuNxU0q53ppwhHj7Ukop4GHgUa31PGA+UAh8b4yXfQGQi6EQbx25TgqRR+RaOTFJ4pjnlFKFwLnAJ4APOtMuVEq9rJR6Sim1Vyn1C6WU4cwLK6V+pJTaDpw1fpGLsTjb8Mms5z9TSn1sHEMSx+9iIKa1/g2A1toEvgj8nVIqqJT6oVJql1Jqh1Lqs0qpzwFTgT8rpf48jnGLN6CUKlRKvaiUel0ptVMpdY0zfaZSqk4pdbdSardS6k9KqYLxjlfY5Do5ccm18qQm18oJyD3eAYg3dA3wrNZ6n1KqSym1wpm+ClgMNADPAu8F/ggEgQ1a6y+PS7RCTHxLgC3ZE7TW/UqpRuBmYCZwqtY6pZQq01p3K6W+BFykte488eGKNyEGXOtszwpgvVLqcWfePOAGrfUnlVIPAtcBvxuvQMUwcp0UIv/ItXICkhLH/HcD8Afn7z8wVA1no9a63rmD8wD23VYAE3joxIYohHBcCPxSa50C0Fp3j2844k1SwB1KqR3AC0A1UOXMO6S13ub8vQX7R4/ID3KdFOLkciFyrTwpSYljHlNKlWEX9S9VSmnABWjgKecxW/p5zLlIivyWYviNG/94BSLetFrgfdkTlFJFQA1weDwCEn8zNwKTgBVa66RS6jBDx2Y8azkTkKqqeUCukxOeXCtPXnKtnICkxDG/vQ/4rdZ6htZ6ptZ6OnAIOA9YpZSa5bTZuB67UwBx8mgAFiulfEqpEuCS8Q5IHLcXgYBS6qOQ6VzjR8C9wHPAp5VSbmdemfOaASB04kMVb1Ix0O4kjRcBM8Y7IPGG5Do5scm18uQl18oJSBLH/HYD8MiIaQ850zcBPwPqsC+SI5cTecg5Sca11k3Ag8Au53HruAYmjpvWWgPXAu9XSu0H9mG3jftH4B6gEdjhdLzxIedldwHPSoP//JQ+LoH7gZVKqZ3AR4E94xqYOB5ynZyA5Fp58pNr5cSk7O0qTiZKqQuBr2itrx7vWMSbo5RaDtyttV413rEIIWxyXE48cp08uckxKUR+khJHIU4QpdQt2B00/NN4xyKEsMlxKUR+kWNSiPwlJY5CCCGEEEIIIcYkJY5CCCGEEEIIIcYkiaMQQoi3DaXUdKXUn5VStUqp3UqpzzvTy5RSzyul9juPpc70G5VSO5RSO5VSa522V+n3+rVSql0ptWu8vo8QQghxokjiKIQQ4u0kBXxZa70YWA3cppRaDHwdeFFrPQ+7G/mvO8sfAi7QWi8F/gW717+0e4ErTlTgQgghxHiSxFEIIcTbhta6RWv9uvP3APZQDdXANcB9zmL3Ae9xllmrte5xpq8HpmW918tA9wkKXQghhBhXkjgKIYR4W1JKzQROAzYAVVrrFmdWK1CV4yWfAJ45IcEJIYQQecY93gEIIYQQJ5pSqhB7oPgvaK37lVKZeVprrZTSI5a/CDtxPPeEBiqEEELkCSlxFEII8bailPJgJ433a60fdia3KaWmOPOnAO1Zyy8D7gGu0Vp3neh4hRBCiHwgiaMQQoi3DWUXLf4KqNNa/1vWrMeBm5y/bwIec5avAR4GPqK13nciYxVCCCHyidJav/FSQgghxASglDoXeAXYCVjO5H/Ebuf4IFADNAAf0Fp3K6XuAa5zpgGktNYrnfd6ALgQqADagNu11r86QV9FCCGEOKEkcRRCCCGEEEIIMSapqiqEEEIIIYQQYkySOAohhBBCCCGEGJMkjkIIIYQQQgghxiSJoxBCCCGEEEKIMUniKIQQQgghhBBiTJI4CiGEEEIIIYQYkySOQgghhBBCCCHGJImjEEIIIYQQQogx/X+TSHuwTbxc4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653" y="2165684"/>
            <a:ext cx="8390796" cy="43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Случаи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заболеваемости</a:t>
            </a:r>
            <a:r>
              <a:rPr lang="en-US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 Швейцарии.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1548099" y="1753677"/>
            <a:ext cx="7571837" cy="85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ru-RU" dirty="0" smtClean="0"/>
              <a:t>Основные характеристики по количеству заболевших за период пандемии (</a:t>
            </a:r>
            <a:r>
              <a:rPr lang="en-US" dirty="0" smtClean="0"/>
              <a:t>max, min, </a:t>
            </a:r>
            <a:r>
              <a:rPr lang="en-US" dirty="0" err="1" smtClean="0"/>
              <a:t>std</a:t>
            </a:r>
            <a:r>
              <a:rPr lang="ru-RU" dirty="0" smtClean="0"/>
              <a:t>, …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endParaRPr lang="ru-RU" dirty="0" smtClean="0"/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3144253"/>
            <a:ext cx="11220450" cy="2590800"/>
          </a:xfrm>
          <a:prstGeom prst="rect">
            <a:avLst/>
          </a:prstGeom>
        </p:spPr>
      </p:pic>
      <p:sp>
        <p:nvSpPr>
          <p:cNvPr id="4" name="AutoShape 2" descr="data:image/png;base64,iVBORw0KGgoAAAANSUhEUgAAA44AAAGBCAYAAAApPu9oAAAABHNCSVQICAgIfAhkiAAAAAlwSFlzAAALEgAACxIB0t1+/AAAADh0RVh0U29mdHdhcmUAbWF0cGxvdGxpYiB2ZXJzaW9uMy4yLjIsIGh0dHA6Ly9tYXRwbG90bGliLm9yZy+WH4yJAAAgAElEQVR4nOzdeXTVxf3/8efcmx3ClrAvBS2yhCxKWCSAuCAguOGCSBXQYgURf7VVsG5I4SsiFcsmoAhiQRFQWYpFVDAgqARMAAlFlsgqQkIg+zq/P+4lDZiEAEkukNfjnJzcz/szn5l3Lrfn9O3MnTHWWkRERERERESK4/B0AiIiIiIiInJpU+EoIiIiIiIiJVLhKCIiIiIiIiVS4SgiIiIiIiIlUuEoIiIiIiIiJVLhKCIiIiIiIiVS4SgiIlIBjDG3GWNCjDF+xpjhns5HRETkfKhwFBGRSssYk2CMuaXQdTdjzMGz2sw1xowtg+FOAZ8CB4EGZdCfiIhIhfHydAIiIiKVgbV2PdDc03mIiIhcCM04ioiIlIIxpqkxxhpjUt0/240x3Qrdb2mMWW2MSTLG/NcYc3+he2fMWhpjVrr78nJfrzXG/LHQ/VuMMQmFrnsbY34wxpwyxhwwxowuIq/HjDGHjTFHjDF/LXR/tDHmX4Wup7vb/740uYmIiIAKRxERkfNVAwgEPgImAhhjqgCrgQVAHeABYLoxpvXZDxtjbgTCznPMNOBh99i9gaHGmLvOanMjrhnNW4GRhZfgFhr7GqBXcYNcYG4iIlIJqHAUERE5fwZwAonu6z5AgrV2jrU211r7A7AEuO+Mh4wxwATgpfMZzFq71lq7zVqbb63dCnwA3HBWs1estWnW2m3AHKB/EV39H/D3Iv+gC8xNREQqBy1DEREROT/HAR8gB7jbHfsd0MEYk1yonRfw/lnP3u9+/qvzGdAY0wEYD7Rxj+0LLDqr2YFCr38GQs/qoyPQAugHzC5imAvKTUREKgcVjiIiIucn2Fqb6/5+4yfGmAa4iravrbXdS3jOG9ds370XMOYCYCrQy1qbaYx5Ewg+q01jYKf7dRPg8Fn3JwDPWWvzXJOLZZabiIhUAlqqKiIilZ23+2xFP1yzeZy+dsecxTyXB1R3P7MCuMYY85Axxtv9084Y06pQ+4eADe6lpucrEEhyF43tgQeLaPOiMSbAGBMCDAYWFrp3E5BvrV1RTP8Xk5uIiFQCmnEUEZHKbmURsYyzrscVep3snrE7BvzJWnsSwBhzK/CG+8cBxAFPF3quJvBiCXlMKLRbqi9Q0xizyFp7HzAM+IcxZirwNa6NeWqc9fzXwG732BOttZ8XulcfOHszncLOlZuIiFRyxlrr6RxERETkLMaYpsBca223UrTbB3hba3PLOy8REamctFRVRETk0pQBbPZ0EiIiIqAZRxERkcuaZhxFRKQiqHAUERERERGREmmpqoiIiIiIiJRIhaOIiIiIiIiUSMdxuAUHB9umTZt6Og0RERERERGP2Lx583Frbe2i7qlwdGvatCkxMTGeTkNERERERMQjjDE/F3dPS1VFRERERESkRCocRUREREREpEQqHEVERERERKRE+o5jCXJycjh48CCZmZmeTkUqCT8/Pxo1aoS3t7enUxERERERKaDCsQQHDx4kMDCQpk2bYozxdDpyhbPWkpiYyMGDB2nWrJmn0xERERERKaClqiXIzMwkKChIRaNUCGMMQUFBmuEWERERkUuOCsdzUNEoFUmfNxERERG5FKlwFBERERERkRKVW+FojHnXGPOrMWZ7Eff+Yoyxxphg97Uxxkw2xuw2xmw1xlxXqO1AY8xP7p+BheJtjTHb3M9MNu6pGmNMLWPManf71caYmuX1N4qIiIiIiFQG5TnjOBfoeXbQGNMYuBXYXyjcC2ju/nkMeMvdthbwMtABaA+8XKgQfAsYUui502ONAr601jYHvnRfi4iIiIiIyAUqt8LRWhsNJBVxaxLwLGALxe4E5lmXb4Eaxpj6QA9gtbU2yVp7AlgN9HTfq2at/dZaa4F5wF2F+nrP/fq9QvHLUkJCAq1atWLIkCGEhIRw6623kpGRwZ49e+jZsydt27alS5cu7Ny5k7y8PJo1a4a1luTkZJxOJ9HR0QB07dqVn376qcgxUlNTGTx4MKGhoYSFhbFkyRIAhg4dSmRkJCEhIbz88ssF7UeNGkXr1q0JCwvjr3/9KwDHjh3jnnvuoV27drRr145vvvkGgK+//pqIiAgiIiK49tprSUlJKc+3S0REREREykGFHsdhjLkTOGStjTtrE5CGwIFC1wfdsZLiB4uIA9S11h5xv/4FqFsWub+y/Ed2HD5VFl0VaN2gGi/fHnLOdj/99BMffPABb7/9Nvfffz9Llixhzpw5zJgxg+bNm/Pdd98xbNgwvvrqK1q0aMGOHTvYt28f1113HevWraNDhw4cOHCA5s2bF9n/3//+d6pXr862bdsAOHHiBADjxo2jVq1a5OXlcfPNN7N161YaNmzIJ598ws6dOzHGkJycDMBTTz3Fn//8Zzp37sz+/fvp0aMH8fHxTJw4kWnTphEVFUVqaip+fn5l9O6JiIiIiEhZsdnZJd6vsMLRGBMA/A3XMtUKYa21xhhb3H1jzGO4lsbSpEmTikrrvDVr1oyIiAgA2rZtS0JCAhs2bOC+++4raJOVlQVAly5diI6OZt++fTz33HO8/fbb3HDDDbRr167Y/r/44gs+/PDDguuaNV2rgT/66CNmzZpFbm4uR44cYceOHbRu3Ro/Pz8effRR+vTpQ58+fQr62LFjR0Efp06dIjU1laioKJ5++mkGDBhA3759adSoUdm9MSIiIiIiUiYOPPlkifcrcsbxaqAZcHq2sRGwxRjTHjgENC7UtpE7dgjodlZ8rTveqIj2AEeNMfWttUfcS1p/LS4ha+0sYBZAZGRksQUmUKqZwfLi6+tb8NrpdHL06FFq1KhBbGzsb9p27dqVt956i8OHDzNmzBhef/111q5dS5cuXc5rzH379jFx4kQ2bdpEzZo1GTRoEJmZmXh5efH999/z5ZdfsnjxYqZOncpXX31Ffn4+33777W9mFEeNGkXv3r1ZuXIlUVFRrFq1ipYtW17YGyEiIiIiImUua/du0r6OLrFNhR3HYa3dZq2tY61taq1timt56XXW2l+AZcDD7t1VOwIn3ctNVwG3GmNqujfFuRVY5b53yhjT0b2b6sPAUvdQy4DTu68OLBS/YlSrVo1mzZqxaNEiAKy1xMXFAdC+fXs2bNiAw+HAz8+PiIgIZs6cSdeuXYvtr3v37kybNq3g+sSJE5w6dYoqVapQvXp1jh49ymeffQa4vg958uRJbrvtNiZNmlQw7q233sqUKVMK+jhd1O7Zs4fQ0FBGjhxJu3bt2LlzZ9m+GSIiIiIiclGS3puHKTRZVZTyPI7jA2Aj0MIYc9AY82gJzVcCe4HdwNvAMABrbRLwd2CT+2eMO4a7zTvuZ/YAn7nj44HuxpifgFvc11ec+fPnM3v2bMLDwwkJCWHpUld97OvrS+PGjenYsSPgWrqakpJCaGhosX298MILnDhxgjZt2hAeHs6aNWsIDw/n2muvpWXLljz44INERUUBkJKSQp8+fQgLC6Nz58688cYbAEyePJmYmBjCwsJo3bo1M2bMAODNN9+kTZs2hIWF4e3tTa9evcrzbRERERERkfOQffAQJ5cupfqdd5bYzrg2JZXIyEgbExNzRiw+Pp5WrVp5KCOprPS5ExEREZGKYK3lwGN/ImPzZq5asRyfhg03W2sji2pbYUtVRURERERE5NKRvnEjaevWUfv/PYV3gwYltq3Q4zjEs+bMmcM///nPM2JRUVFnfL9RREREREQqh9R16zE+PtTo1++cbVU4ViKDBw9m8ODBnk5DREREREQuAenffYd/RASOc2yMA1qqKiIiIiIiUunknTpFZnw8Ae3bl6q9ZhxFREREREQqifz0dPIzM0n7ZgNYS0D7dqV6ToWjiIiIiIhIJZBz6BB7br8Dm54OgPH1xT88vFTPqnAUERERERGpBI5Nnw65udT923PgdOJ79e9L9f1G0HccL2nJyclMnz69xDYJCQksWLDgnH0lJCTQpk2bUo/drVs3zj7XsrTmzp3L4cOHC66bNm3K8ePHL6gvERERERG5eFn79nHy06XU7P8AtR5+mFoDBlClY4dSP6/C8RJWloVjRTq7cBQREREREc9KfOcdjJcXQUOGXNDzWqpaWp+Ngl+2lW2f9UKh1/hib48aNYo9e/YQERFB9+7dXWl89hnGGF544QX69evHqFGjiI+PJyIigoEDB3L33Xfz0EMPkZaWBsDUqVPp1KnTOVPJyMhg8ODBxMXF0bJlSzIyMgruff7557z88stkZWVx9dVXM2fOHKpWrcqYMWNYvnw5GRkZdOrUiZkzZ7JkyRJiYmIYMGAA/v7+bNy4EYApU6awfPlycnJyWLRoES1btuTrr7/mqaeeAsAYQ3R0NIGBgRf8doqIiIiIyG/lHP2Vk8uWU/O+e/EKDr6gPjTjeAkbP348V199NbGxsXTs2JHY2Fji4uL44osveOaZZzhy5Ajjx4+nS5cuxMbG8uc//5k6deqwevVqtmzZwsKFCxkxYkSpxnrrrbcICAggPj6eV155hc2bNwNw/Phxxo4dyxdffMGWLVuIjIzkjTfeAGD48OFs2rSJ7du3k5GRwYoVK7j33nuJjIxk/vz5xMbG4u/vD0BwcDBbtmxh6NChTJw4EYCJEycybdo0YmNjWbduXUFbEREREREpO0nz3oO8PGpdxJnumnEsrRJmBivC+vXr6d+/P06nk7p163LDDTewadMmqlWrdka7nJwchg8fTmxsLE6nk127dpWq/+jo6IIiMywsjLCwMAC+/fZbduzYQVRUFADZ2dlcf/31AKxZs4YJEyaQnp5OUlISISEh3H777UX237dvXwDatm3Lxx9/DEBUVBRPP/00AwYMoG/fvjRq1Og83xURERERESlJ3qlTJH+4kGo9e+DTuPEF96PC8QozadIk6tatS1xcHPn5+fj5+V1Uf9ZaunfvzgcffHBGPDMzk2HDhhETE0Pjxo0ZPXo0mZmZxfbj696tyel0kpubC7iW4vbu3ZuVK1cSFRXFqlWraNmy5UXlKyIiIiIi/3Ni4ULy09Ko9eijF9WPlqpewgIDA0lJSQGgS5cuLFy4kLy8PI4dO0Z0dDTt27c/ow3AyZMnqV+/Pg6Hg/fff5+8vLxSjdW1a9eCTXa2b9/O1q1bAejYsSPffPMNu3fvBiAtLY1du3YVFInBwcGkpqayePHiIvMuyZ49ewgNDWXkyJG0a9eOnTt3lipXERERERE5t9wTJ0h6dw5VOl2Pf0jIRfWlGcdLWFBQEFFRUbRp04ZevXoRFhZGeHg4xhgmTJhAvXr1CAoKwul0Eh4ezqBBgxg2bBj33HMP8+bNo2fPnlSpUqVUYw0dOpTBgwfTqlUrWrVqRdu2bQGoXbs2c+fOpX///mRlZQEwduxYrrnmGoYMGUKbNm2oV68e7dq1K+hr0KBBPP7442dsjlOUN998kzVr1uBwOAgJCaFXr14X8W6JiIiIiEhhv74+kbyUFOqMHHnRfRlrbRmkdPmLjIy0Z59bGB8fT6tWrTyUkVRW+tyJiIiIyMXKOXSI3TffQq1HH6HuM8+U6hljzGZrbWRR97RUVURERERE5AqTvuUHAKr36VMm/WmpaiWzatUqRp41Vd2sWTM++eQTD2UkIiIiIiJlLSMuDhMQgG/z5mXSnwrHSqZHjx706NHD02mIiIiIiEg5yoiLw79NG4xX2ZR8WqoqIiIiIiJyBcnPzCQzPh7/8PAy61MzjiIiIiIiIleAUytXkrljB7knTkBuLv7XRpRZ3yocRURERERELnPZBw9y6JlnweHAOBx41atHwHXXlVn/KhxFREREREQuc4kzZ2GcTq5evRrvunXKvH99x1F+o2nTphw/fvyCnn3zzTdJT08vuK5atWpZpSUiIiIiIkXIOXyY5E8/pca995RL0QgqHKWMnV04ioiIiIhI+Up85x0Agv74x3IbQ0tVS+m1719jZ9LOMu2zZa2WjGw/ssQ2CQkJ9OrVi86dO7NhwwYaNmzI0qVLOXz4ME888QTHjh0jICCAt99+m+bNm/P73/+evXv3cvLkSYKCglizZg1du3ala9euzJ49m+ZFnOOSmJhI//79OXToENdffz3W2oJ7//rXv5g8eTLZ2dl06NCB6dOn43Q6GTp0KJs2bSIjI4N7772XV155hcmTJ3P48GFuvPFGgoODWbNmDQDPP/88K1aswN/fn6VLl1K3bl0WLVrEK6+8gtPppHr16kRHR5fpeysiIiIiUhnkHD1K8qLF1Lj7brwbNCi3cTTjeBn46aefeOKJJ/jxxx+pUaMGS5Ys4bHHHmPKlCls3ryZiRMnMmzYMJxOJy1atGDHjh2sX7+e6667jnXr1pGVlcWBAweKLBoBXnnlFTp37syPP/7I3Xffzf79+wGIj49n4cKFfPPNN8TGxuJ0Opk/fz4A48aNIyYmhq1bt/L111+zdetWRowYQYMGDVizZk1B0ZiWlkbHjh2Ji4uja9euvP322wCMGTOGVatWERcXx7JlyyrgXRQRERERufKc+Nd8bF4eQY8NKddxNONYSueaGSxPzZo1IyLCtZVu27ZtSUhIYMOGDdx3330FbbKysgDo0qUL0dHR7Nu3j+eee463336bG264gXbt2hXbf3R0NB9//DEAvXv3pmbNmgB8+eWXbN68ueDZjIwM6tRxrZn+6KOPmDVrFrm5uRw5coQdO3YQFhb2m759fHzo06dPQe6rV68GICoqikGDBnH//ffTt2/fi3p/REREREQqo/ysLJIXLybw5pvwadSoXMdS4XgZ8PX1LXjtdDo5evQoNWrUIDY29jdtu3btyltvvcXhw4cZM2YMr7/+OmvXrqVLly7nPa61loEDB/Lqq6+eEd+3bx8TJ05k06ZN1KxZk0GDBpGZmVlkH97e3hhjCnLPzc0FYMaMGXz33Xf8+9//pm3btmzevJmgoKDzzlFEREREpLJKWbWKvBMnqNm/f7mPpaWql6Fq1arRrFkzFi1aBLgKvLi4OADat2/Phg0bcDgc+Pn5ERERwcyZM+natWux/XXt2pUFCxYA8Nlnn3HixAkAbr75ZhYvXsyvv/4KQFJSEj///DOnTp2iSpUqVK9enaNHj/LZZ58V9BUYGEhKSso5/4Y9e/bQoUMHxowZQ+3atTlw4MCFvRkiIiIiIpWQzc8ncfa7+DRrRkDHjuU+ngrHy9T8+fOZPXs24eHhhISEsHTpUsA1O9m4cWM6uj88Xbp0ISUlhdDQ0GL7evnll4mOjiYkJISPP/6YJk2aANC6dWvGjh3LrbfeSlhYGN27d+fIkSOEh4dz7bXX0rJlSx588EGioqIK+nrsscfo2bMnN954Y4n5P/PMM4SGhtKmTRs6depEeHj4xb4lIiIiIiKVRsp//kPWf/9L8LChGEf5l3Wm8A6alVlkZKSNiYk5IxYfH0+rVq08lJFUVvrciYiIiMi57L3jTrD5NPv0U4zTWSZ9GmM2W2sji7qnGUcREREREZHLSG5SElm7dlH9rrvKrGg8l3IrHI0x7xpjfjXGbC8Ue90Ys9MYs9UY84kxpkahe88ZY3YbY/5rjOlRKN7THdttjBlVKN7MGPOdO77QGOPjjvu6r3e77zctr7/xcjNnzhwiIiLO+HniiSc8nZaIiIiIiJyHDPf+Jv4V+HWv8pxxnAv0PCu2GmhjrQ0DdgHPARhjWgMPACHuZ6YbY5zGGCcwDegFtAb6u9sCvAZMstb+HjgBPOqOPwqccMcnudsJMHjwYGJjY8/4mTZtmqfTEhERERGR85CxdSs4nfiFhFTYmOVWOFpro4Gks2KfW2tz3ZffAqcPG7kT+NBam2Wt3QfsBtq7f3Zba/daa7OBD4E7jet8h5uAxe7n3wPuKtTXe+7Xi4GbzenzIERERERERC5zmXFx+F5zDQ5//wob05PfcXwEOH2OQ0Og8HkMB92x4uJBQHKhIvR0/Iy+3PdPutuLiIiIiIhclmx2Ntn795P9889kbNuOf3hYhY7vVaGjuRljngdygfmeGL9QHo8BjwEFR1CIiIiIiIhcag6OeIrUtWsLrv0jIip0/AovHI0xg4A+wM32f2eBHAIaF2rWyB2jmHgiUMMY4+WeVSzc/nRfB40xXkB1d/vfsNbOAmaB6ziOi/vLREREREREyl765s2krl1LjX79CLjuWoyPD4E331yhOVToUlVjTE/gWeAOa216oVvLgAfcO6I2A5oD3wObgObuHVR9cG2gs8xdcK4B7nU/PxBYWqivge7X9wJf2cv0sMrk5GSmT59eYpuEhAQWLFhwzr4SEhJo06ZNWaV2RbrttttITk4GoGrVqsCZ71tMTAwjRozwWH4iIiIiUvlYazk26U2ctYOpO2ok1e+8k2q9emF8fCo0j/I8juMDYCPQwhhz0BjzKDAVCARWG2NijTEzAKy1PwIfATuA/wBPWGvz3LOJw4FVQDzwkbstwEjgaWPMblzfYZztjs8Ggtzxp4GCIzwuN2VZOFYGubm5525UgpUrV1KjRo1i70dGRjJ58uSLGkNERERE5HykbdhAekwMwX96vEI3wzlbuS1Vtdb2LyI8u4jY6fbjgHFFxFcCK4uI78W16+rZ8UzgvvNKthR++b//Iyt+Z5n26duqJfX+9rdi748aNYo9e/YQERFB9+7dAfjss88wxvDCCy/Qr18/Ro0aRXx8PBEREQwcOJC7776bhx56iLS0NACmTp1Kp06dzplLXl4eI0eO5D//+Q8Oh4MhQ4bw5JNPMmbMGJYvX05GRgadOnVi5syZGGOYPHkyM2bMwMvLi9atW/Phhx+SlpbGk08+yfbt28nJyWH06NHceeed/PjjjwwePJjs7Gzy8/NZsmQJzZs3/00OCQkJ9OzZk7Zt27JlyxZCQkKYN28eAQEBbN68maeffprU1FSCg4OZO3cu9evXp1u3bkRERLB+/Xr69+/PX/7yl9/0O2jQIPz9/fnhhx/49ddfeffdd5k3bx4bN26kQ4cOzJ07F4CmTZsSExNDcHBwke/R2rVrmThxIitWrCApKYlHHnmEvXv3EhAQwKxZswgLC2P06NHs37+fvXv3sn//fv7f//t/mqUUERERkQtireXY5Ml4NahPjfvLvMQ5Lx7ZHEdKZ/z48Wzfvp3Y2FiWLFnCjBkziIuL4/jx47Rr146uXbsyfvz4gmIGID09ndWrV+Pn58dPP/1E//79iYmJOedYs2bNIiEhgdjYWLy8vEhKcp2kMnz4cF566SUAHnroIVasWMHtt9/O+PHj2bdvH76+vgXLO8eNG8dNN93Eu+++S3JyMu3bt+eWW25hxowZPPXUUwwYMIDs7Gzy8vKKzeO///0vs2fPJioqikceeYTp06fz1FNP8eSTT7J06VJq167NwoULef7553n33XcByM7OPuffeOLECTZu3MiyZcu44447+Oabb3jnnXdo164dsbGxRJznl4tffvllrr32Wj799FO++uorHn74YWJjYwHYuXMna9asISUlhRYtWjB06FC8vb3Pq38RERERkdS1a8mM20q9v4/BUcFLU8+mwrGUSpoZrAinZ9ScTid169blhhtuYNOmTVSrVu2Mdjk5OQwfPpzY2FicTie7du0qVf9ffPEFjz/+OF5ero9ErVq1AFizZg0TJkwgPT2dpKQkQkJCuP322wkLC2PAgAHcdddd3HWX6wjNzz//nGXLljFx4kQAMjMz2b9/P9dffz3jxo3j4MGD9O3bt8jZxtMaN25MVFQUAH/4wx+YPHkyPXv2ZPv27QWzrnl5edSvX7/gmX79+p3z77v99tsxxhAaGkrdunUJDQ0FICQkhISEhPMuHNevX8+SJUsAuOmmm0hMTOTUqVMA9O7dG19fX3x9falTpw5Hjx6lUaNGJXUnIiIiInIGm5/PsclT8G7ShBp33XXuB8qZCscrzKRJk6hbty5xcXHk5+fj5+d3wX1lZmYybNgwYmJiaNy4MaNHjyYzMxOAf//730RHR7N8+XLGjRvHtm3bsNayZMkSWrRocUY/rVq1okOHDvz73//mtttuY+bMmdx0001FjmmM+c21tZaQkBA2btxY5DNVqlQ559/i6+sLgMPhKHh9+vpivxtZ3FgATqezzPsXERERkStfyn/+Q1Z8PA0mvIa5BFavVeiuqnJ+AgMDSUlJAaBLly4sXLiQvLw8jh07RnR0NO3btz+jDcDJkyepX78+DoeD999/v8RloYV1796dmTNnFhQ5SUlJBUVicHAwqampLF68GID8/HwOHDjAjTfeyGuvvcbJkydJTU2lR48eTJkyhdOb2P7www8A7N27l6uuuooRI0Zw5513snXr1mLz2L9/f0GBuGDBAjp37kyLFi04duxYQTwnJ4cff/yx2D4qQpcuXZg/33UM6dq1awkODv7N7K+IiIiIyIXIS03j6GsT8G3Zkmq9e3s6HUCF4yUtKCiIqKgo2rRpw8aNGwkLCyM8PJybbrqJCRMmUK9ePcLCwnA6nYSHhzNp0iSGDRvGe++9R3h4ODt37izVbBzAH//4R5o0aVIwxoIFC6hRowZDhgyhTZs29OjRg3bt2gGupaJ/+MMfCA0N5dprr2XEiBHUqFGDF198kZycHMLCwggJCeHFF18E4KOPPqJNmzZERESwfft2Hn744WLzaNGiBdOmTaNVq1acOHGCoUOH4uPjw+LFixk5ciTh4eFERESwYcOGi3+DL8Lo0aPZvHkzYWFhjBo1ivfee8+j+YiIiIjIlSNx5kxyjx6l/uiXMU6np9MBwFymRxyWucjISHv2Bivx8fG0atXKQxlVPgkJCfTp04ft27d7OhWP0udOREREpPKy1rL75pvxa9GSxm+VfDRfWTPGbLbWRhZ1TzOOIiIiIiIil4ic/fvJPXyEKl06ezqVM2hznEpm1apVjBw58oxYs2bN+OSTTyosh8TERG6++ebfxL/88suLmm0cN24cixYtOiN233338fzzz19wnyIiIvzR7vUAACAASURBVCIiFSnNva9Hleuv93AmZ9JSVTctVZVLhT53IiIiIpVPfno6Nt9yeNRIMnfs4PdffvmbEwfKW0lLVTXjKCIiIiIi4kGJ787h19dfB/ekXvV7+lZ40XguKhxFREREREQ8JGv3bn6dNIkq13ekSucu4DBU69HD02n9hgpHERERERERD7D5+Rx56WWcAQE0eP11vIKCPJ1SsbSrqoiIiIiIiAckL1lCxpYt1Hn22Uu6aAQVjpe05ORkpk8v+eyWhIQEFixYcM6+EhISaNOmTanH7tatG2dvFlRac+fO5fDhwwXXTZs25fjx4xfU16WgU6dOwJnv4dq1a+nTpw8Ay5YtY/z48R7LT0REREQuP7mJifw68R8EREZSve/dnk7nnFQ4XsLKsnCsSGcXjp6Wl5d3Uc9v2LChxPt33HEHo0aNuqgxRERERKRy+XXC6+Snp1PvldGX3EY4RdF3HEtp3Ue7OH4gtUz7DG5clS73X1Ps/VGjRrFnzx4iIiLo3r07AJ999hnGGF544QX69evHqFGjiI+PJyIigoEDB3L33Xfz0EMPkZaWBsDUqVMLZsxKkpGRweDBg4mLi6Nly5ZkZGQU3Pv88895+eWXycrK4uqrr2bOnDlUrVqVMWPGsHz5cjIyMujUqRMzZ85kyZIlxMTEMGDAAPz9/dnoPodmypQpLF++nJycHBYtWkTLli35+uuveeqppwAwxhAdHU1gYOBvclu7di0vvfQSgYGB7N69mxtvvJHp06fjcDiKza1p06b069eP1atX8+yzz/LAAw/8pt9u3bpx7bXXsm7dOtLS0pg3bx6vvvoq27Zto1+/fowdOxaAqlWrkppa/L/93LlziYmJYerUqSQkJPDII49w/PhxateuzZw5c2jSpAmDBg2iWrVqxMTE8MsvvzBhwgTuvffec/67iIiIiMiVJ+Wrrzi5dClBj/8J36uv9nQ6paIZx0vY+PHjufrqq4mNjaVjx47ExsYSFxfHF198wTPPPMORI0cYP348Xbp0ITY2lj//+c/UqVOH1atXs2XLFhYuXMiIESNKNdZbb71FQEAA8fHxvPLKK2zevBmA48ePM3bsWL744gu2bNlCZGQkb7zxBgDDhw9n06ZNbN++nYyMDFasWMG9995LZGQk8+fPJzY2Fn9/fwCCg4PZsmULQ4cOZeLEiQBMnDiRadOmERsby7p16wraFuX7779nypQp7Nixgz179vDxxx+XmBtAUFAQW7ZsKbJoPM3Hx4eYmBgef/xx7rzzTqZNm8b27duZO3cuiYmJpXrvCnvyyScZOHAgW7duZcCAAWe8/0eOHGH9+vWsWLFCM5QiIiIilVTW3r0cfuZZ/EJCCH78cU+nU2qacSylkmYGK8L69evp378/TqeTunXrcsMNN7Bp0yaqVat2RrucnByGDx9ObGwsTqeTXbt2lar/6OjogiInLCyMsLAwAL799lt27NhBVFQUANnZ2Vx//fUArFmzhgkTJpCenk5SUhIhISHcfvvtRfbft29fANq2bcvHH38MQFRUFE8//TQDBgygb9++NGrUqNj82rdvz1VXXQVA//79Wb9+PX5+fsXmBtCvX79z/t133HEHAKGhoYSEhFC/fn0ArrrqKg4cOEDQeX5JeePGjQV/30MPPcSzzz5bcO+uu+7C4XDQunVrjh49el79ioiIiMiV4fiMGWAMjaZOweHn5+l0Sk2F4xVm0qRJ1K1bl7i4OPLz8/G7yA+jtZbu3bvzwQcfnBHPzMxk2LBhxMTE0LhxY0aPHk1mZmax/fj6+gLgdDrJzc0FXEtxe/fuzcqVK4mKimLVqlW0bNmyyOfPXvdtjCk2t9OqVKlyzr/vdF4Oh6Pg9enr03mWlcL9W/fhriIiIiJSeeRnZJDyxZdU790bb/eExeVCS1UvYYGBgaSkpADQpUsXFi5cSF5eHseOHSM6Opr27duf0Qbg5MmT1K9fH4fDwfvvv1/qjWG6du1asMnO9u3b2bp1KwAdO3bkm2++Yffu3QCkpaWxa9eugiIxODiY1NRUFi9eXGTeJdmzZw+hoaGMHDmSdu3asXPnzmLbfv/99+zbt4/8/HwWLlxI586di83Nkzp16sSHH34IwPz58+nSpYtH8xERERGRS0fqmjXY9HSquXfnv5xoxvESFhQURFRUFG3atKFXr16EhYURHh6OMYYJEyZQr149goKCcDqdhIeHM2jQIIYNG8Y999zDvHnz6NmzZ6lm3QCGDh3K4MGDadWqFa1ataJt27YA1K5dm7lz59K/f3+ysrIAGDt2LNdccw1DhgyhTZs21KtXj3bt2hX0NWjQIB5//PEzNscpyptvvsmaNWtwOByEhITQq1evYtu2a9eO4cOHF2yOc/fdd+NwOIrNzVOmTJnC4MGDef311ws2xxERERGRyitt40YO/+158tPSsJmZeNWtS0C7SE+ndd6Mlsy5REZG2rPPLYyPj6dVq1YeykhOW7t2LRMnTmTFihWeTqVC6HMnIiIicmXI2rOHhAf64xUcTJXOnQGo2rULVS/RVWnGmM3W2iKrWs04ioiIiIiIlLHcpCQO/OlxjI8PTd55G++GDT2d0kVR4VjJrFq1ipEjR54Ra9asGZ988omHMvqfbdu28dBDD50R8/X15bvvvqNbt24X3O8TTzzBN998c0bsqaeeYvDgwRfcp4iIiIhIcfKzsjj4xHByjx3jd/Peu+yLRtBS1QJaqiqXCn3uRERERC5fNjeXw8+O5NTKlTR8cxLVevb0dEqlpqWqF8Fa+5ujIETKi/5DjoiIiMjlKz89nYMjniJt/Xpq/+Xpy6poPBcdx1ECPz8/EhMT9X/mpUJYa0lMTLzoszdFRERExDOOv/02aevXU2/MKwQPGeLpdMqUZhxL0KhRIw4ePMixY8c8nYpUEn5+fjRq1MjTaYiIiIhIKeWnp5OflkbeqVMkzX2Parf1oub993s6rTKnwrEE3t7eNGvWzNNpiIiIiIjIJSh5ycf88ve/YzMzXQGnk9ojRng2qXKiwlFEREREROQ85GdlcXTsWJIXLSagY0eq9ewBgM/vfodP06aeTa6cqHAUEREREREppeyDBzk04ikyd+wg6PE/UfvJJzFOp6fTKncqHEVERERERM7BWkvi2+9w/K23MN7eNHprOoE33ujptCqMdlUVERERERE5h6R353DsjTeoEtWJqz75uFIVjaAZRxERERERkd/IjI/n2JSp5BzYD0DW3n0E9uhBwzcnVcpz3sttxtEY864x5ldjzPZCsVrGmNXGmJ/cv2u648YYM9kYs9sYs9UYc12hZwa62/9kjBlYKN7WGLPN/cxk4/7XK24MERERERGRc8k+eIhDzz7Lvr73kLF5Mz5Nm+HT7Cpq9ruf+uPGVsqiEcp3xnEuMBWYVyg2CvjSWjveGDPKfT0S6AU0d/90AN4COhhjagEvA5GABTYbY5ZZa0+42wwBvgNWAj2Bz0oYQ0REREREpEiZO3aQtGABp5YuA4eDoEcfIeixx3BWq+bp1C4J5VY4WmujjTFNzwrfCXRzv34PWIurqLsTmGettcC3xpgaxpj67rarrbVJAMaY1UBPY8xaoJq19lt3fB5wF67CsbgxREREREREAMg7eZLs/QcAyNy+jV/G/R/Gx4fqffsSPPRxvOvV83CGl5aK/o5jXWvtEffrX4C67tcNgQOF2h10x0qKHywiXtIYIiIiIiJSidm8PE6tXMnJFStI+2YD5OYW3KvS6XoavvmmZhiL4bHNcay11hhjPTmGMeYx4DGAJk2alGcqIiIiIiLiISlr1pCxZQtp335H5rZteDWoT62BDxPQti0Yg/HxoUr79hhvb0+nesk6Z+FojLnFWvvFWbGB1tr3LmC8o8aY+tbaI+6lqL+644eAxoXaNXLHDvG/Zaen42vd8UZFtC9pjN+w1s4CZgFERkaWaxErIiIiIiLlKy81jfTvvyf9u2/J+mk3YMlLSSVz2zbw8sIrOJgGEydSrfdtlXaTmwtVmhnHl4wx9wB/BaoC7wBZuL4/eL6WAQOB8e7fSwvFhxtjPsS1Oc5Jd+G3Cvi/Qjuj3go8Z61NMsacMsZ0xLU5zsPAlHOMISIiIiIiV5jsn3/m5PIVpG3YQMbWrZCbi/H1xfeaazBeXhhvb+r89S/UGjhQM4oXoTSF4w3AX4BY9/VL1toPzvWQMeYDXLOFwcaYg7h2Rx0PfGSMeRT4Gbjf3XwlcBuwG0gHBgO4C8S/A5vc7cac3igHGIZr51Z/XJvifOaOFzeGiIiIiIhchnITE8mM30nWzngyd8STtW8f5OZibT7Ze/YC4BcSQtAjj1ClUyf8r43A4evr4ayvLMa1kWkJDVxHYswAquFaEvov4DV7rgcvM5GRkTYmJsbTaYiIiIiIVFq5x46RuXMn+RkZAGT+uIOTS5eS+8svBW28GzTAp/nvcfi4CkOfq6+i5oMP4l2njkdyvpIYYzZbayOLuleaGcdvgfHW2neNMf7Aa8A3QKcyzFFERERERCoRay3p328i44ctZGzbTub27eQePXpmI2Oo2q0bAQMH4teqJX4tW+KsUcMzCVdypSkcb7HW7gew1mYAI4wxXcs3LRERERERuVLkHj9OekwM6ZtiyDtxAoCshH1k7YgHwKdpUwLat8e/TQh+rVvjcB+J4axZUzOJl4jSFI7Bxpjgs2Kp5ZGMiIiIiIhc/qy1pK1bR8pXX5H+/Say97q+h2gCAgoKQUdAAPXH/p3AHj1wBgZ6Ml0phdIUjjHAT7iOuzi9Z60FbiqvpERERERE5PJgrSVz61ZS1qwhZ/9+AHJ+OUrGli04qlbFv+111Oh7NwHt2uHXurV2Nr1MlaZwvBV4EdgMvFpoV1MREREREamE8rOzydjyA2nr13Hqs/+Qc+gQOJ34NGoEDgfGy4u6z42i5oMPqlC8QpyzcLTWfgF8YYzpC6wwxvwbeMP9fUcREREREbnC2bw8V3GYn09u0gmOvPCCa/mplxdVOl1P8PDhBN50I87q1T2dqpSTcxaOxpinC11+CvwBeBKoV15JiYiIiIiI5+WlppK8cCEnFnzgKhzdnLVq0fCNf1Clc2ec7o1s5MpWmqWqZ39TdUl5JCIiIiIiIpeGnMOHOfHRR5xY8AH5p04R0L49QY89hiPAHzBU6dgBr9q1PZ2mVKDSLFV9pSISERERERERz0ucM5dfJ0wAawnsfgtBjz2Gf2iop9MSDyvNUtVFuHZRLcxaa/uVT0oiIiIiIlJRco8f5+Sy5disTPJOniJp7lyq3nIzdUeNcm12I0LplqrOOOvaAP8oh1xERERERKSC2Lw8kt5/n+NTppKfllYQD7i+Iw3/8Q8cvr4ezE4uNaVZqvrl2TFjzMnySUdERERERMpb5q5dHHnhRTK3bqXKDV2pO3IUPk0au246nRhjSu5AKp3SLFV96ewQ0KR80hERERERkfKUl5zMz/0fxPj40OAfE6l2220qFOWcSrNUNa2IWF5ZJyIiIiIiIuUv+dNPyU9Lo9n8f+HXsqWn05HLRGmWqv7m+4zGmDvLJx0RERERESkrNjsbm59fKGBJXvgR/hERKhrlvJRmqWrfIsJB5ZCLiIiIiIiUgZxffuHYPydzculSKFw4utV/9VUPZCWXs9IsVb29iNj3ZZ2IiIiIiIhcnPyMDBLffZfEd2ZDXh41H3gAr/r1zmjj8A+gep/eHspQLlelWao6uCISERERERGRC5dz5Ag/P/QwOQcPEtizJ3X++ld8GjX0dFpyhSjNUtVuQB9gDvAGrmWqz1lrV5dvaiIiIiIiUpL0TZvI2rcPgBMffEjeiRM0ee89qnRo7+HM5EpTmqWq04F3gTVAfyAFeAcIK8e8RERERESkGFl793L0tddI+zq6IGa8vWk0dYqKRikXpSkcs621E40xg621XwIYY3LLOS8RERERETlLXnIyx6ZN58QHH+Dw86POs89S7bZeYAyOgACcgYGeTlGuUKUpHIONMU8D1d2/DVC7fNMSEREREZHCkj/+hF9fe428lBRq3H8ftZ98Eq8gHXYgFaM0hePbQGCh3+BaqioiIiIiIuXo9BmMKZ+v5sjf/kZAZCR1X3wRvxbXeDgzqWxKs6vqKwDGmABrbXr5pyQiIiIiUrmlrlvHsclTyNy2rSDmHxFB43dn4/Dx8WBmUlmVZlfV64HZQFWgiTEmHPiTtXZYeScnIiIiIlKZZO/fz9H/e5XUtWvxbtSIoMf/hPH2xuHrS/V77lHRKB5TmqWqbwI9gGUA1to4Y0zXcs1KRERERKQSyc/MJHHWLBLfmY3x8qLOM89Q66E/YFQoyiWiNIUj1toDxpjCobzySUdEREREpHLJT0vj50ceITNuK9X69KHOM8/gXbeOp9MSOUNpCscDxphOgDXGeANPAfHlm5aIiIiIyJUp55dfSF60mLRvv4X8fHKPHyfn8GEa/vOfVOtxq6fTEylSaQrHx4F/Ag2BQ8DnwBPlmZSIiIiIyJXE5uaSGr2O5I8+IjU6GqzFPzwcR4A/Po0bU+cvf1HRKJe00uyqehwYUAG5iIiIiIhcUWxeHskffcTxmbPI/eUXnLWDCRoyhBr33oNP48aeTk+k1Eqzq+qyouLW2jvKPh0RERERkcuLzcsja/ceMrdvI2PbNjK3biPrp5+wublgLQD+kW2p+/zfCOzWDePt7eGMRc5faZaqtgL+WN6JiIiIiIhcqmx+Prm//ELW3n1kJyRgs7IAyNqzh5T//If8dNdx547AQPzahFDzD3/A4e8HgG+LlgTe2p2zNpsUuayUpnBMsdZ+Xe6ZiIiIiIh4WH56OjmHD5OXnExuUhKpa9aS9d//kpWQgHUXh4U5AgII7NWTKh064Bcais/vfodxODyQuUj5Kk3hGG6MSQYygcPAN8Ar7u8+XhBjzJ9xzWJaYBswGKgPfAgEAZuBh6y12cYYX2Ae0BZIBPpZaxPc/TwHPIrreJAR1tpV7nhPXBv6OIF3rLXjLzRXEREREbly2Nxc8pKTyc/MJP2778jatYucw4fJOXS4oGAszFG9Ov6hodSIbIvvVVfhc9VV+DRtirNKFQCMj4+WnkqlUJrNcZzGGAfgDzQA7gfeA3pfyIDGmIbACKC1tTbDGPMR8ABwGzDJWvuhMWYGroLwLffvE9ba3xtjHgBeA/oZY1q7nwtx5/WFMeYa9zDTgO7AQWCTMWaZtXbHheQrIiIiIp5jrYXcXPKzsrHZWdjsbGxWFvlZWdjsHFcsyxXPz3T9xuaTm5hEzsGDrqLw6C/k/noMm5lJfkYG5P3vSHLj7493gwZ4N2iAX2howWuvoFoYPz/8Q0NVGIpQuhlHrLX5QBrwEzDOGPNkGYzrb4zJAQKAI8BNwIPu++8Bo3EVjne6XwMsBqYa1wLxO4EPrbVZwD5jzG6gvbvdbmvtXgBjzIfutiocRURERMpIflYWeUlJBd/tIz/ftbzz+HHyTp4kPz2D/Ix0V7GWlYXNyXH9ZGe7Cr6sQkVgTjY2K/t/BWB2luvaff/0BjPny1GlCt4NG+JVry7+ISE4AgIw/v541a6N8fLGPyIC32ua67uHIqVQqsLRGHMH0NV9+bW1dsqFDmitPWSMmQjsBzJwnQu5GUi21ua6mx3EdW4k7t8H3M/mGmNO4lrO2hD4tlDXhZ85cFa8w4XmKyIiIlJZ5GdkkHPoENkHDpBz5Aj5J0+6ZvzyLdk//0x2QgJ5SUnknjhR5Pf9imK8vTF+fq7f3t4YLy+Mry/G1xeHjw/GxwdnYDVMsC/GxxuHj+ue8fHB+PrgOP3axxfj62rvihXRxtc9jsPgrFkTR7VqKgpFykhpjuN4FddM3nx3aIQx5npr7d8uZEBjTE1cM4DNgGRgEdDzQvq6WMaYx4DHAJo0aeKJFEREREQqVG5SEpnx8WTv2VtwXETmzp2kf/stuceOFfucV506+DZvjk+zpnjVrIWzZk2ctWriqFLFVZwZg7N6dZzBwThr1MAREIDDzw/jVap5ChG5xJXmf8m9gQj3clWMMe8BPwAXVDgCtwD7rLXH3P19DEQBNYwxXu5Zx0bAIXf7Q0Bj4KAxxguojmuTnNPx0wo/U1z8DNbaWcAsgMjIyAtbAyEiIiJyCbK5ueSnpQGQc+gQie+8Q3rMZnJ//fU3bZ3Vq1Ola1d8r74K70aN8WncCK/69fGqWRPcO4Qap7NC8xeRS0tp/xNQDSDJ/br6RY65H+hojAnAtVT1ZiAGWAPci2tn1YHAUnf7Ze7rje77X1lrrTFmGbDAGPMGrs1xmgPfAwZoboxphqtgfID/fXdSRERE5IqTl5pGxpbNpH37HZlbt5KflUXW7t3YjIyCNo7AQKre2A2/Vq3xa9US3+bNMb6ucwYd/n4qDEWkRKUpHF8FfjDGrMFVlHUFRl3ogNba74wxi4EtQC6u2ctZwL+BD40xY92x2e5HZgPvuze/ScJVCGKt/dG9I+sOdz9PWGvzAIwxw4FVuI7jeNda++OF5isiIiJyKclLTS2YNczev5+kd+eQvmUL5OZivL3xCwnBWa0aNe65B5/GjcAYjI8v1Xr2wFmjhoezF5HLlbGl2KXKGFMfaOe+/N5a+0u5ZuUBkZGRNiYmxtNpiIiIiJwhNzGRtPXryYjbSt6pU6R8+eUZM4leDepT/fY7qNKxA/7XXovDz8+D2YrI5cwYs9laG1nUvWJnHI0xtay1p5entuN/u6paYHnZpigiIiIiheUcOcKRF18ibf16ABxVq+Lw96dar15U6dQJDDj8/anSuTMOHx8PZysiV7qSlqquBcKMMeNxFY6Fd1XtaK19vryTExEREbnSWWvJ+uknUj5fTcrnn5O1e7frRn4+joAAgocPp2q3bvi1boVxb1QjIlLRSiocTx/Ocxu/3VV1C6DCUUREROQCZR88RPLChaR8/jnZP/8MxuDf9jqC/vhHcDowTi+q33E7PjoyTEQuASUVjruMMaeXp569q6oO5BERERE5D9kHD5L+3XfYvDzyU1I5/tZb5GdkUKVDB2oNHkTgzTfjVbu2p9MUESlSSQXg88AHQA7wozFmFa5dVW8ERpd/aiIiIiKXN5udTcpXa0hetIi0DRug0KaEfqGhNJw0CZ9GDT2YoYhI6RRbOFprDxhjbgZuAmrjKhpPAS9aa/dXUH4iIiIil5285GQS33mH5E8+JS8xEa969QgeNoxqvW/DUaUKAF61a+s7iyJy2Shxyam1Ngv4DMAYUwfwc79uouJRRERE5H9yk5L4/+zdd5xcVf3/8deZtr2X9EJIQkJNIHREESmCAl9UUBABUb4qVVHB788uKqBiBelFAekKFgRLaIGEltDSezZ1+87u9Jnz++PemcxmZzZDyGZS3s/HYx47c++5dz5DmTufe875HBuNkopEWPu1q4guXkzlcR+i7lOfouKYYzBeb7FDFBHZZludq2iM+ThwIzAS2ASMAxYA+w1taCIiIiI7N2stvTOfpeOeewi98kpmu/H7GXPLLVR+4JgiRicisv0UUuTmWuAI4N/W2unGmOOAzw5tWCIiIiI7LxuL0fPMv2i//XaiixbhHzmSxssvw9/cDEDpfvtROnVqkaMUEdl+Ckkc49badmOMxxjjsdbONMb8asgjExEREdkJhd6Yy9orrySxaROBCRMYcd1PqTn1VIzfX+zQRESGTCGJY5cxphJ4HrjfGLMJ6BvasERERER2DpGFC+l88EGS7R2ApffFWfibmxlz6y1UfOADKnAjInuEQhLH04Ew8FXgXJx1HH84lEGJiIiIFJO1lr4XXqD97rsJvTwbU15OYJSzbEb5YYcy8tprteaiiOxRtpo4Wmv7jDGTrLVLjDHP4RTH6Rj60ERERER2vO6//pW2W28ltnQZvmHDaP76VdSedRbe6upihyYiUjSFVFW9HTjeGDMbp7JqOfAKcOkQxyYiIiIy5GwySSocBqDr4UfYdMMNlEyZwsjrr6P6ox/FBAJFjlBEpPgKGap6FDAFZymO4UAKeGsogxIREREZasneProefpiOe+4hsWlTZnvVSScx6sZfaN1FEZEshSSOYWttzBjzJ2ttBMAYExniuERERESGRLKnh4577qHj/gdIdXdTfsQR1F9wARiDt6qS6tNOU9IoIrKFQhLHxwCstV8GMMbUAPOGMigRERGR7cGmUiS7ujKvk93dtFx2GbGly6g64SM0fOELlB10UBEjFBHZNRRSHOenW7zuBi4YqoBERERE3q9kby/dj/+ZjvvvI75qdb99nvJyxt5zDxVHHF6k6EREdj2F9DiKiIiI7BIiCxfS9fDDdP/lCVKhEGUHHUTdZz6D8fszbSqOOIKSvfcuYpQiIrseJY4iIiKyy0tFIqy75lsE//lPjN9P9SmnUPfZcyk74IBihyYisltQ4igiIiK7FGstkXfeoeuRR+mbNQubSmFDIZI9PTRedil155yDr66u2GGKiOxWClnHsQb4PvABd9NzwA/duY4iIiIiO0Sio4Oev/6VrsceJ7p4Maa0lMpjj8VTWQlA1YknUPWhDxU3SBGR3VQhPY53Ae8AZ7mvzwPuBs4cqqBEREREUpEINpGAZJL2u++m/c67IB6n9MADGf7971N96il4q6qKHaaIyB6hkMRxb2vtJ7Je/8AYo+U4REREZLtLdHYSfOZf9Dz1FKFXXoFUKrOv5vTTqL/oIkonTy5ihCIie6ZCEsewMeYYa+2LAMaYo4Hw0IYlIiIie4pUJELX448TfPoZQq++CqkUgXHjaLjoIrz19QCUTJ5E5dFHFzlSEZE9VyGJ45eBe925jgboQOs4ioiIyDZI9vYSmjOHvjlzSPUEAQi98Qbx1asJTNybhv+9mOoTTqBk6lSMMUWOVkRE0raaOFpr5wEHGWOq3dc9Qx6ViIiI7DYi8+cTnDmTvpdeJjxvHiSTmLKyTOVTb2MjI37wfSqOPLLIjiRssgAAIABJREFUkYqISD6FVFXdF/gw8AjwQ2NMA/Bja+3coQ5OREREdh3J3j7Cb84j/MZcEu1tAMTXtNA3axYYQ+n++9PwhS9QcfRRlE+bhgkEihyxiIgUqpChqg8ALwBzgB8BQeAO4JAhjEtERER2ctZa+ma9RO/MmYTmvkF04SKnmI3Hg7e2FozBU1JC01e/Su1Zn9LaiiIiu7BCEkePtfYyY8xJ1to7AYwx3xriuERERGQnYeNxIgsXEp47l9Abc4mvWQNAsjdIfNVqTFkZZQcdROOXvkTZwQdTNu0gvO7aiiIisnsoJHGsNMacCfiMMf8DeIDqoQ1LREREiiEVCmFTFhJxuv/2d4JPP0347bexkQgA/pEjCUzcG2M8+JqbafjCF6g9/XQNOxUR2c0Vkjg+B3zc/Xuau+35IYtIREREdggbixFZsIDwvHmE33yT0Lx5JNat79emZOpU6s4+i7Lp0ymbPh3/sGFFilZERIqpkMTxt9baN4Y8EhERERkyic5OwnPnYqNRsJbeWbPo+dvfndeAb8QIyqYdROlZZ2d6D8sOOpDyQ1TSQERECksc7wAOHupAREREZPtJRaOE33iDvpdeom/WS0QWLABrM/tNSQk1Z5xBxVFHUTbtIPUkiojIoApJHH3GmDqg3yq81tqObX1TY0wtTkK6P2CBzwOLgIeA8cBK4CxrbadxVv/9NXAKEAIuSPeAGmPOB77tnvZaa+297vZDgHuAMuAfwBXWZl0tRUREdjPxjRtJdnUD0PfSS7T99rekQiHw+SifNo2myy+j/PDD8VY7ZQp8TU14a2qKGbKIiOxCCkkc9wFep3/iaIEJ7+N9fw3801r7SWNMACgH/g/4j7X2OmPMNcA1wNXAR4FJ7uNw4PfA4caYeuB7wAw3nteNMU9aazvdNl/EWULkH8DJwFPvI14REZGdTmzVKnqefobg008TeffdfvsqP/hBaj99NuWHHoa3sqJIEYqIyO6ikMRxvrV2+vZ6Q2NMDXAscAGAtTYGxIwxpwMfcpvdCzyLkzieDvzB7TGcbYypNcaMcNv+K93zaYz5F3CyMeZZoNpaO9vd/gfgDJQ4iojIbsAmEnT88T66n3iC6MKFAJQeeCDNX78K/5ixAPga6ik75BCcQTsiIiLvXyGJ4/a2F9AK3G2MOQinN/MKYJi1Nl3KbQOQnmwxCliTdXyLu22w7S05touIiOxy4uvX0/3XvxFfsxqAyIKFRN55h7Jp02i+5mqqTzwR/8iRRY5SRER2d4UkjkcOwXseDFxmrZ1jjPk1zrDUDGutNcYM+ZxEY8zFwMUAY8eOHeq3ExERKUgqHCb47//Q/ec/0/fyy2AtvqYmMAZTVsrIX/ycmlNPLXaYIiKyBykkcfyrMeZT1touALdQzoPW2pO28T1bgBZr7Rz39aM4ieNGY8wIa+16dyjqJnf/WmBM1vGj3W1r2Ty0Nb39WXf76BztB7DW3gbcBjBjxgwVzxERkaKyiQStv/ktnQ88QKq3F/+oUTR+5SvUnHE6gTFjtn4CERGRIVJI4tiUThoB3Eqnzdv6htbaDcaYNcaYfay1i4Djgfnu43zgOvfvE+4hTwKXGmMexCmO0+0ml08DP3ETWYATgW9ZazuMMT3GmCNwiuN8DvjttsYrIiIyVJK9fXQ//hih114HIL52LZF336X6lI9Se/anKT90BsbjKXKUIiIihSWOSWPMWGvtagBjzDicKqbvx2XA/W5F1eXAhYAHeNgYcxGwCjjLbfsPnKU4luIsx3EhOMuBGGN+BLzqtvth1hIhX2HzchxPocI4IiKyE4lv3ETnfffR+dBDpHp68I8di6ckAF4fI358LbWf+ESxQxQREenHbG15Q2PMyTjDOZ/DWZLjA8DF1tqnhz68HWfGjBn2tddeK3YYIiKyG4u1rKXtppvo/tvfIJmk6oQTaPj8hZQddFCxQxMREcEY87q1dkaufVvtcbTW/tMYczBwhLvpSmtt2/YMUEREZHdkYzHC77yDTSRIdnez4XvfJxUOU3fWWdSf/zkCKswmIiK7iK0mjsZZBOpkYIK19ofGmLHGmMOsta8MfXgiIiK7HhuL0fnwI7TfcQeJDRsy2/0jRzLu/vso2WuvIkYnIiLy3hUyx/FmIAV8GPghEAQeAw4dwrhERER2OTaVoucfT9H6618TX7OGshmHMOyaa/DW1gJQuu9UvNXVRY5SRETkvSskcTzcWnuwMWYuZKqqBoY4LhERkV1KdMUK1l51FdH5CyiZMoUxt99GxTHH4AzcERER2bUVkjjGjTFe3EqqxpgmnB5IERGRPZqNxbCJBKlwmJZLLiXZ2cnIn91A9amnahkNERHZrRSSOP4G+DPQbIz5MfBJ4NtDGpWIiMhOLBWL0X777bTfdjs2GnU2er2MvfsuKg47rLjBiYiIDIFCqqreb4x5HTgeZzmOM6y1C4Y8MhERkZ1QfN06Wq64ksjbb1N18smUHbA/AKX7H6CkUUREdluFVFWtBzYBf8reZq3tGMrAREREdjbRJUtY/fmLSIXDjPrNr6k+8cRihyQiIrJDFDJU9XWc+Y0GGAGsd19PGMK4REREdirBmTNZ982r8ZSWMu6B+ymdPLnYIYmIiOwwhQxVzSw2ZYyZa62dPrQhiYiI7FxCc+fS8pVLKJkyhdG//Q2B0aOLHZKIiMgOVUiPIwDuEhxahkNERPYo1lo2/eIXeBsaGPfHP+KtrCh2SCIiIjtcIXMc/+o+nQo8MLThiIiIFFdk4UI23XADyd4+AGwiTnT+AoZ99ztKGkVEZI9VSI/jz3HWbWyx1q4Y4nhERESKpu+ll1hz6WV4KsopnTI1s738nHOo++QnixiZiIhIcRWSOL6dfuJWWAVAVVVFRGR3Enr1VdZ85RICY8cy5vbb8Q9rLnZIIiIiO41CEsc2YCMQxqmsCqqqKiIiu5HuJ55g/be/g3/0aMbedSe+xsZihyQiIrJT8RTQ5mKgBfgFMMlau5e1VkmjiIjsFqIrVrDuW/9H2bRpjHvgfiWNIiIiOWw1cbTW3gEcA5QAs4wx5w55VCIiIjtI2003Y0pKGPXLG/HV1RU7HBERkZ1SIVVVz3SfrgRuAa42xnzTWnvQUAYmIiKyvcVa1rL2a18jvnZtZluyvZ2GL35BPY0iIiKDKGSO48e3eP36UAQiIiIylGIrV7Lqws+T6uuj+qMfzcza95SU0vDFLxY3OBERkZ3cVhNHa+2FOyIQERGRoRJZvJjVF10EiSTj7r2H0qlTt36QiIiIZBQyVPXJXNuttadt/3BERES2r94XXmTtlVfiKS9n7B/upWTSpGKHJCIissspZKjqVOALQx2IiIjI9pbs7WXdN76Bf9Qoxtx6C/4RI4odkoiIyC6pkMQxaK19bsgjERER2U5sMglAx733kuzqYszttylpFBEReR8KSRwPMsZ0ARFgHTAL+IG1tm1IIxMREXmPUrEYG777Pbr/8pfMtsqPHE/ZAQcUMSoREZFdXyHFcbzGGA9QBowEzgLuBU4d4thEREQKlopEWPPlLxN6eTa1Z5+Nb1gzxuOh5owzih2aiIjILq+QHkestSmgD1gC/NgYc9mQRiUiIvIepGIxWi69jNDsOYy47qfUKlkUERHZrgpKHI0xpwHHui+fs9b+duhCEhERKZyNxVj71a/R9+KLjPjxtUoaRUREhkAhy3H8FDgMuN/ddLkx5khr7f8NaWQiIiJbkejsZO3lVxB69VWGfefb1H7iE8UOSUREZLdUSI/jqcA0d7gqxph7gbmAEkcRESmqDT/4IeE332Tkz26g5uMfL3Y4IiIiuy1Pge1qs57XDEUgIiIi70V02TKCTz9N/YUXKmkUEREZYoX0OP4UmGuMmQkYnLmO3xrSqERERHKILl9O+623korGiC1bhiktpf78zxU7LBERkd1eIctx/MkY8yxwqLvpamvthiGNSkREZAuRxYtZfeHnsdEovmHDAGi6/HJ89fVFjkxERGT3lzdxNMacaq39O4C1dj3wpLu9yhjzW2utluQQEZEdIrJoEasvuBDj9zPu4YcpmbBXsUMSERHZoww2x/FXxpjPZ28wxpwDvAVser9vbIzxGmPmGmP+5r7eyxgzxxiz1BjzkDEm4G4vcV8vdfePzzrHt9zti4wxJ2VtP9ndttQYc837jVVERIonsmABq8+/ABMIMO4P9yppFBERKYLBEsdjgUuNMd81xkw2xvwbOA/4iLX2R9vhva8AFmS9vh74pbV2ItAJXORuvwjodLf/0m2HMWZf4NPAfsDJwM1uMuoFbgI+CuwLfMZtKyIiu5i+Oa+w6oILMWVljPvjHwiMH1/skERERPZIeRNHd3jqB4EP4PQy3mGt/ai1dtn7fVNjzGicZT7ucF8b4MPAo26Te4H0Cs6nu69x9x/vtj8deNBaG7XWrgCW4qw3eRiw1Fq73FobAx5024qIyC6kb/ZsVl90Eb7GRidpHDu22CGJiIjssQZdjsNaG8TpuXsYONcYU7qd3vdXwDeBlPu6Aeiy1ibc1y3AKPf5KGCNG08C6HbbZ7ZvcUy+7SIisouwqRQbr78B//DhjH/wTwRGjy52SCIiInu0wYrjBAGbfglUAB3GmCRgrbXV2/KGxpiPAZusta8bYz60LefYXowxFwMXA4zVnWwRkaJKRSJ0/ulBkt1dJFpbiS5YwMgbrsdbVVXs0ERERPZ4eRNHa+1QXamPBk4zxpwClALVwK+BWmOMz+1VHA2sdduvBcYALcYYH1ADtGdtT8s+Jt/2fqy1twG3AcyYMcPmaiMiIkMv0d5Oy1cuIfzmm+D1AlA2fTrVp55a5MhEREQECljHcXuz1n4L+BaA2+P4dWvtucaYR4BP4sxJPB94wj3kSff1y+7+/1prrTHmSeABY8yNwEhgEvAKTu/oJGPMXjgJ46eBc3bQxxMRkfcotno1q7/4RRIbNzHqN7+m+sQTix2SiIiIbGGHJ46DuBp40BhzLTAXuNPdfifwR2PMUqADJxHEWvuuMeZhYD6QAC6x1iYBjDGXAk8DXuAua+27O/STiIhIQcLvvMua//1fSCQYe/ddlE+fXuyQREREJAdjrUZogjNU9bXXXit2GCIie4yuRx9lw7U/xldfz5g7bqdkwoRihyQiIrJHM8a8bq2dkWvfoFVVRUREhkLwvzNZ/+3vUH7wdMY/9KCSRhERkZ3czjRUVUREdmOpvj4SnZ2QTLLxuusI7L03Y269FeP3Fzs0ERER2QoljiIiMuR6X5zF2q9+lVQwmNk25s47lDSKiIjsIpQ4iojIkOp67DHWf/d7lEycSP3554Mx+EeNpOKww4odmoiIiBRIiaOIiAwJay3tt99B6403UnHMMYz+9a/wVFQUOywRERHZBkocRURku7OJBBuvu57O++6j+mMfY+RPfowJBIodloiIiGwjJY4iIrJd2VSKlksupfe556i/8EKav/F1jEdFvEVERHZlShxFRGS7Cj7zDL3PPUfz1VfTcOEFxQ5HREREtgMljiIi8r5Fl68gPHcuAO233UbJpInUf+68IkclIiIi24sSRxEReV/65rzCmi9/GRsKZbaNvvlmjNdbxKhERERke1LiKCIi26z3xVm0XHIJ/jGjGXXjjXgrKjCBAL6mpmKHJiIiItuREkcREdkmfbPn0PLlLxOYOJGxd96Br76+2CGJiIjIEFHiKCIi71l0+QparrgC/7ixjLvnbrw1NcUOSURERIaQ6qOLiMh7En77bVadey7G62XM73+vpFFERGQPoMRRREQKZlMp1n7963jKyxn/wP0ExowpdkgiIiKyAyhxFBGRgoVmzya+ajVNV15BYPz4YocjIiIiO4jmOIqIyKBsIkHk3XexqRTt996Lt7aWqhNPLHZYIiIisgMpcRQRkbxsKkXLZZfTO3NmZlv95z+Pp6SkiFGJiIjIjqbEUURE8uq4+256Z86k4ctfovzgQ8BjKD/kkGKHJSIiIjuYEkcREckp9PrrbLrxl1SddBJNl1+OMabYIYmIiEiRqDiOiIgMkAwGWXvV1/GPGsWIa3+kpFFERGQPpx5HEREZoPWXvySxaRPjH3oQb1VVscMRERGRIlOPo4iI9NM3ew6df3qQus+eS9kBBxQ7HBEREdkJKHEUEZGM6PIVtFx+OYEJE2i6/IpihyMiIiI7CSWOIiKS0XbzzWAtY269BW9lRbHDERERkZ2EEkcREQHAJhL0vvACVccfT2D06GKHIyIiIjsRJY4iIgJAeN48Ut3dVH7oQ8UORURERHYyqqoqIrIHs9YSXbwYG4vT/cQT4PNRcczRxQ5LREREdjJKHEVE9mBdjzzChu9+L/O64uij8VZWFjEiERERKcSajhDVZX5qyvw75P2UOIqI7KFSkQhtv7uJ0gMPpPHLXwLQ8hsiIiK7iM/eOYcT9x3G/zt137xt3mrpYsrwagK+9z9DUXMcRUT2UJ1/epDEpk00X3UVVccdR9Vxx+FrbCx2WCIiIlKAjr4Ybb2xvPvbeqOcftMsnnpn/XZ5PyWOIiJ7oGRvL+233krFUUdRcfhhxQ5HRERE3qN4MkUolsi7vzeSwFonwdwelDiKiOxBookkAB333kuyq4umr15Z5IhERERkW8STllAsOcj+FADheP4274USRxGRPcRLy9o48PvP0NqykY6776HqhI9oTqOIiMguKJmyJFOW8CCJYzThJI6RQdq8Fzs8cTTGjDHGzDTGzDfGvGuMucLdXm+M+ZcxZon7t87dbowxvzHGLDXGvGWMOTjrXOe77ZcYY87P2n6IMeZt95jfGGPMjv6cIiI7m5aOMNFEirY77yTV10fT5ZcXOyQRERHZBoX0Ju4OPY4J4Cpr7b7AEcAlxph9gWuA/1hrJwH/cV8DfBSY5D4uBn4PTqIJfA84HDgM+F462XTbfDHruJN3wOcSEdmpRZMpxvZswD7+MDWnfZySSZOKHZKIiIhsg1g6KRykNzGW7nGMp7bLe+7wxNFau95a+4b7PAgsAEYBpwP3us3uBc5wn58O/ME6ZgO1xpgRwEnAv6y1HdbaTuBfwMnuvmpr7WxrrQX+kHUuEZE9Vqqrix/MvhNbXkHT175W7HBERERkG6WTwsHnOFpg8B7Hd9Z2c8D3nmZjT2Sr71nUOY7GmPHAdGAOMMxam64VuwEY5j4fBazJOqzF3TbY9pYc20VE9mj1s/7D8FAnnVf/CP+wYVs/QERERHZK6WGog1VVjSWdhHGwxHFFWx/BaIKWztBW37NoiaMxphJ4DLjSWtuTvc/tKbQ7IIaLjTGvGWNea21tHeq3ExEpqqol77KxrI6evacWOxQREREZxJ/ntnDvSyvz7o8ntt6bGHPbDFYcJ91z2Rfd+jzIoiSOxhg/TtJ4v7X2cXfzRneYKe7fTe72tcCYrMNHu9sG2z46x/YBrLW3WWtnWGtnNDU1vb8PJSKyE7PWUrNsPu807EVkO02SFxERkaHx+Btr+dMrq/PuT/cmxpM20/s4sM3Wi+NEM4lj/p7LtGJUVTXAncACa+2NWbueBNKVUc8Hnsja/jm3uuoRQLc7pPVp4ERjTJ1bFOdE4Gl3X48x5gj3vT6XdS4RkT1SfPVqSoNdvNuw13arriYiIiJDI5pIEYwMMgw1sXlwZr55jvHE1hPHmLu+c18BS3b4ttpi+zsaOA942xgzz932f8B1wMPGmIuAVcBZ7r5/AKcAS4EQcCGAtbbDGPMj4FW33Q+ttR3u868A9wBlwFPuQ0Rkj5Po7CTZ2UXvzP8C8G7DXhyyndZzEhERkaERTaToHaQXMLuXMRxLUlPmH9CmkMqr0cTW50qm7fDE0Vr7IpBvXcXjc7S3wCV5znUXcFeO7a8B+7+PMEVEdimplOXW55dzzuFjMxePyIIFrPzMOdiIUyktUl7FmqrmzEUil55InPbeGHs1VuyQuEVERGSgmJs4WmvJtSR9LCtxzJf0pZPLwaaopOc4DpakphWjx1FERLazZa29XP/PhQyrLuHMg0djrWXjddfjKS1l2I9+BMbwu2UJ7HrPoHceb3tuOQ++uobXvv2RHRi9iIiIZIsmkiRTlkg8RVnAO2B/POsmcL6hqLEChqpmehx31uI4IiKyfaUvCuk7hr0zZxKaM4fGSy+l5uMfo+Zjp7KheSww+J3H9r4Ybb1RUqkhL2wtIiIieUTjg/cERrcYqppLIUNV0236ChiqqsRRRGQ3EM0aamJjMTZefz2BCROoO/usTJv0BPjB7zw6+0IqoCMiIlI00a0MIc3uccxfHMddjiOef4pKTD2OIiJ7lnQvYm8kQcd99xNftZph11yN8W+eLF/QkJV44WW5RUREZGikb+T25qmsGk9uvapqesmOWDJFIs+SHZn3UY+jiMieIX03MdHeTtvNN1Nx7AeoPPbYfm3Sw1Gig9x5TCegg5UAFxERkaGV7nEMRuM596eTQoBwfOvJZSRPYbzNcxyVOIqI7BHSdwynPPUnUuEww665ZkCbQnocI+n1nNTjKCIiMiRaOkM8MW9t3v3W2s3VTvP1OBawjmMssfV5kOnEsZB1HJU4iojsBiLxFCeseoWpr/2H+vPOo2TChAFt0heQwYrjbG0yvoiIiLw/D726hisenNcvscuWvdRGvqI1sfdQHAfyX/tj72EdRyWOIiK7gdT6dVw+71FWjNuP5qu+lrNNzB2yUkiPoxJHERGRoZG+xnaFYzn3Z6+3nK/HMVZAcZzYe1iyo0/FcURE9gwVr72Ez6Z47Nhz+hXEyZapqjrIcJSIiuOIiIgMqXTvX3co9/zF7FoEwXxVVZMFVFUtoFcy+h6mqChxFBHZDdS8+QprKptYXdaQt02mOE6eoTGQVZ11kAvIHS8s5+5ZK7YxUhERKTZrLdf+bT5vt3QXO5Q9UjqJ6wrnSRwTm5O8/FVVnWt5ecC71WGosPUex3zJZzYljiIiu7hkbx91i9/mleH7DnrHMFMcZ5CLw9bWjQL465vreGLeum2MVkREii0cT3LHiyt4+t0NxQ5lj5RO0jr7cg9VzU748l2P022qS/38d+EmTv7V83SF+p8vXsAcx83FceLYWGjQuH2D7hURkZ2SjcVY/53vEFmwkFQ0gieZYM6wqYMmfJniOInBhqoOvm4UOJXX8q0HJSIiO7/0fLaeSO4eLxla6d6//D2O6WusJRruhb52iPdBPAyJCCQTNHUt5Rj/GsZ4INjVRYWJsOSJ5zh0RAASYUjE+HTrak4K9OK3UaY+Vw6vpJxzxNxzxcPcH+whUBKl3EThJ4PHrcRRRGQXtPGGn9H9xJNUfPBYPIEA80dM4d2GvTCxJNZajDEDjimox7GAOY7hWDJvlTcREdn5pSto9uRJXApmLdiU80glwSY3/7V2i22pLZ5vecwW2/rtT21xfPb+VI7zD3bMlnFsLabk5mMG7LdbiSn35/hpRy+xQJzGf/vgRc+AmCYlE8wvCTvJ3EKcxxbOA87zAhEg4G5c5D48fvCVcFjCQ8Tjoy/lx99TQ2+8gpKySvzVI8FXCoEKnn2nnda4hxAl+EsqgJvz/utW4igisovpuO9+Ou+7j/rzP8ewb30LgN8++hap19ZAyhJNpCj1ewcclz3HMZWyeDz9k8tkymba9A5SXa0vlqA7HM95jh2tOxSntTfKxObKosYhst2lUpBKOA+bdJ+7Pyz7bc/e526zANb5UZv9FwZuy/l3y+NznS/Pe2z1PXPEsM1x5Tl/Qccz8L0HPCf3MVs9fluPyXG8zZX85EvICk+IhsUTPBXooWqZB34XyJncFJRw2V189InxgvGAx+s893jBmKzn2fuz/vbbb7Y43t3vC+Q9/4ruTjpjSfaurGG/kbVbnN9LWzDGk+92EKaE5vpaPnP0VPCXOQ9fKXj93DO7hZdWdBEoq2RRJ1TX1LGkCx645Hj2H+PUO7jw9y/RE46zZFMvZd1ewm1JygNeHv/KUUwZXg3AdfP/Q7uNEk9aSIASRxGR3UTXY4+z8dprqfzI8TR//euZ7dnDT4ORxIDEMZWyxJOWEp+HaCJFNJHC6zF4DPi8znT3/nMq8t+FDkWTWOu8T0157gquO8pNzy7l8TdaeO3bJxQ1DnkfMj9GE/2TIJuVIGUnTP22F5JcpbY4z1bOny8hK/hc2xJTjs8muxjjJBDp5+C+zve8wGPSScz7TW68Tg9UelskkmSNLaHaU8ro5qYcx3hyvOcW2/rt9+RIqLaMqdBjtoyjgCQtfcx7jblIvveLZ1ne08c5o8byk/85YMD+xYtb+cmbr1BV4qM+GeA/C6u45qP7MLG5KtNm4dtv8aZ/Exs7ogDcftoMvvnom1z5yDv8+StHUVXqJ5ZIUVPmXKfD8SQHjKphZXsfP396MXecPwNwbirXlgdoDUa3GrcSRxGRXYC1lq5HHmHD939AxdFHM+rGG/stu5FdursvmqCpqqTf8emexJoyP5uCUS6691VeWtbO2PpyHvnSkQyrLu03cT7fek6xRCpzrs5QLG/iuLYrTH15gLLAwJ7PQkUTSV5f1clRezfmbdMajNLWGyMST+bsZQW488UVlPg8fPaIcXnPc9YtL3PO4WM5Y/qovG3yDQHeKSRiEOuFeMiZu2ItVDZD6yIItTtzYhJRd95LNOt1dDsmP9t4HuxWP94O5fE5D+N1n7s/QDPbPZufZ+8zWW18AfCUD3KML+vH62Dn2vK9vf2Pz3V+49mcfGT+kvWaLfbl+QuDtKGANqbA96SANoXGlfX/ZyHH53zvHM/zHbOzfh8U4K3FrVy85BUmllTy77M+WOxwdjsdfTHqKwJ590fSVVVDg6/j2FAZYGV7iFXtIVp7o5x20EiqSnycdegYYokUfu/m5PfYyY3cdO7BnHfnK/zuv0v51ilTiSdT/X4PfHByEyf5h/HzZxYzb00X08bUEo0nGV1XrsRRRGR3YJNJ1lz8v/TNmkX54Ycz+nfKtMd5AAAgAElEQVS/xRPof0HK7nHsjSZo743yxLx1HDGhgX1HVmcqq1W7ieNLy9qZMa6O+et7uPiPr/PYl47s32uZZ45j9vzIfJP6AU777Yt89ohxfPWEydv0mQGeensDVz40j+e/cRxjG8pztgm6RXxag1HG1Odu8+jrLQQGSRxjiRSvrOxg7+bKvInjpp4Ix/5sJn/64hFMH1u3DZ9mK5IJJ8ELtTl/+7L/tjl/o0En4UsXNoj1OclirA9S2zhPyRvon7jkS2TyJS1evzNs6n0nP4UkUT6nh2Crid37PL/IHmC7zXGUAV5f1cGnbnmZ/1z1IfZqrMjZJpQujpNnHcdYJnEsYWV7iIDXw5trunhzTReAkzgmUwS8Hm757CGsbO+jxOflqL0bGd9QzprOUOY85QEvXo8hmbLsP6qaQ8fX8/NnFvPayg6mjakllkxRV+HcBN7avRAljiIiO7muhx+mb9Ysmr7xDRouvACT48dtdm9hTzjOD/82n1dWdABwx+dmMH1sLUBmyArA6dNHccb0UXz7L++wcEOQipLNl4R8xXGyi+Lku1MaiSdp74uxvK1v0M+1qSdCU1VJ3l68tl7n7mdLZyhv4pgeUtvWmz9xDEbiJJL5e7WCblXBTT2RvG1WdYSIxFO8s7a7sMQxEYW+1qzEr31zAhhqH5gURrryn6u0FioaoaQa/OVQ3gC1YyFQCYGKrEclBMqd59ZCzzponATVo5zkzlcy8O8u3GMiIttOVVWHzuqOECkLSzf15k0cM+s45kkc0+s4pnstzzx4FGPqy7nt+eX4vc73djyZIuDzcPL+w/sdW1Xqz9xUjbltyvxeeqMJ9h9VQ225c85gJJGZxpJ+n7H15awc5LMpcRQR2ckke/vouOceIu++C0DotddYNGIyL0w8lovz9IhEEymqS330RBL8/JlFvLG6i6tPnsL1/1zI6o4Q+41yJsFXl27+2p/QWIHXLW7TE4lnnleV+OiLJgjFEpT5vf0Su+wFgvNd8NIXrI3d+ROxtV1hjr1hJnddcCgfnNyUs02Pe54NgyR06eVHBhtiE4wk6I0mSKZs5jPmjDeY/33SyeXG7jAEN0D3Wgiudx8b3Mf6zX/DHblPZLxO4lfR6PwdfgCUN25+ndnnbiurc3r1RES2o3SPVySeIppIUuLb9mkF0l9P2L12dYdz7k+6RezAuQH7f39+m4PH1vHJQ0Zn2mSGqroJ3XFTmjlpv+H0ROLcPWslwIChqmlV7m+BdJsSn4dSvxef1zCqtgxjDJUlPnoi8czUkzo3mZw8rIrnB/lsShxFRHYSNh6n69FHaf3dTSTb2ymZPBl8XkqmTOFn1ccxY30w77GReIqGyhJ6IgneWN3FYePr+eIH9uL6fy50Lg6JzXMc0yY0VdDZ5yREPeEE5QHnktBQGWB9d4TDf/IfrvzIZC46Zq/MMaECehzTSdb6ntwXTYB1XWGSKcuiDT15E8fMeQZJQNPrTbb15o7FWkswEidlob03SnN1aY73cRPHHnfOX9dq6F4DXWuguwW6Wzhg7VKeC6xk1JwOmL1Fb6zxQuUwqBoOdeNh7BFQNcKZY9gvEWxweg/VyyciRRbKGlXSE07QVKXEcXvZ2rUrPULIGFjXHeGBOat5YM5q/vnOBg4aXcNlx08i6rY5cHQtzy9u5eiJzlz/arfgTTSRJJ60md7HbNWlftZ2OdffeNJJLssDXsY1VGVuBFeV+ghGEpkENd3juM+wqgHny6bEUUSkyOIbNxJ8+mk6H3yI2PLllM+YQfMtv6fsAKfSWkdfjLU/+hdjBul5i8aTNFQEWOEOD50xvg6f10NliY/u8ObEsdpNHMv8XoZVlZJMOUM4eyJxat1CN43unIpoIsXtzy/nc0eOy9zVzC6ak2+OY0+mxzGat6BMurdyXddgvXzphG7bexz7Ykncj8jGHjdxTMScxLB7DXSsoGHZ29zpf4O9o+uwP27FZJeXNx6oGoH1NDHPTuStyjF8/AOHOsM/q0dA1UgnMfToR5eI7Dr6skaP9ETiAwqqybbLjJbJkziG3aSwqbKETe616/RpI3lhSRv/XrCRC44en0noTp82ks8cNqZfwgfO9TE9DHVL6aQQNvdK/r9TpzIs68ZpdamfYCSeGRLbXFXCj07fj4/sO4xvDPLZlDiKiOxg8fXriS5bDkBi40Y2XncdqWCQksmTGX3T76j88If7JVvdboK2sSf/cMxoIkVD5eaCOQe78/CqS330hDffVawudZLD8Y0VeDwmk0j2hOOZu6DZleA29ET4y9y1fGrGGGDLHsd8Q1Wd7bFkio6+GA2VA3+QpD9TS2f+Xsl00YZ8F1/nvdI9jjn+2UR6iKx8m096n2OiWcewf9wJkZXQudKp8Oka5imh2zTzjh1P42HnUDliH2cOYc1oqB4JXj+PzFzKz55exCRTyccPUwVCEdm1Zfc4dqtAzna1tR7H9PzGEbVlbApGGddQzq8/PZ2HX1vDNx99i65QPHPNLvF5+v0eSCeOPe4N4arSgamckzg6McSTloDPw0n7bTkP0kkuY5n38XLWoWO2+tmUOIqIDKFUXx/ht98hungxkcWLCL36KvFVq/u1Kdl3KqN+9jNK9t475znSQ0I39kT69eDdPWsF08bUMn1sHZF4kvqKzQlauhhOdZnf6XHMVFV1vvYnNDkT9isDPoxx7pBG4puruAEcOaGB9r4o33j0LZ6Yt477vnB4v7vU+Yaqpud3gJN4DpY4ruvKnzgGtzLHMT1cp4ku6jeug1dehrbFzhIUbYshuJ5G4Od+iFkvoZ7xMGY/2O9/oH4C1I6B2nE8vhS+8dg7ADx5wNEcOLo2x2eKDxoLOMOPXlnRwbF5ht6KiOws+vU4KnEsWCpl+dkzizjnsLF5C7Jl5jjmuV6kexxH1pTy5hoyw1DT8ww7QzFi7lrLvi3mMFaVODd7g5GEUxwn5xxHP5F4KrN8Vr55kG29sUyCmqvnMhcljiIiBbCxGMlgkGRPD6lgkGRPkFSwp9/fRHsbiQ0bSXR0OFUtUyliK1diY06C5a2poezgg6k/5xxK990XvD6Mx1Cy774DltfIlk6yQrEkwWiC6lI/SzYG+cFf5/OpQ0ZnEsfygJfygJfmqpJMslZd5s85x3GCW+nN4zFUlfjoCW8estLo9lweM6mRsw8dw/eefJe/v7WeSDyZuUvdWFnChp4Itz+/nHOPGJuZHwn9q/Rt7Imw38iavJ9p7SCJY/o8G7ojzrp/nSuzEsMleDYu5K2S+VSbEKzHeQSqoGkyTPgQNE5mqR3JF5/qZbVt5itH78NVJ+4z4H2C0RVZ8ebu1U3HEow4RYOyP2/ak/PW8c3H3mLm1/OXYBcReT9++58l7N1cySkHjMi5P5Wy/Ojv8zn38LH9FovfUvbokVw9jl2hGPPX9XDUxPzr6O6JVneE+P2zy6gIeLn0w5NytunJ9DiGWd8d5p21Paxq72NVe4hvnTIl0+M41k08j8kkjs712elxTOZMCtOjhDKJY56hquAkoOD0Wg5s42d5W19Wj6MSRxGRnFLhMMmuLpKdnSS7ukh0dJJobSXR1oqNOl+0qWCQyKJFJNvbSQaD2Ej+niYAvF589fX4hg3D39wMPufrteLII6k45hhKp+yDt7FxmxaQz76oL93Uy/quCM8t3gRAe58Tb9StnNZcVcLhezVk2teU+VnTEcpcHEbXlTN9bC0f2mdzr1h1md9JHN0ex3TS88HJTTRWlnDMxEb+/tZ62vtimaqqo2pLmb28g9nLO+iJxPslZMGsxDHfUJ30He7ucJzeaILKEp+TbIfaoX0ZdCzj7J7/Uu9fw8ToWuyPN2GSWUld5TAStRP5S/JoltuR9FRN4OQPfZD99tmHUXWb7wKvWbSJFfZVIP9cyXTPZrpNPMcd2p6sNhu6I0xoqhxwnnVuBb1FG4JKHHdxs5e3M3V4NTXlqmgrO86ajhC90QRTR1TnbXPXrBVMGV6dN3Fc1x3m7lkrKQ94+cZJU/KeJxRL0lhZQltvtN/3W9ofX17FL/+9mHnfOzEzxUE2T4tYsqk3b5v0P89IPMUnbn6JdVnXwRP3G4bPrY5+7OQmDhpTmxlGWpvV4xhNpCjx508Kg+4N4dy9ic6/r3a3aFzOAjpl/YeqqsdRRHZ71lpSfSGSXZ0kO7ucZDDz3E0K3eQw2dWdSRTzJYEmEMCUlQHgCQQomTqFsgP2x1NVjbe6Ck9VFd7q6sxfb1UVHvevKSvbpqSwENmJ40//sYBXV3ZmXrf1RkkkUyRSllK/lz9edHjmjiQ4cxp7sorjVJb4+PNXju53/upSp1cy4vY4fmBSEy9887jMMJxGt/eyvTeauUs9sraMN1u6AbjjhRV87MCRTGyuxOsx9IQTpFe9yLkkRzKBr2s5x3neZKJZS/LPT0Dvcqc3MdKdaXYOHtZ6mliSGknl5JPpKB9PT8VetJaN54wj9mX5+iDf/c0LjKotY21XmMf/so7h1R088MXDM4ldOiksD3jZ0BPl3XXdjK0vz1xYnTZxSnweYskUv392GT9/ZhFPX3lsv0IC2UO5NvZEcyaO6R8Uy1rz/6CQnV8oluDcO+bw5Q/uzddPGthDXah5a7q4aeZSbjrn4IJ/lMme7Sf/WMC8NV28dM2Hc15PYokUnaE4Czb05C08li4Utnjj4N9DoViCETWlTuKYo8dxXXeElIWVbX05h+/vqdLf80sHSRyD4TgBr3NNWdcd4WsnTObwveo5+7bZtAajmSGp5QFvZpgqkClQ1xVybuTm7incXBzHqaqav017nxNrvuGsTnEcJY4ishOz1mKjUVJ9fTkfyX6vQ4O06yXZ1Q3xPHMzjHGSu7o6vLW1+IcPp3TKFLy1te62Gry1tfjq6vDW1eFrasJTXT1kyd/70Z1VhObVlZ2Mqi1j/1HVdPbFaekMEXG/+Ev9ngFzLmrK/PS4Q1og98WhuswpoJMujlPq9/SrsJcuutPWG6UvlsTvNZn95x85jgdeWc1Jv3qeUw4Yzs3nHkIwEqeq1E+zL8yi1//Lz+c9wJljw+zFWkz7UuhYzreTMXBH5/YsqWdF2XiG7fM/lA/fBxr2xtZPYL8bFzBhWB0L1vfA3OyIV7LPuDGZiqoTmipY2xWmpsxPPJnirFtn88AXD2fysKpM7+fE5kpeXNLK84tb8Rj45dnTOH3aKMC5ANeU+bFsHjp7wz8X8YuzDsq8Y08kkUlQb3t+GS8ubeXrJ+7T77+XtqBzd3ewHxRLNgZZuqmXj+bpLZD3JxiJ0xdNMrxm4LIr2e59aSUPv7aGv112zID/5zd0R0imLPPX9+Q9fn13mLNvnc2d589gUp7y9c8u2sS/5m9k0YYgB4weOFxbZEstnWHWd0dY3RFiXMPAUQvppKUrFGdDT4QRNWUD2mzKJI75l28Cp0J2bbmfEp8nZ+LY6q5ru2IPSxy7Q3FK/M66h7mkl35a1tpLKmXx5FgbuCcSZ0JTBQs3BPF7DecdMS5z7d0UjGbWzNxyykOte9PX6XHMvbZm+qZneg3GwYaqdrgjkvx52sSTNvPvvtB1PJU4iuxhbDKJjcc3P2KxPM/j2His//NYIcfFsLEYqdCWieDmJJBkcuuBAqakBE9FRb+Ht7GBwLixzvPaWry1dW4yuMXz6mqMd9dYIqEvmsDi9Abm0hWO4/ca4klnXYkPT2nmR2fsz0+fcu5OpxO+XF/81WU+eqOJzBDTnIljqZ/VHaHMUNUtL5hNbo9jW2+MUNSZ3zeqtowyv5crjp/I+VMNDz31bypXPANP3svnFs7lCruK+vjm3sP4Ai+rPcOpGDmFxiNO4ndvGRYnhvNcZz3dVEIfmHYYWVPGrecdwl5VFURTi5k8rJIF63uoK/dz2+dmsLYzzJUPzWNtVzjTqzm+oYIXlrRx7uFjOfPgUZxz+xwuvPtVXrz6uEyRgknNVbzV0s1HpjYzZ3kHr6zo2Jw4RuNUlfooC3hpDUb5wKRGHnujhYuPncA+w52kIBiJM2lYJWu7wsxc1MrMRa2MqCnjs0eMy3zGQu5E//65Zfz1zXW8PaU57w+T++esojzg5X+mj865X/K7/p8L+e+CTczK02OT9srKDt5d15PzB3q6oMWiDfl/eL+5ppvVHSFmLtqUN3FMVwOev75biaMUJP3f3pzlHTkTx+xlhxauD+ZMHNNtVneECMeSlAVyf8+EYgmGV5dm5sFvKZ2Appd4yiWRTJGyhfdW7QrO/P0sjpnYyA9O3z/n/vT3fCSeYl6Lc/09Yq+GfglkTyTBUXs3snBDkGMnNVHnViqvcK8x6VE8ZVtcA3xeD1WlvkxV1Vw9junfCT3uMNNAnnUcYXPimK/HMfvzqMdRdnnWWmfO0xYP6+yEVGrzNmdj/3Ypdy02t51NpcACNpU53g54bfud26asc97s19ZmjtnynIO+Tp8/65zp15sTuS2Ss8GStcGSt0H2FZq0vSd+P8bvx+P3Q8CPxx/YnOhVVuEfNrx/AlhenvXaee7dIkH0VFRgfHvGV9QVD84llrT84fOH5dzfHY7TVFlCMJogGEkwY7yz1EZjRQmxZCrzxV+aYz5EuhjOYENW0nMcI4kkXo8ZMPSloTJAGRHM+reY1LqQyz0LuWBjnM8PW4z/V+dTn4jwLbetXVBPKjWCVwOHUTZiKm9Hmrjg9BN4qqWEH/5jCcdXD+OXJ0zjz289y6SRVfR1b6TEY7jrgkOZs7yd3/x3KS8ta8tcWA8cXcu6rjCXHDeRQ8fXM67B+WG1riucGdbzoX2aWLQxyAVHjae5upSLj53AtX9fQHc4TjASx+sxnHLAcLpCMX796emcdevL/YryBCMJqkr9HDS6huHVpXz3Y/tx7M9mMm9NZyZx7AknGFFTRk2Zn6aqEkbUlPLDv81n+tjaTPGf7MQx353olo4w8aRl7uoujty7YcB+gFueW4bP4xk0cXzo1dUcOr4+55DZ3VUskWJlex+TB1mgevHGXtYN0mOTttZdBub1VZ0D2qXnwq7tCtMdjmf+H+p3vPvfz7w1XXnfIz2vaf66/D2XN81cyuzl7fzxosPztlmyMUh5iXOzRnZf8azv8jkrOnIujZCdOM5f38NxU5oHtEknfNY6vWL7j8p906IvmqS8xOuMSgkPnOO4yS0UtnKQxPE7T7zLirZeHrz4yEE+2a4jEk+yrLUPO0ib7KWfLrz7VbrDcYZVl1Di83LdJw7g4LF1xBIpJjVXctpBIznvyM03F5uqnHUbxze6o3sCA6/HdeUButyqqrmSOa9b0C4Yieecjw9ZQ1Xd3tHcN4zTw1nzF9DJZc/4VSZbZWMxkn192FCIVMjtGQqFcm7b/DfkJDaJJDaVhEQSm0xCIoFNpbDJhLMtlXK2JZPOtmSqX7vN+5KQ9VdcPh/G73fm37kJmvPaj/EHNj8vCeCprHC2BfxbtN3y2EBh+7Z47QkEMkmi8QfwBPzO651weOeu5O213XSF4v0uFMmUJZ5MUer30h2OU13mp6LERzDSm1mjsbHKuYvZ0uH8iM3Vg1WduauY/+LgzHFMEIklGe/rgGUzoW0JtC+BtsWUty1lQWkLvO60T2HwrB+Ht3EfmHQcNE7m6U3VXPNchH989Qz+35/mYQw8dOGRHOu+xydHwmPzNrGq3fkR0h1OUFcR4H+mj2La2FqOntjI0RMbufflVazuCGXugDdXlfDIl47KxNpYUULA62Fddxivm5gdMKqGh/938w+X9HDd1R0hNyn0cfzUYRw/dRgAo2rL+t1F74kkqC71Ze4wJ5IpfB7DqvZQVps41WU+7rrgUEbXleHzGE75zQtc+sBc/nrZMVSW+GgNRqkscXp413WHGV03sFR7S6dzzldWdORMHOPJFOu6nKGSm3oiNFcPHHIZjMS5+rG3OfPgUdx41rQB+8H57+eBOav4xCGjc1aA3RnNX9fD1BFVeb9PHn29hW//5W3+c1X+qrUtHc4/3zdWD0wIs6WXgXljdSdnHtw/Qd/QvfmH4eKNQQ4dXz/g+HTiOW91/sRxg1ssacH6/D2Xzy9uZc6KDjYFIzRX5R5e+7/3vc6o2rJBk0vZ+cUSKVp7o3lvALQGo1jrJAYvLm3l5meXcsa0UYzMap9OCssDXmYvb2e/kdUcM7Gx35INrcEoxjiJ44tL2wjHkzn/Gw7FElQEfDRUBHh1ZQdvrunioDHOkNRUymYSpBVZ34Nbmru6kyWbegft2YzEk/hyLCtRDK+v6iQYiXPk3g388l9LuOiYvfpNy0ivK7y8tY+Ovli/NY3T2oIxmqpKaA1G6Q7HOXP6KGLJFE+/u4HnFrcyya1kW1vu5zefmd7v2OaqUlqDEcKx9Nz7gd/NdeV+OkNxkimbN5nLXoMxV1KY7pVsH6THMf3bIH0zQj2Oe7hULEZ81Spia9YQb1lLfMMGku1tJNo7SAZ7+iV/qVAo/zyxLRnj9Ba5D1NSAl4vxn1knpcE8HjLwevBeH399/m8zjIEXo+7zeds86T3eTEeLxjjPpz3NenXGPB4wNB/W1Z74/H0b+fxuPs84Emfy92Wfp05Juu1yXH8gNcG48l3vNkce9YxxuPG6h7TLxEMZCVsPp/7WWR31RdNZJaAeGN1J6+v6mRMfTk/e3ohezdVcs+Fh9Edcno9Aj4PPZE4o+ucHxLpXrl070fuoao5Lg6xPqdyadtiaF/K2ate50y7mElzN/IdTxj+6B4cqILGSTD+aG5b4MXf5CxvsTDWxGOXfbjf+wQWbaLzuVdZ2xmmJxLPub7VuIZy/r1gI9ZausMxasr8XPPR/lX/xtaXs6o9lJmbuOXixh6PYXhNKeu6IpkCA5VbtEmXOF/TEXbnW/bfP6qujFlL2zLFJYJZ/0zBGS40qq6M1W4SEokniSVSVJf6OWRcXabdjWdN49w75vCPt9bz8YNG0hdLctw+Tcxc1Monf/8yx01p5gen7Ze5IMcSqc1D0Va0M3t5PfuPquk3RHltZ5hkyrptOvj4QSMH/HNc3uokvS8s2fwZtjRnRTvfeeJdkinLBUfvNWD/jvbqyg4mD6vK2XsH8FZLF6f9bha/O2c6Hztw4GcGeHddNykL/3h7PZccN3HA/lgixXr3n+8bq7ry9thGE8nMD/DXVw1M/Db2RPAYZ3DIwvU9HDi6ZsD/W2u7nP821nVH3KHUgQHzKtd3pYeq9uTtgU7fwJizPPe/60g8ycq2PtZ1hfPOeQKncFVdeSDne2R7cUkbk4dX5k1SZej84eWV3PDPRfz7ax9kbMPA78f0d8Nx+zTz7wUbueGfi7jrxZVce8b+HD+1Gb/Xk/keP2JCA/9duIkXlrQxbUwtJ+43jJP2G87eTZW0BiNMaq5kZVuI655aCMCpB4zgV5+e1q93KhRzehz/75SpfPm+1zn9plkcOaGBW847hLhbcM3vNaxo7c0sDZH9XZNKWVa295FMWd5Z150zOQU446ZZHLZXPT/MM/QTnHmF1WW+Ib8Jfd1TC1jXFeH6TxzILc8twxi4+uTN16A1HZuT5DdWdeL1Gu56cQUVAR/nHzWeI/duoK03ysSmSqy1eD2Gn5x5AKV+Lyfc+BzLW/syNz2rc3zXNVWVsGBDD+GYMyJuy6Gq/P/27jw+7rpO/Pjr850zM5ncTdqmTe+btkBLKfctCCgiKiIquqLC4q3rsb9VdFfR5aHr6rqrAiqsIi4r9y2HlaN36Z30TJukzX1nMvf3+/n98f3OZJJMQ3GlmYb3k0eZzPf7nZn3fM95fz8XUOyUOHrdxjGP95DfHp/Z3kZj9apq7y9jlUpmqqoeZ2IvieNJTKdSJBoaSDQ0kmxqJNHYRKKpkURDA8kjR4eV2imfD3d5Oa6yMlxFRXgqq7KqDAaGVx/MfhwxTfn9ksgI8Td0uGuo5OsfH9mZSQrAvrNpWpq+aJKZFQFuuWAO4Xgqc3GtKPShsGjr6qGEAYoSbdDaYQ9pEemGSBeLjh7hDvcOFh8K8ylvK8X/cRtEe7IiUEz1T2GLnkRL4elsjUziqzdeDRXzobDKuTEDz/zXawQNt939t49Rpjl3xY/2RjOlfCPVlAfoDCfoDCdImjpnElFTHmD30b5Md+a5Lr5TS/y09EaZURbAUKMvvqNKHH3D36O6pIDBhElfNElJwEt/NJWptpOJoyyQSRzTPbOOXOas2eUEvS5qW/ozpYcXzJ9EXzSJ123wwMZGNh3u5oyZZXzn3UtodXopLAl4WHuwi7UHu1g4OcT3rj2FuZV2UtWQ9cNl7cEuZpYHOaV6eKdN6TaUHQNx9rQO5Oy6P13K9Xxd2zETx11H+/jx8/v46Q2nETxG+9rna9vY0tAzKsHP9rkHtlJc4OFf3pP7h2F/LMkH71rPe06tHtbhULbtTpXPR7c2HzNxTHd/f6zEsbk36jRbgNcOdvKtx3Zx5dIpTC8LEE2kMmPapRO66pIC9rb285FfbaChK8J7TqvmS5fNp6UvyuxJhbT1x7jj6T384Jk9fP7SeSytLuG0mhL8HhfNvTFKAh56I0ne/bNXcRmKr16+kKuXT6Ey5GcglmQgnmJmeYDDXREOdoSZW1k4bDuG46lMAruuvuuYNwks7bSnauzlzNn2frbzSB8FXoO5lSHC8RTn3/lnbrlgDp+9JPe4cunPu+k3G7nm1KnHLKkWb52tjb0kTItfvHyQ29+1mHjKwmMYeN0GLkNl2sR+4dJ5fPkd87G05u/vf51bfreFc+aWc//Nq+kIxygLevnipfNZNauMkgIPP/zTPu58di8bD3Vz78dX0TEQZ3JxASUFXpr7oly6qIp71x7m/SunceECu2pryrSIpyyCXjfLp5fwzOfP51ev1vPTlw7w0p42FlTZ55Tl00rY3NDDqu+9SE1ZgC9eNo+z51Tg97ho7Y8Rc9rFb2/qzZk49kYS7GkdoKUvxjevXpwzgekeTHDOD17im1cv5kNn1uRcdyvPgl0AACAASURBVKalWXuwk3PnHntIq0Odg/xlbzs3nT0z5zJaa/a0DDAQT7HpcDcAD205wpcvm58pDW3qGTr/3v74bo72RqkuKaAvmmQwkeKsOeV0DSZYMrWIG1cvoTzoy9T0mT0pyMGOwUxnM7mGMJkU8vHyvjjRpJnZ7iOVBjwc7hykJOAhGMx9Xg753UPtF3OUFNpJpzFm5zjpa2s6ccw19EcukjieJKxYjPi+fcRq64jV1hKrqyO+bx86PlSlxigsxFtTg3/RYoqvugrvrNl4Z87AM3UqrrKyt+ZOjtb2wNxmAqwkmEn7bzMx9LdlgjaddoKm8zz776x56at+uob5yOe5puns2ujH87pcz9/Kz/s/xvlGMf810/+W7zUq3uN5zZtc/m8Rr9ZZj8eYNuz5GI9jLpvrvXM8Ovt+eW+Euz09uJWF0WtRHDKYUVZANJ7gSHeYxC/v5Ef9/RQnXEx/0gXJCKRikIyyMBXjkD8GW+CrfuBxRpkGXOYqojc5icN6EvOXXIaraCqUz4HyeVA+h+d2dPGV/93Ocm8xA1aKr846f9T7lAd9HOmJ4DIUk3NUn5yalTj2x5I5L5ozyuyqgzuP2klCrsRxRlmA53a10usMXDwyWQO7A5319V2Z8R9HntsKfW7Kgt5hVVWzpauKHemJUhLwZnqBzVZTFuCpnS0Ax7yDbBiKBZND1Lb00+FcfGeUB3nYGe7ksW1HuXftYR7Y2MhVS6ekc3A+fOYM/mvNAa4/o4Yntjdz3c/XURnyse4bl9Do3EhYUBXigY2NPLCxkfeeVs2siiALJod4x5LJHOwIZ0rE/rCxkVNrSgj5PJwxsywz7uAep0fQDfXdx2yn9/DrR3lxTzsPbz3KR7I6+cn2q1frWV/fzZVLJ+fsWTGeMnl2dyuWpfnsJXNzlmTtaOrDtDRPbG/m6+9cOKxqWFq6B9O/7Gvnud2tHO2JMrMiQMDrZtXMMgxDcaA9jM9tsLu5n2v+8zU6B+IkTIviAg8P3Xp25kffqlllbDzUTX3HIL9b34BSiqDXxZZvXobHZWRK6G9cXcOPn99nVxFE8+CmJr546Txa++NMLvJTUxZga2MP86tC3PG0XXLzmYvm8pXLF3C0N8rFCyt5akcLpQEvcyqD/POTtXz/mToe/PRZmVLkyxZXcfcrh7jsxy/jMhSzK4LcdPZMbjyzJtN2zOc2eO1AJ8/uamFycQGLpoQyJQ0HsoZ2WVffxZmzy9Fac8vvtlBV5OPhvz+H7U29DCZM7lvXwKcvmHPMKmc7jvRiWprna9tyll6aTvXEqhzH99vdgfYwM8oDORMfsKugf/nB7fzgumXHrEad3scf3NTEw68fySRdFYU+1vzDhZnEcWpJQaaK5AtfuoDvPVXHvWsP0xtJ0N4fZ1Khj6XTijMdLn1wVQ1f++MOnqttRWtNx0CceVUhvv3uJXhcikTK4r51h9lxpC+TOEacDtUCTvXS4oCHz186n7tfOcT2pr5MbY5Vs8rY3NCD32OXdv7dvZuZVlrAn754/rC2j68d6KQ3kuTsOeWcNac8c05Ot+/tiyZZd7CL8+cPjR+ctvlwN9GkyQMbG4+ZOD6zq4XP/H7rmDUS7nq5ngc2NjKzIpj5ntmO9kYZcHrifnx7M2BX/f3Na4d5z2nVTAr5aOqO4HMbLJwcYvuRPt6/Yhrfu3Yp33psF8/sstdvp9O5zcg4ZlUU8tKednojuWvLgJ04DsRT9AwmcpY2gt3GsSdizx+rquphpwrxsUoKQ37PmFVVR7aD9B1nZ4ITNnFUSl0B/ARwAfdorX8wziGNEk2YHGgPo9EsrS6mrmUAl6GYG9DE6vYQq6slXldHrLaOeH19pgTRKCrCv2gRJTd8kIJFi/DOnImnpgZXScnxJYeWBfE+iA+M+Nd/nNOcf6m4nRiO2YxYiBMha78fdgyMnJ5VtTnXtFGPjDF/rHlDj5GkyWDCsksHlcJCMRA3SVpQHgrgjqSYopIU+r30xkxqQiFKfeA13BzWLgYsLz1WAL83AGXl4CkAtx88BWh3AT99uYnioiIO9Wk+ceEiaqqrIVAOgTIIlNOS8HPWna9Q4fHSlUpQf9WVI9bRUHLWPhDPDEA80qSQl21NvYT8bgI5SqeCPjclAQ9N3VHC8dEleGBXVQXY4Yz/WJJjcPWasgApS7O3NezElqvEsYC2gTi9kcSohC9telmAJqet5Mhqs9WlQ0nu/KoQ8ZRFyDe6xLE3kqQvmhzzDvKiKUU8vr0505FEuvowwDWnVnPJoiqWf+dPbDjUlakOe/0Z0/nMxXPxe1x8/pJ5/H5jIz99cT87jvTS0GX/cLnlwtnc88ohlk0r4YGNjQBMLvJz2eIqDnaEmVURxG0Y3LeugfvWNQB226g7r1vGdSumsad1gIpCL53hBFf+5BUKfW6uPb2aM2aWsmKGXTKQvuv+32sPc/68CsJxe8iR9D4QT5lsddrw/eylA1y9fCozywOcMrU4UyVy19G+zBihv117mGtPn4bp9P47taSAAq+LrYe7URpSKYtbf7uZ0gIv1aUFTC8N8N4V1YR8bvYc6aMq6KMrHOe2/7Yb06b30h9ct5Rz5lQwEE5w01kzeHxbMy5Tc5bTCcVzu1pZs7OV/lgSnwWfXj2TAg03nzub52vbONoTZe3BTrbs62T5tBKaWgYIWHDZrEl89KvTMZTiwc2N3PnsXg409tHXHWPhrDK+evkClLLv3h9oD3PH03tYu6uNztOnkRhIMCfo5/c3rqSi0EdZ0ENdywC3/m4LT60/wuo5ZYQsxfnTylh0dZD2/hjheJJNh3u58+HdzAv6OdobpchUXLm4imd2tvK1++wxZ9wuxTsWV/H1dy7kQH0vpZZiZnmQJ15tZHttJzefP5vBrhgNPXGamwZ4fVc7pabC7Etw2y82oJTiI6trOKW6mJQzDI/bZbBtVydlpoJBkxfXH2H1bHv8OKfLOR7acoRfv3qIn9xwGnNzdLo0/B6hzj19zPueuWce+/7isW42jvX6rLiGLTTqVZm/frGmnqoiH+85rTrn/c2ucJwv/GEb58+v4JPnzc75Vo9va6Z1Xy933reNb7xzIQqFxu64Tyn79x6tUW6aV0VTd4RZFUGqinx0hhM8X9vG8y8coqs9zHzLTX99P9ndKZ3pL+DlpMHLaxrRzRHme1wc2tE57PsuxsOWPpP1rxwh1J1kctiivW6oZsm5/iCHt3dQX1aCRtMbSTIvYeBujnHw9fbMW10UDNK6u5umuGJ+wuAMt5+PTa/kskWVlAa9rKvv4sFNR/jTM/V0R5IsTLiYWRHg8M5uWnZ28wKHKPK7OW9eBZcvmcyOPe0sSrjwGIr/+eMe1pY1snpWGYU+NwGfC5dS7NjRzOKEC+tQmDXPHbKrfI+4B/z65iMsibt4+vEDzAkPn5fWtq2TpXEX9z9Qy/pJDfRFUhQVuDl1egk1ZQHqWvpZFneSo6Mxrqkoojuc4MlH9rHu+Qa+eOk8wrt7Oc/wc2FJCWdaXq6qKGPvq83MH1Ds6bV48YmDzO3XTGpNsHPNkWGfP6U9ySkRg9q/HOX0uIve7d1srx8c9l0KmyKsiLlI7unj9JiLbS80jtybKDsSY0EvlCRSTE4m2fqnoWXSx0RNh0mqPcmklBu9p4/Xow3Dd0mtWRl1EelNUply07GxnS37B4bFm0hZrI65KWhNUp5wU/tiE54cPbSOpI51IJ/MlFIuYB9wGXAE2ATcoLWuPdZrVq5cqTdv3vyWxFPX0s+UYn/mYpwyLb7x8E4e295MMpmiZqCNS6x2iuvrWNzdwLRwR+a1fYFi9hVV0z55BrNXn8ZjkRArVy1mT1uYF+ramF8V4gNnTMenTKb7Y6yuTKEGO0j2t7FuRx3uaCdLS+KEUj0Q7oDBdhjstEv3xqTAFzr2P28huH3g8jr/PLn/NtxguEC5sh4N+1EZI+Y5bQozIWT9OB/2PNe0XInDX/u6XM/fys8b43VjxZIr5je9/PEmXG9i+t/yvcbcJm+t9oEYX/jDNm67aO6wAXqzaa1p6YsN67xg5PzL//1l9rWFuebUqTR1R9h1tJ+E82PuoVvP4vcbmnj1QAc/eO8yfru+gV9+ZAUel0HStFjyref40Jk13Lv2MP9w+YKc1fNWfvd5tLYbwT/9ufNYPHV4tcXBeIoltz8H2CUbe7/7zlHvsaG+i+vvWo/LUCytLubR284ZtcwPn9vLf605QFnQxyULK/nX9y0btcxVP30Fv8fFloYe/umqRdx83uxh8/tjSZZ9+09cvLCSl/a0c//NZ45at2sPdvKhuzdw3rwKXtnfSd0/XzGq04X7NzTw/x7exfJpRSSTFo/eeg6WpbFMu+djy9Lc/ugu9jb3oy1YVl3Ely6dn1mmN5zg1t9u4cNn1nDmzDK+9IdtfHDldM6fV4E27dfvbOrl9+sbueX8OQzGkvzPhiZuXFXD1GI/lmm/j2Vpao/2sf5AF0unFlHX3M/VS6fgdxlYlkabGtPUbKrvwqUUxQUejnZHWD273Cl8tq+/yZTFjqY+phT7iSRSJJJ2j3xgV86IJU0G4yk6B+JMLy2gvT+O12VQXOAmmbLbIVmWtsf71FAe9NIxEKfA4yJpWihtH1WW03bS5zZwKUUsaWIoNeoHvaEUbsOenrI0CkX2rx/l/P/EHY1CCCFOlM/88pItWuuVueZN1MTxLODbWuvLneffANBaf/9Yr/lbJ461zf08vbOFqmI///rQFpZXePnaedPYtKGW1NFmmvcd4jzdxZSjBzAidnF/LBhicO5iaouns6ugkt3eEAtnlrCyUrOv/iCp/jZqfIMEEt1UqH4WF8XwxDopTPVQxgCGGr0t49pDB8XEvWUMuMtwhaqomjIdV2gS2huifsAgqgK4AkUY/iK0N4T2hagqL2PWpBBul4HWmnjKchpG29WjctXLFuPnrzqOR9YEdR4ty76nNfLG0xg3bIc9jyZMOgfjFDq9haUsjddtEPK5UEphWprm3hj9sSSFXhcpS5O0LAwUpUEvFYU+4imTzYe76RpM4He58LjskrspRX7mVRVS6LMbhm9t7KEnkiBpWsST9n6aNC1OqynhtOkl1Lb08+r+TvxeF619USJxk+KABxeK1XPKqSj0sa2ph9cbe0mmTII+D1cunczq2eXc8XQdf9x8hNKAl89dMpeucIKg302R3825cyso9Hn4xZoD3PPqIW69YA7zq0Ksq++ioStCoc/F5y6ZR28kycd+szEzcHxVyM87Tqni1GklfPPRXVy0sIqmnghupfj5h1eMWrEf+81GkilNfecgX7l8Ae89rXrUZvzorzZw0GkX+cAnz2T6iJ48tdZc/MO/oC1NodfFQ58+297G1lDy09AR5p8e2YUBLKwM8YVL5mUSsHQytnZ/J8/sbMHQilUzS7l4fqUz38q81/O722jtjWKZmlUzS5lZFhyWzFmm5pW97RgoUqbFsqnF+F3GsPmJpElTl71OsOxeVdPJnGVameXGtaKDAsOlMAyFVhBOmBiGImFpppT6MVwGhqEwXHbHWe3hOO3hOEUFHgYTJsunF6OUcgql7cdtTb0oQ5GyNH6PYfdu6MxTSpG0LF6oa2N2ZSH1HYPMrixkydSirPex2/hsbOhh9exy1tV3cdaccuY47eqUgmjS5Pm6NuIpi7PnVvDMrhauOGUyR3tjFPndBH1u2gfivN7Yw+kzSvG6DNbVd/Hh1TOo7wwztbiAvliShq4Ie1sHuHzJZPa3D9A1mODdy6eyvz1Mkd+DYSha+qJsberl/Sum8+SOZmZPCnLFKZMZujGkWbO3g82NPVx3+jT+d8sRrl42ZdTQAX/e287GQ92cP38Sa/Z2cNvFcyku8Ay7h/TI1qPUdw4yozxAa1+Mz148b9T9uF/+pR6P2+AT587i4dePcrBjgH+4fKjdpga+91QdsyoC1LUO8O7lUzPtCdOaeiL8fM1BVswoZUtDD5++YA4znVL0dG2fV/Z38uSOZlbOLGVzQw93XLs0c71Mx3L3y/V0DyaYXhbgUGeE/3fVomHfZzCR4jtP1HL2nHL2t4UpK/Ry87mzAPiPlw5Q3zlIoc9NNGly3twKNhzuZtm0Yt55ymQsDQGfm+89WYvLMOh2qnx/5uK5/G5dA3OqCplWUsCGQ13EU5ruwQTnzivnogWV/POTtcytDHGg3W4f63EbVJcUMHdSIVctm0IkYXL747tJmhanzyjlHYsnc+dze3Abik9dMIel1cVEEin+/YX9FHhcXL9qOh6XQVnAi9uVtUG05mDnIOVBb6ZKZK67EKM6/hixTFt/jB1Hepk9qRC/20XS1KQsE7/XRU1pkHjK5JuP7aa5L8rpzvEUjidZNbOcSSEvT+5oobzQx/r6LsoLfcOGugCoKSvgu9cu5TtP1JI0LTRk2j2nTz9nzynnk+fN4hP3bebaU6tJaU1jdyTT22V9R5ipJQWcM7eCu185xF0fXTGsVgLA95+p41BnhMqQD0trvv/erJtyznf+8oPb8Hlc7G0d4F3Lp/DxrHbL6evqB365jvlVIXYc6eXr71zIefMmZV7/1I5m/nPNQe77+Coqi3wcaA/z2Qe2cvu7lgzr3fnPe9v5wTN7WFpdzMGOMI9k3URM3yr6p0d30tgTYUZZgLb+OD/70Ok0dkeYV2Xf7Grti/GhezZw09kzWLO3g6nFBXzrXYvtGgFuF8/tbmV3cx9/2dfJ3Tet4Lb7X+eaU6sp9HnY3dxHScA+h7y8r4Oa8iC3X72I6+/awC0XzOGZXc0YhqLI76E3mqTRaZu8bFox336ill/fdAZJy2LupCABn5vOgTjv/flarlw2hXAsRV1LP5VFfl5v7OGbVy3mXcun0h9LccVP/sL7V0zn8W3NXLVsMl+5fOGwGnwpy+L8O//M4ilFbG3q5ccfOJULFkwato16B5Nc9KM1VDpDbqz9+sWjaufsbR3gA79cB8CCySH+99azh81XwFM7m/naQzvRwPUrp/Gtdy0ZvoxS/Nvze7nnlUNo4I5rT+Ha06eNOoQ+fu8m1h7sAuCJz56TabeaveCK775AvzNOdN2/XJGZ7nK73naJ4/uAK7TWNzvPPwKcqbX+zLFeM7disv7Ru28gexxAlWMMQaU1STNBn28GCg0o5wyiMCxQFhh66NFlgtsEnV3tDfvHRtKniAUN4gWKWAGkvGQ+RzvjFer08s4/mwE4PY/iRmOX4FmWQdJSaG0/97rduA0X8aRFMmXfNbYsUFo5JwDl/G2fEIamDy1jpL+l81wN+9v5TzsnlKz3Gron/Rb7K3bfE3mfXO7Ji4lOY6ENC600JhYmFpaycLlAuezpWjmPhkUklSKlTSxlEfS7UIbOvB5loQ1N52AMy/m7IuQFY+g9MCwSlklzfxRLWfi9iqoSX9Z8jTY0vdE4LQNRTGVREfIwqdhrn64NC5Smtq0PC4sCn0HnYJw5k4OUhTyZeE0sXqvvJFTgBkPTFY1x7rxyvF417AeFqeHFuja0tnuuu3RR1agmAx0DcTYd7sGlFCUBD2fNGSplTZ8j9rQOcKA9jFIws7zQ7hAn6/yhlOKV/Z30R1MkTYsVNaXDhptQSpEwLZ7e0YLHZRBNuPjIGcuoD2/FpVxMDk7GUAZHeqK8ur+LIr+HgViK68+oGdVu67UDnTR0RQj63BiK0Z22aHhqVwuxhEnK0kwvDXD23OFJlmlpHtl6FI/LoD+a5MzZ5SwYMf7iYMLk4dePEPC6GYyneNfyKUOJhKNrMMFTO1rwewxMS3PDqqE2UOn1XN8xyCv7O/C4DCaFfFy2uGrUfrqloYfa5n4WTg7R2B2hwOviyqVThi3zQm0bLX0xLK25eGHlqCrO2mlTamn7h+T7Vkwb1alQXzTJo1uP4jYMPG7FB1aOHotvb+sA6+u78LkNygtHx6u15uX9HZlhWRZOCbHCGYLnQEeYtQe6mF0RJJJM0TNoDxR+9pxy5lYOVS+ta+ln0+GeTBs2t0vRH01xxqxSFk0eqpWwpaGH3c399vAC4TjvXzGNvkiS/liSvmiK7sE47QNxigvceF0GXYMJFk4Osbu5H6XsnpwLvC56BhPMKA8wGDfpHkxgKDvxs7cTuA2DogI3kwp99EaTtPbFUEpR6HOhtV0d2OM28LnszmIiCZPm3igFXhce5wa283ZUFHrxewzqOwZJWrl/BExxqju29MeYXRGkrT+WaefVE00OK0OvLilg5YxS2vpjBH32DZSuwTivHeiiqshHW3+c06aXsHBKKDNsks9t0NgdYVdzP5UhL+0Dca5YMnlUUri3bYBNh7sJ+dwkTHufGfm7YH/7ABsOdeM2FNWlBZw3N0c7wIZu9rWFsbRmRU1pzg6xnq9toz0cR2vNZYurqMxqS9wVTvDs7lamlxYQdG46NHRFuHRhJVVZvQH3R5M8saMFhd0GLleHTfvaBth0uAevS1FV5M/ZbvGlPe30RBLEkxZLqotYNm34DaF40uLxbUcp8LrpjyU5d27FqJ5mD3cOsvZgF2UBL92RBFcvmzKqnfmWwz3saxugOOAhEje5bsW0URWTNh7q5lDnIB6XQUWhl4DXxb62MJcvqcq0JX15fycdA3ESKYvTa0oy4/eOXL9dgwm0hncsqaI8x1AdD71+lETKwlB2k4SRYkmLR7YeBezmH5cuGn2uaumLsmavXfNwweRQZvitbLUtfWxvspt8nDWnnJk5hh569UAHTc5QXVctm5KzqcXj25sZjKfwuBTvWzEU73fO+Y4kjuRIHJVSnwI+BbDQX7Div+ctQis7UdLKcE4qCssZUkE7CV+8sIr98z6R9U5ZHWaodA1k5/8KLKXRCrTSWAosQ2MZWfX3VdbyznsMTc8E6xwMyvmBpe368yr9OXYMQ48MPXeWRWksrTG1RmNhYaEM7eS+9rL2fxYWGlNbmdfZy1gjlksvmV4mvYSVmT+0fjJfJMe07DX55vfHv24P/is+J0eJ7mjZlbq08/wNXpe9nXOUAiqcRhI6a3k9fF1l7kmMfov0m+RMYbP3VXuh9O0J+0MyWzCziM76LPvO8bDPcz4nHW727QOt7T1DoTLtozR6xDIWlvPMZRjOzemh40FrsPRQuxGXoTIXiey4UpaFpXWmyh0Mr+WqGfpR41J21TztrNdY0v4xrJTdbs9yDm/DcI50rYkmTCw0LqUI+NykTD0sHsvShBMptGX/ICrwukZdzFKWRTiWQgNBrxuPe6gCYHqtJk2LcNwEBcUFblyZLzv0ZpGESTSZwlCK0oDHmZc+exkoFD2xOLGUicerKC/02MmToYcSLSwaeyMkLJOSQg8VRV77mE6fH5RF3DLZ295PSlvMqgxSWuhxRqOxEymtNR3hKAfaBzAMzaIpRQS8HoZuOdnbu6k7QktfFK/bYOm04mFVJdPfe39bmP5ogqICz7Afw+n5pmVR1zJA0rSoKvJlhkHI7I3OdtzvtCGvKQsMa3Op0TT3RukZTNilhwpmVQRHdSpyqDNMzOlEwu1SzJ5USPYRlv68I91Rokl7TLQpJUM/wtLfy9QWTd1RTMuiJOChNOgdVUsgnjJp7Yuh0Uwq9A2rnpv+nLDTqYJSUFnky+zb2Z/XF00yGE+hXDG0EWVO8Rx8bh+d0c7MeaMnEidlajxu54c7muwfs5bWDMRSWFrj97hyduKQsqxMb7NBnztn5wvxlEkkYa+/Ir8751ARkYRJImVXmc3Vgy7Yvdqalj3QdTpRyz7zaG2Pbam1PZZprt4BTVMTjg8Ncu5zG/iddZwe0iSRsuy2aApCvtzxRhOm88NQ2Z1LjFxE29vJdErLAr7R6+744sWJVxP0uTPJffq1BV4XlsYZD05RVODGyDovaOzl0h3gpJcL+d3DagxpDeF4MhNvrt51k6ZFJG6isXsw9ntcJEzLHs7Ba9cIiSZM4k5b14DXhdupbq+wb65orTEtnRlqpsDjwspKBtPtAdPneKXsDj1y5YUpp/TPZRgEvS5MnT7f2d/LtDTRpAnY+2/2WHlaawYTJqalCXhdDMZTw9ZvtkgiRSxporD3zZE1rbS296mkaeFSRqZjqpF6I0ksS+P1GMOG3kmzNPRFEmjscf38OfaHpKkzQxQV+T1DJbhZYkmLSCKFAkoDvlHXnJ5IAssaeq6U3c7cGLFgb3oMwWPGa7eR1BqCPlfO8YMTppXVG7UnZ4dNkYRJxOklvDQ4Og6wE9lEysLlUqNuKoG9v/RGEk68rpwd0phWOl5Nod8+TgbjJqVBb+bwjaesTFv2koDnGPuD3WRAKSgLenPHG0sST1q4jxEv2L3ImpamwOvKrN/s86+p7ZoAWmtCfk/O82/ctOiLJAB73XlyjHYwmEg58SrKC70YOX4F9sWSxJMmHpcxLN6Xrn/pmInjRO0c5yiQnepPc6YNo7W+C7gL7KqqZ7yJqqqX/h8DFEIIId4qWmv64n0U+4rf8rHRhBBCTBzq+mNfMybqgHybgHlKqVlKKS/wQXJ2VC+EEEJMPEopSvzH2dO2EEIIcRwmZImj1jqllPoM8Bz2cBy/1lrvHuewhBBCCCGEEOKkNCETRwCt9dPA0+MdhxBCCCGEEEKc7CZqVVUhhBBCCCGEEH8jkjgKIYQQQgghhBiTJI5CCCGEEEIIIcYkiaMQQgghhBBCiDFJ4iiEEEIIIYQQYkySOAohhBBCCCGEGJMkjkIIIYQQQgghxiSJoxBCCCGEEEKIMUniKIQQQgghhBBiTJI4CiGEEEIIIYQYk9Jaj3cMeUEpNQDszTGrGOg7weEcrwqgc7yDyCGf11m+xpav2xLyd53la1yyLd+8fI0LZHser3yKZaR83Yb5vM7yMbZ83Y6Qn+srLV9jk+355p2ouBZorUO5ZrhPwIefLPZqrVeOnKiUuktr/anxCOiNKKU254p5vOX5OsvL2PJ1W0Jer7N8jUu25ZuUr3GBbM/jlU+xjJSv2zDPnlNIGQAABmlJREFU11nexZav2xHyc32l5Wtssj3fvBMVl1Jq87HmSVXVN/bEeAdwEsrndZbPseWrfF1n+RpXPsvXdZavceW7fFpv+RTLySKf11k+x5aP8nl95XNs+Spf19m4xyVVVR35fOfjWE7GmEVusi0nDtmWE4tsz5OfbMOJQbbjxCLbM3+NtW2kxHHIXeMdwF/hZIxZ5CbbcuKQbTmxyPY8+ck2nBhkO04ssj3z1zG3jZQ4CiGEEEIIIYQYk5Q4CiGEEEIIIYQYkySOJwGl1HuUUloptXC8YxH/d0qp8BvMX6OUknr/eUwpNU0p9ZhSar9S6qBS6idKKe8Yy39BKRU4kTGKN+eNjkuR3+Q6OfHItfLkJ9fKiUcSx5PDDcCrzuNxU0q53ppwhHj7Ukop4GHgUa31PGA+UAh8b4yXfQGQi6EQbx25TgqRR+RaOTFJ4pjnlFKFwLnAJ4APOtMuVEq9rJR6Sim1Vyn1C6WU4cwLK6V+pJTaDpw1fpGLsTjb8Mms5z9TSn1sHEMSx+9iIKa1/g2A1toEvgj8nVIqqJT6oVJql1Jqh1Lqs0qpzwFTgT8rpf48jnGLN6CUKlRKvaiUel0ptVMpdY0zfaZSqk4pdbdSardS6k9KqYLxjlfY5Do5ccm18qQm18oJyD3eAYg3dA3wrNZ6n1KqSym1wpm+ClgMNADPAu8F/ggEgQ1a6y+PS7RCTHxLgC3ZE7TW/UqpRuBmYCZwqtY6pZQq01p3K6W+BFykte488eGKNyEGXOtszwpgvVLqcWfePOAGrfUnlVIPAtcBvxuvQMUwcp0UIv/ItXICkhLH/HcD8Afn7z8wVA1no9a63rmD8wD23VYAE3joxIYohHBcCPxSa50C0Fp3j2844k1SwB1KqR3AC0A1UOXMO6S13ub8vQX7R4/ID3KdFOLkciFyrTwpSYljHlNKlWEX9S9VSmnABWjgKecxW/p5zLlIivyWYviNG/94BSLetFrgfdkTlFJFQA1weDwCEn8zNwKTgBVa66RS6jBDx2Y8azkTkKqqeUCukxOeXCtPXnKtnICkxDG/vQ/4rdZ6htZ6ptZ6OnAIOA9YpZSa5bTZuB67UwBx8mgAFiulfEqpEuCS8Q5IHLcXgYBS6qOQ6VzjR8C9wHPAp5VSbmdemfOaASB04kMVb1Ix0O4kjRcBM8Y7IPGG5Do5scm18uQl18oJSBLH/HYD8MiIaQ850zcBPwPqsC+SI5cTecg5Sca11k3Ag8Au53HruAYmjpvWWgPXAu9XSu0H9mG3jftH4B6gEdjhdLzxIedldwHPSoP//JQ+LoH7gZVKqZ3AR4E94xqYOB5ynZyA5Fp58pNr5cSk7O0qTiZKqQuBr2itrx7vWMSbo5RaDtyttV413rEIIWxyXE48cp08uckxKUR+khJHIU4QpdQt2B00/NN4xyKEsMlxKUR+kWNSiPwlJY5CCCGEEEIIIcYkJY5CCCGEEEIIIcYkiaMQQoi3DaXUdKXUn5VStUqp3UqpzzvTy5RSzyul9juPpc70G5VSO5RSO5VSa522V+n3+rVSql0ptWu8vo8QQghxokjiKIQQ4u0kBXxZa70YWA3cppRaDHwdeFFrPQ+7G/mvO8sfAi7QWi8F/gW717+0e4ErTlTgQgghxHiSxFEIIcTbhta6RWv9uvP3APZQDdXANcB9zmL3Ae9xllmrte5xpq8HpmW918tA9wkKXQghhBhXkjgKIYR4W1JKzQROAzYAVVrrFmdWK1CV4yWfAJ45IcEJIYQQecY93gEIIYQQJ5pSqhB7oPgvaK37lVKZeVprrZTSI5a/CDtxPPeEBiqEEELkCSlxFEII8bailPJgJ433a60fdia3KaWmOPOnAO1Zyy8D7gGu0Vp3neh4hRBCiHwgiaMQQoi3DWUXLf4KqNNa/1vWrMeBm5y/bwIec5avAR4GPqK13nciYxVCCCHyidJav/FSQgghxASglDoXeAXYCVjO5H/Ebuf4IFADNAAf0Fp3K6XuAa5zpgGktNYrnfd6ALgQqADagNu11r86QV9FCCGEOKEkcRRCCCGEEEIIMSapqiqEEEIIIYQQYkySOAohhBBCCCGEGJMkjkIIIYQQQgghxiSJoxBCCCGEEEKIMUniKIQQQgghhBBiTJI4CiGEEEIIIYQYkySOQgghhBBCCCHGJImjEEIIIYQQQogx/X+TSHuwTbxc4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82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/>
              <a:t>Тренд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заболеваемости</a:t>
            </a:r>
            <a:r>
              <a:rPr lang="en-US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в Швейцарии.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17411" y="2706068"/>
            <a:ext cx="4095221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По Швейцарии наблюдается </a:t>
            </a:r>
            <a:r>
              <a:rPr lang="ru-RU" dirty="0"/>
              <a:t>общая тенденция к росту </a:t>
            </a:r>
            <a:r>
              <a:rPr lang="ru-RU" dirty="0" smtClean="0"/>
              <a:t>заболеваемости</a:t>
            </a:r>
            <a:endParaRPr lang="en-US" dirty="0" smtClean="0"/>
          </a:p>
          <a:p>
            <a:pPr marL="228600" lvl="0" indent="-228600">
              <a:spcBef>
                <a:spcPts val="0"/>
              </a:spcBef>
            </a:pPr>
            <a:endParaRPr lang="en-US" dirty="0"/>
          </a:p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Тренд:</a:t>
            </a:r>
            <a:r>
              <a:rPr lang="en-US" dirty="0" smtClean="0"/>
              <a:t> </a:t>
            </a:r>
            <a:r>
              <a:rPr lang="ru-RU" dirty="0" smtClean="0"/>
              <a:t>Общее </a:t>
            </a:r>
            <a:r>
              <a:rPr lang="ru-RU" dirty="0"/>
              <a:t>количество заболевших всегда будет расти, пока будут новые заболевшие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042" y="2306750"/>
            <a:ext cx="6968289" cy="30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Новые случаи заболевания в Швейцарии.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272242" y="1972142"/>
            <a:ext cx="529253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Пики новых волн заболеваемости не имеют сезонности, т.к. отсутствует периодичность.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63" y="2356082"/>
            <a:ext cx="70104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0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b="1" dirty="0"/>
              <a:t>Случаи заболеваемости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ru-RU" b="1" dirty="0" smtClean="0"/>
              <a:t>Швейцарии с 25.02.2021 по 5.04.2021</a:t>
            </a:r>
            <a:endParaRPr sz="3100" b="1" dirty="0">
              <a:solidFill>
                <a:srgbClr val="80BC00"/>
              </a:solidFill>
              <a:sym typeface="Calibri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620489" y="2101402"/>
            <a:ext cx="1001542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ru-RU" dirty="0"/>
              <a:t>Сбор информации по общему количеству заболевших на миллион человек с начала пандемии по 5 апреля 2021 </a:t>
            </a:r>
            <a:r>
              <a:rPr lang="ru-RU" dirty="0" smtClean="0"/>
              <a:t>года. </a:t>
            </a:r>
            <a:endParaRPr lang="ru-RU" dirty="0"/>
          </a:p>
          <a:p>
            <a:pPr marL="228600" lvl="0" indent="-228600">
              <a:spcBef>
                <a:spcPts val="0"/>
              </a:spcBef>
            </a:pPr>
            <a:r>
              <a:rPr lang="ru-RU" dirty="0" smtClean="0"/>
              <a:t>Устраненными пропусками и дубликатами.</a:t>
            </a:r>
            <a:endParaRPr dirty="0"/>
          </a:p>
        </p:txBody>
      </p:sp>
      <p:pic>
        <p:nvPicPr>
          <p:cNvPr id="11" name="Google Shape;213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73" y="6023207"/>
            <a:ext cx="2900005" cy="9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477" y="2889682"/>
            <a:ext cx="7029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51766"/>
      </p:ext>
    </p:extLst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471</Words>
  <Application>Microsoft Office PowerPoint</Application>
  <PresentationFormat>Широкоэкранный</PresentationFormat>
  <Paragraphs>52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Noto Sans Symbols</vt:lpstr>
      <vt:lpstr>Roboto</vt:lpstr>
      <vt:lpstr>IU</vt:lpstr>
      <vt:lpstr>Коронавирусная инфекция (COVID-19). Прогнозирование новых случаев заболеваемости в Швейцарии  </vt:lpstr>
      <vt:lpstr>Курс «Аналитик больших данных»</vt:lpstr>
      <vt:lpstr>Цель: определить какое будет общее количество случаев заболевания COVID-19 на миллион в период с 5 апреля 2021 . Провести анализ данных по Швейцарии.  Задачи:   - проанализировать данные; - определить значимый тренд по заболевшим; - выяснить, важна ли сезонность при появлении новых заболевших;  - определить выбросы данных; - выбрать и настроить модель предсказания; - провести оценку качества прогноза. </vt:lpstr>
      <vt:lpstr>Коронавирусная инфекция (COVID-19)</vt:lpstr>
      <vt:lpstr>Случаи заболеваемости в Швейцарии.</vt:lpstr>
      <vt:lpstr>Случаи заболеваемости в Швейцарии.</vt:lpstr>
      <vt:lpstr>Тренд заболеваемости в Швейцарии.</vt:lpstr>
      <vt:lpstr>Новые случаи заболевания в Швейцарии.</vt:lpstr>
      <vt:lpstr>Случаи заболеваемости в Швейцарии с 25.02.2021 по 5.04.2021</vt:lpstr>
      <vt:lpstr>Декомпозиция.</vt:lpstr>
      <vt:lpstr>Сезонность заболеваемости.</vt:lpstr>
      <vt:lpstr>Выбросы данных.</vt:lpstr>
      <vt:lpstr>Выбор и настройка модели ARIMA.</vt:lpstr>
      <vt:lpstr>Выбор и настройка модели простейшего экспоненциального сглаживания</vt:lpstr>
      <vt:lpstr>Выбор и настройка модели Holt </vt:lpstr>
      <vt:lpstr>Выбор и настройка модели HoltWinters </vt:lpstr>
      <vt:lpstr>Сравнение ошибки в моделях ARIMA и HoltWinters  </vt:lpstr>
      <vt:lpstr>Заключение:  В работе проведен анализ данных по Швейцарии.  - Проанализированы данные о количестве зафиксированных случаев заболевания  COVID-19 в Швейцарии. - Определен значимый тренд по заболевшим - Проведен анализ наличия сезонности количества заболеваний - Сделан прогноз количества заболевших на 7 дней - Проведена оценка качества прогноза.  Ссылка на программу доступна по адресу: https://github.com/KseniyaSilenkova/-Final_examination_Switzerland/blob/main/read_data.ipynb  </vt:lpstr>
      <vt:lpstr>Коронавирусная инфекция (COVID-19). Прогнозирование новых случаев заболеваемости в Швейцарии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Коронавирусная инфекция (COVID-19). Прогнозирование новых случаев заболеваемости в Швейцарии  </dc:title>
  <dc:creator>Ольга Саетгареева</dc:creator>
  <cp:lastModifiedBy>Ivan_Ksy_Vika</cp:lastModifiedBy>
  <cp:revision>41</cp:revision>
  <dcterms:created xsi:type="dcterms:W3CDTF">2018-09-03T06:41:35Z</dcterms:created>
  <dcterms:modified xsi:type="dcterms:W3CDTF">2021-12-23T22:12:45Z</dcterms:modified>
</cp:coreProperties>
</file>