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5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7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77" r:id="rId5"/>
    <p:sldId id="278" r:id="rId6"/>
    <p:sldId id="279" r:id="rId7"/>
    <p:sldId id="281" r:id="rId8"/>
    <p:sldId id="280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dJ7GPG39+sIuBD6XtJfm5jjW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EB9BF3-0376-471F-BE78-1820E54EDFB7}">
  <a:tblStyle styleId="{08EB9BF3-0376-471F-BE78-1820E54EDF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9D-4AED-A799-BE16545257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9D-4AED-A799-BE16545257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9D-4AED-A799-BE16545257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9D-4AED-A799-BE1654525756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D3-4423-819C-0E7A01B3AA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D3-4423-819C-0E7A01B3AA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D3-4423-819C-0E7A01B3AA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D3-4423-819C-0E7A01B3AAE5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1D3-4423-819C-0E7A01B3A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5-4A5A-9FEF-00B329BAB1D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5-4A5A-9FEF-00B329BAB1D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5-4A5A-9FEF-00B329BAB1D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5-4A5A-9FEF-00B329BAB1D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75-4A5A-9FEF-00B329BAB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D3-4423-819C-0E7A01B3AA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D3-4423-819C-0E7A01B3AA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D3-4423-819C-0E7A01B3AA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D3-4423-819C-0E7A01B3AAE5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1D3-4423-819C-0E7A01B3A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48-4491-B301-59F4CCCDD3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42-4AA3-B960-31BFD9F772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41-4D16-BE9C-AC29836D6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F3-4A01-8C1D-A92CFFCC52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1D-423C-A917-798184983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1D-423C-A917-798184983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1D-423C-A917-798184983E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1D-423C-A917-798184983ED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49-4DA6-B2DB-E8DC8BDA6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49-4DA6-B2DB-E8DC8BDA6D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249-4DA6-B2DB-E8DC8BDA6D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49-4DA6-B2DB-E8DC8BDA6D6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F8-4D97-972A-3E16CAABB3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F8-4D97-972A-3E16CAABB3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F8-4D97-972A-3E16CAABB3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F8-4D97-972A-3E16CAABB3FA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9A-4C9E-B5E5-536D6313177E}"/>
              </c:ext>
            </c:extLst>
          </c:dPt>
          <c:dPt>
            <c:idx val="1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9A-4C9E-B5E5-536D6313177E}"/>
              </c:ext>
            </c:extLst>
          </c:dPt>
          <c:dPt>
            <c:idx val="2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E9A-4C9E-B5E5-536D6313177E}"/>
              </c:ext>
            </c:extLst>
          </c:dPt>
          <c:dPt>
            <c:idx val="3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9A-4C9E-B5E5-536D6313177E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5-4A5A-9FEF-00B329BAB1D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5-4A5A-9FEF-00B329BAB1D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5-4A5A-9FEF-00B329BAB1D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5-4A5A-9FEF-00B329BAB1D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75-4A5A-9FEF-00B329BAB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938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144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055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0258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>
  <p:cSld name="Титул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8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1999" cy="41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>
            <a:spLocks noGrp="1"/>
          </p:cNvSpPr>
          <p:nvPr>
            <p:ph type="body" idx="2"/>
          </p:nvPr>
        </p:nvSpPr>
        <p:spPr>
          <a:xfrm>
            <a:off x="620489" y="6088616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зеленый)">
  <p:cSld name="Текст+картинка (зеленый)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31"/>
          <p:cNvSpPr>
            <a:spLocks noGrp="1"/>
          </p:cNvSpPr>
          <p:nvPr>
            <p:ph type="pic" idx="2"/>
          </p:nvPr>
        </p:nvSpPr>
        <p:spPr>
          <a:xfrm>
            <a:off x="6749143" y="1948079"/>
            <a:ext cx="4604658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3"/>
          </p:nvPr>
        </p:nvSpPr>
        <p:spPr>
          <a:xfrm>
            <a:off x="620489" y="3308782"/>
            <a:ext cx="5703916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2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7" name="Google Shape;8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19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зеленый)">
  <p:cSld name="Заголовок раздела (зеленый)">
    <p:bg>
      <p:bgPr>
        <a:solidFill>
          <a:srgbClr val="80BC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зеленый)">
  <p:cSld name="Иконки (зеленый)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ctrTitle"/>
          </p:nvPr>
        </p:nvSpPr>
        <p:spPr>
          <a:xfrm>
            <a:off x="83819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3" name="Google Shape;9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4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синий)">
  <p:cSld name="Иконки (синий)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ctrTitle"/>
          </p:nvPr>
        </p:nvSpPr>
        <p:spPr>
          <a:xfrm>
            <a:off x="635003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зеленый)">
  <p:cSld name="Круговая диаграмма (зеленый)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2" name="Google Shape;162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3" name="Google Shape;163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4" name="Google Shape;164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синий)">
  <p:cSld name="Круговая диаграмма (синий)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8" name="Google Shape;168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9" name="Google Shape;169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зеленый)">
  <p:cSld name="Гистограмма (зеленый)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74" name="Google Shape;174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5" name="Google Shape;175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6" name="Google Shape;176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синий)">
  <p:cSld name="Гистограмма (синий)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80" name="Google Shape;180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1" name="Google Shape;181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зеленый)">
  <p:cSld name="Таблица (зеленый)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5" name="Google Shape;185;p40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6" name="Google Shape;186;p4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синий)">
  <p:cSld name="Заголовок раздела (синий)">
    <p:bg>
      <p:bgPr>
        <a:solidFill>
          <a:srgbClr val="0071C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синий)">
  <p:cSld name="Таблица (синий)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9" name="Google Shape;189;p41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0" name="Google Shape;190;p4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зеленый)">
  <p:cSld name="Схема (зеленый)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синий)">
  <p:cSld name="Схема (синий)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">
  <p:cSld name="текст+картинка (синий)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4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3"/>
          </p:nvPr>
        </p:nvSpPr>
        <p:spPr>
          <a:xfrm>
            <a:off x="620488" y="3308782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зеленый) 2">
  <p:cSld name="Текст+картинка (зеленый)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>
            <a:spLocks noGrp="1"/>
          </p:cNvSpPr>
          <p:nvPr>
            <p:ph type="pic" idx="2"/>
          </p:nvPr>
        </p:nvSpPr>
        <p:spPr>
          <a:xfrm>
            <a:off x="6734630" y="0"/>
            <a:ext cx="545737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/>
          <p:nvPr/>
        </p:nvSpPr>
        <p:spPr>
          <a:xfrm>
            <a:off x="-1" y="1719131"/>
            <a:ext cx="7743825" cy="1262193"/>
          </a:xfrm>
          <a:custGeom>
            <a:avLst/>
            <a:gdLst/>
            <a:ahLst/>
            <a:cxnLst/>
            <a:rect l="l" t="t" r="r" b="b"/>
            <a:pathLst>
              <a:path w="13111480" h="2016125" extrusionOk="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5"/>
          <p:cNvSpPr/>
          <p:nvPr/>
        </p:nvSpPr>
        <p:spPr>
          <a:xfrm>
            <a:off x="-1" y="1719131"/>
            <a:ext cx="7743825" cy="1262193"/>
          </a:xfrm>
          <a:custGeom>
            <a:avLst/>
            <a:gdLst/>
            <a:ahLst/>
            <a:cxnLst/>
            <a:rect l="l" t="t" r="r" b="b"/>
            <a:pathLst>
              <a:path w="13111480" h="2016125" extrusionOk="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5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03916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6724651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3"/>
          </p:nvPr>
        </p:nvSpPr>
        <p:spPr>
          <a:xfrm>
            <a:off x="620489" y="4700455"/>
            <a:ext cx="5703916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4"/>
          </p:nvPr>
        </p:nvSpPr>
        <p:spPr>
          <a:xfrm>
            <a:off x="620490" y="330517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 2">
  <p:cSld name="Текст+картинка (синий)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>
            <a:spLocks noGrp="1"/>
          </p:cNvSpPr>
          <p:nvPr>
            <p:ph type="pic" idx="2"/>
          </p:nvPr>
        </p:nvSpPr>
        <p:spPr>
          <a:xfrm>
            <a:off x="6734630" y="0"/>
            <a:ext cx="545737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03916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620489" y="4700455"/>
            <a:ext cx="5703916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3"/>
          </p:nvPr>
        </p:nvSpPr>
        <p:spPr>
          <a:xfrm>
            <a:off x="620490" y="330517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6"/>
          <p:cNvSpPr/>
          <p:nvPr/>
        </p:nvSpPr>
        <p:spPr>
          <a:xfrm>
            <a:off x="0" y="1733552"/>
            <a:ext cx="7743825" cy="1262193"/>
          </a:xfrm>
          <a:custGeom>
            <a:avLst/>
            <a:gdLst/>
            <a:ahLst/>
            <a:cxnLst/>
            <a:rect l="l" t="t" r="r" b="b"/>
            <a:pathLst>
              <a:path w="13111480" h="2016125" extrusionOk="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6"/>
          <p:cNvSpPr txBox="1">
            <a:spLocks noGrp="1"/>
          </p:cNvSpPr>
          <p:nvPr>
            <p:ph type="subTitle" idx="4"/>
          </p:nvPr>
        </p:nvSpPr>
        <p:spPr>
          <a:xfrm>
            <a:off x="620489" y="1948079"/>
            <a:ext cx="6724651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+подзаголовок (зеленый)">
  <p:cSld name="Заголовок+подзаголовок (зеленый)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  <a:defRPr sz="200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+подзаголовок (синий)">
  <p:cSld name="Заголовок+подзаголовок (синий)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  <a:defRPr sz="200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 (зеленый)">
  <p:cSld name="Сравнение (зеленый)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subTitle" idx="1"/>
          </p:nvPr>
        </p:nvSpPr>
        <p:spPr>
          <a:xfrm>
            <a:off x="620489" y="3851694"/>
            <a:ext cx="5161543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29"/>
          <p:cNvSpPr>
            <a:spLocks noGrp="1"/>
          </p:cNvSpPr>
          <p:nvPr>
            <p:ph type="pic" idx="2"/>
          </p:nvPr>
        </p:nvSpPr>
        <p:spPr>
          <a:xfrm>
            <a:off x="620488" y="1601151"/>
            <a:ext cx="5161543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body" idx="3"/>
          </p:nvPr>
        </p:nvSpPr>
        <p:spPr>
          <a:xfrm>
            <a:off x="620489" y="5045455"/>
            <a:ext cx="5161543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>
            <a:spLocks noGrp="1"/>
          </p:cNvSpPr>
          <p:nvPr>
            <p:ph type="pic" idx="4"/>
          </p:nvPr>
        </p:nvSpPr>
        <p:spPr>
          <a:xfrm>
            <a:off x="6200990" y="1601151"/>
            <a:ext cx="5167325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5"/>
          </p:nvPr>
        </p:nvSpPr>
        <p:spPr>
          <a:xfrm>
            <a:off x="6206772" y="5045455"/>
            <a:ext cx="5161544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6"/>
          </p:nvPr>
        </p:nvSpPr>
        <p:spPr>
          <a:xfrm>
            <a:off x="6206771" y="3835825"/>
            <a:ext cx="5161544" cy="94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 (синий)">
  <p:cSld name="Сравнение (синий)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ctrTitle"/>
          </p:nvPr>
        </p:nvSpPr>
        <p:spPr>
          <a:xfrm>
            <a:off x="628483" y="628956"/>
            <a:ext cx="807464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subTitle" idx="1"/>
          </p:nvPr>
        </p:nvSpPr>
        <p:spPr>
          <a:xfrm>
            <a:off x="620489" y="3851694"/>
            <a:ext cx="5165169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30"/>
          <p:cNvSpPr>
            <a:spLocks noGrp="1"/>
          </p:cNvSpPr>
          <p:nvPr>
            <p:ph type="pic" idx="2"/>
          </p:nvPr>
        </p:nvSpPr>
        <p:spPr>
          <a:xfrm>
            <a:off x="620488" y="1601151"/>
            <a:ext cx="5165169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3"/>
          </p:nvPr>
        </p:nvSpPr>
        <p:spPr>
          <a:xfrm>
            <a:off x="620489" y="5045455"/>
            <a:ext cx="5165169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>
            <a:spLocks noGrp="1"/>
          </p:cNvSpPr>
          <p:nvPr>
            <p:ph type="pic" idx="4"/>
          </p:nvPr>
        </p:nvSpPr>
        <p:spPr>
          <a:xfrm>
            <a:off x="6188633" y="1601151"/>
            <a:ext cx="5165168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5"/>
          </p:nvPr>
        </p:nvSpPr>
        <p:spPr>
          <a:xfrm>
            <a:off x="6188634" y="5045455"/>
            <a:ext cx="5165168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body" idx="6"/>
          </p:nvPr>
        </p:nvSpPr>
        <p:spPr>
          <a:xfrm>
            <a:off x="6188633" y="3835825"/>
            <a:ext cx="5165168" cy="94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602037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E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71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2078183"/>
            <a:ext cx="10515600" cy="400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26" Type="http://schemas.openxmlformats.org/officeDocument/2006/relationships/image" Target="../media/image14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5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4.png"/><Relationship Id="rId20" Type="http://schemas.openxmlformats.org/officeDocument/2006/relationships/image" Target="../media/image20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24" Type="http://schemas.openxmlformats.org/officeDocument/2006/relationships/image" Target="../media/image23.png"/><Relationship Id="rId32" Type="http://schemas.openxmlformats.org/officeDocument/2006/relationships/image" Target="../media/image33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23" Type="http://schemas.openxmlformats.org/officeDocument/2006/relationships/image" Target="../media/image13.png"/><Relationship Id="rId28" Type="http://schemas.openxmlformats.org/officeDocument/2006/relationships/image" Target="../media/image29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6.png"/><Relationship Id="rId22" Type="http://schemas.openxmlformats.org/officeDocument/2006/relationships/image" Target="../media/image24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26" Type="http://schemas.openxmlformats.org/officeDocument/2006/relationships/image" Target="../media/image14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5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4.png"/><Relationship Id="rId20" Type="http://schemas.openxmlformats.org/officeDocument/2006/relationships/image" Target="../media/image20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24" Type="http://schemas.openxmlformats.org/officeDocument/2006/relationships/image" Target="../media/image23.png"/><Relationship Id="rId32" Type="http://schemas.openxmlformats.org/officeDocument/2006/relationships/image" Target="../media/image33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23" Type="http://schemas.openxmlformats.org/officeDocument/2006/relationships/image" Target="../media/image13.png"/><Relationship Id="rId28" Type="http://schemas.openxmlformats.org/officeDocument/2006/relationships/image" Target="../media/image29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6.png"/><Relationship Id="rId22" Type="http://schemas.openxmlformats.org/officeDocument/2006/relationships/image" Target="../media/image24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ctrTitle"/>
          </p:nvPr>
        </p:nvSpPr>
        <p:spPr>
          <a:xfrm>
            <a:off x="649941" y="4431436"/>
            <a:ext cx="916214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>
              <a:buSzPts val="3240"/>
            </a:pPr>
            <a:r>
              <a:rPr lang="ru-RU" dirty="0" err="1"/>
              <a:t>Коронавирусная</a:t>
            </a:r>
            <a:r>
              <a:rPr lang="ru-RU" dirty="0"/>
              <a:t> инфекция (</a:t>
            </a:r>
            <a:r>
              <a:rPr lang="en-US" dirty="0"/>
              <a:t>COVID-19</a:t>
            </a:r>
            <a:r>
              <a:rPr lang="en-US" dirty="0" smtClean="0"/>
              <a:t>)</a:t>
            </a:r>
            <a:r>
              <a:rPr lang="ru-RU" dirty="0" smtClean="0"/>
              <a:t>. Прогнозирование новых случаев заболеваемости в </a:t>
            </a:r>
            <a:r>
              <a:rPr lang="ru-RU" dirty="0"/>
              <a:t>Швейцарии</a:t>
            </a:r>
            <a:br>
              <a:rPr lang="ru-RU" dirty="0"/>
            </a:br>
            <a:r>
              <a:rPr lang="en-US" dirty="0" smtClean="0"/>
              <a:t> </a:t>
            </a:r>
            <a:endParaRPr dirty="0"/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05" y="17491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>
            <a:spLocks noGrp="1"/>
          </p:cNvSpPr>
          <p:nvPr>
            <p:ph type="pic" idx="2"/>
          </p:nvPr>
        </p:nvSpPr>
        <p:spPr>
          <a:xfrm>
            <a:off x="6703634" y="0"/>
            <a:ext cx="5488365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5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4819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1"/>
          </p:nvPr>
        </p:nvSpPr>
        <p:spPr>
          <a:xfrm>
            <a:off x="620487" y="4700455"/>
            <a:ext cx="5748196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3"/>
          </p:nvPr>
        </p:nvSpPr>
        <p:spPr>
          <a:xfrm>
            <a:off x="620490" y="3305175"/>
            <a:ext cx="574816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5"/>
          <p:cNvSpPr txBox="1"/>
          <p:nvPr/>
        </p:nvSpPr>
        <p:spPr>
          <a:xfrm>
            <a:off x="620489" y="1940341"/>
            <a:ext cx="6968865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Важные тезисы, которые стоит подчеркнуть. Рекомендуется</a:t>
            </a:r>
            <a:b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 более 2 — 3 предложений. Плашку можно увеличивать</a:t>
            </a:r>
            <a:b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 зависимости от количества используемого текста.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6"/>
          <p:cNvSpPr>
            <a:spLocks noGrp="1"/>
          </p:cNvSpPr>
          <p:nvPr>
            <p:ph type="pic" idx="2"/>
          </p:nvPr>
        </p:nvSpPr>
        <p:spPr>
          <a:xfrm>
            <a:off x="6734628" y="1948079"/>
            <a:ext cx="4836881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6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6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6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7"/>
          <p:cNvSpPr>
            <a:spLocks noGrp="1"/>
          </p:cNvSpPr>
          <p:nvPr>
            <p:ph type="pic" idx="2"/>
          </p:nvPr>
        </p:nvSpPr>
        <p:spPr>
          <a:xfrm>
            <a:off x="6734628" y="1948079"/>
            <a:ext cx="4836881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7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7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7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</a:pPr>
            <a:endParaRPr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8"/>
          <p:cNvSpPr txBox="1">
            <a:spLocks noGrp="1"/>
          </p:cNvSpPr>
          <p:nvPr>
            <p:ph type="subTitle" idx="1"/>
          </p:nvPr>
        </p:nvSpPr>
        <p:spPr>
          <a:xfrm>
            <a:off x="620489" y="3851694"/>
            <a:ext cx="5161543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8"/>
          <p:cNvSpPr>
            <a:spLocks noGrp="1"/>
          </p:cNvSpPr>
          <p:nvPr>
            <p:ph type="pic" idx="2"/>
          </p:nvPr>
        </p:nvSpPr>
        <p:spPr>
          <a:xfrm>
            <a:off x="620488" y="1601151"/>
            <a:ext cx="5161543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8"/>
          <p:cNvSpPr txBox="1">
            <a:spLocks noGrp="1"/>
          </p:cNvSpPr>
          <p:nvPr>
            <p:ph type="body" idx="3"/>
          </p:nvPr>
        </p:nvSpPr>
        <p:spPr>
          <a:xfrm>
            <a:off x="620489" y="5045455"/>
            <a:ext cx="5161543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8"/>
          <p:cNvSpPr>
            <a:spLocks noGrp="1"/>
          </p:cNvSpPr>
          <p:nvPr>
            <p:ph type="pic" idx="4"/>
          </p:nvPr>
        </p:nvSpPr>
        <p:spPr>
          <a:xfrm>
            <a:off x="6200990" y="1601151"/>
            <a:ext cx="5370522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8"/>
          <p:cNvSpPr txBox="1">
            <a:spLocks noGrp="1"/>
          </p:cNvSpPr>
          <p:nvPr>
            <p:ph type="body" idx="5"/>
          </p:nvPr>
        </p:nvSpPr>
        <p:spPr>
          <a:xfrm>
            <a:off x="6206772" y="5045455"/>
            <a:ext cx="5364514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8"/>
          <p:cNvSpPr txBox="1">
            <a:spLocks noGrp="1"/>
          </p:cNvSpPr>
          <p:nvPr>
            <p:ph type="body" idx="6"/>
          </p:nvPr>
        </p:nvSpPr>
        <p:spPr>
          <a:xfrm>
            <a:off x="6206771" y="3835825"/>
            <a:ext cx="5364514" cy="94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>
            <a:spLocks noGrp="1"/>
          </p:cNvSpPr>
          <p:nvPr>
            <p:ph type="ctrTitle"/>
          </p:nvPr>
        </p:nvSpPr>
        <p:spPr>
          <a:xfrm>
            <a:off x="628483" y="628956"/>
            <a:ext cx="807464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9"/>
          <p:cNvSpPr txBox="1">
            <a:spLocks noGrp="1"/>
          </p:cNvSpPr>
          <p:nvPr>
            <p:ph type="subTitle" idx="1"/>
          </p:nvPr>
        </p:nvSpPr>
        <p:spPr>
          <a:xfrm>
            <a:off x="620489" y="3851694"/>
            <a:ext cx="5165169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9"/>
          <p:cNvSpPr>
            <a:spLocks noGrp="1"/>
          </p:cNvSpPr>
          <p:nvPr>
            <p:ph type="pic" idx="2"/>
          </p:nvPr>
        </p:nvSpPr>
        <p:spPr>
          <a:xfrm>
            <a:off x="620488" y="1601151"/>
            <a:ext cx="5165169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 txBox="1">
            <a:spLocks noGrp="1"/>
          </p:cNvSpPr>
          <p:nvPr>
            <p:ph type="body" idx="3"/>
          </p:nvPr>
        </p:nvSpPr>
        <p:spPr>
          <a:xfrm>
            <a:off x="620489" y="5045455"/>
            <a:ext cx="5165169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9"/>
          <p:cNvSpPr>
            <a:spLocks noGrp="1"/>
          </p:cNvSpPr>
          <p:nvPr>
            <p:ph type="pic" idx="4"/>
          </p:nvPr>
        </p:nvSpPr>
        <p:spPr>
          <a:xfrm>
            <a:off x="6188632" y="1601151"/>
            <a:ext cx="5382879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9"/>
          <p:cNvSpPr txBox="1">
            <a:spLocks noGrp="1"/>
          </p:cNvSpPr>
          <p:nvPr>
            <p:ph type="body" idx="5"/>
          </p:nvPr>
        </p:nvSpPr>
        <p:spPr>
          <a:xfrm>
            <a:off x="6188633" y="5045455"/>
            <a:ext cx="5382879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9"/>
          <p:cNvSpPr txBox="1">
            <a:spLocks noGrp="1"/>
          </p:cNvSpPr>
          <p:nvPr>
            <p:ph type="body" idx="6"/>
          </p:nvPr>
        </p:nvSpPr>
        <p:spPr>
          <a:xfrm>
            <a:off x="6188632" y="3835825"/>
            <a:ext cx="5382879" cy="94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"/>
          <p:cNvSpPr txBox="1"/>
          <p:nvPr/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Основной текст слайда.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Сохраняйте шрифт (Calibri Light) в его первоначальном виде.</a:t>
            </a:r>
            <a:endParaRPr/>
          </a:p>
        </p:txBody>
      </p:sp>
      <p:graphicFrame>
        <p:nvGraphicFramePr>
          <p:cNvPr id="299" name="Google Shape;299;p10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0" name="Google Shape;300;p10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1"/>
          <p:cNvSpPr txBox="1"/>
          <p:nvPr/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Основной текст слайда.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Сохраняйте шрифт (Calibri Light) в его первоначальном виде.</a:t>
            </a:r>
            <a:endParaRPr/>
          </a:p>
        </p:txBody>
      </p:sp>
      <p:graphicFrame>
        <p:nvGraphicFramePr>
          <p:cNvPr id="308" name="Google Shape;308;p11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9" name="Google Shape;309;p11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2"/>
          <p:cNvSpPr txBox="1"/>
          <p:nvPr/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Основной текст слайда.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Сохраняйте шрифт (Calibri Light) в его первоначальном виде.</a:t>
            </a:r>
            <a:endParaRPr/>
          </a:p>
        </p:txBody>
      </p:sp>
      <p:graphicFrame>
        <p:nvGraphicFramePr>
          <p:cNvPr id="317" name="Google Shape;317;p12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8" name="Google Shape;318;p12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3"/>
          <p:cNvSpPr txBox="1"/>
          <p:nvPr/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Основной текст слайда.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Сохраняйте шрифт (Calibri Light) в его первоначальном виде.</a:t>
            </a:r>
            <a:endParaRPr/>
          </a:p>
        </p:txBody>
      </p:sp>
      <p:graphicFrame>
        <p:nvGraphicFramePr>
          <p:cNvPr id="326" name="Google Shape;326;p13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7" name="Google Shape;327;p13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34" name="Google Shape;334;p14"/>
          <p:cNvGraphicFramePr/>
          <p:nvPr/>
        </p:nvGraphicFramePr>
        <p:xfrm>
          <a:off x="620489" y="1605190"/>
          <a:ext cx="10951000" cy="457206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title"/>
          </p:nvPr>
        </p:nvSpPr>
        <p:spPr>
          <a:xfrm>
            <a:off x="619814" y="899821"/>
            <a:ext cx="11254134" cy="54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buSzPts val="2800"/>
            </a:pP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Цель: </a:t>
            </a:r>
            <a:r>
              <a:rPr lang="ru-RU" sz="2800" b="1" dirty="0" smtClean="0">
                <a:latin typeface="Calibri"/>
                <a:ea typeface="Calibri"/>
                <a:cs typeface="Calibri"/>
                <a:sym typeface="Calibri"/>
              </a:rPr>
              <a:t>Определить </a:t>
            </a:r>
            <a:r>
              <a:rPr lang="ru-RU" sz="2800" b="1" dirty="0"/>
              <a:t>Какое будет общее количество случаев заболевания на миллион в период с 5 апреля 2021 года по 5 ноября 2021 года</a:t>
            </a:r>
            <a:br>
              <a:rPr lang="ru-RU" sz="2800" b="1" dirty="0"/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Задачи  в рамках сессий: </a:t>
            </a:r>
            <a:br>
              <a:rPr lang="ru-RU" sz="28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определить значимый тренд по заболевшим;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выяснить, важна ли сезонность при появлении новых заболевших; </a:t>
            </a:r>
            <a:b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 smtClean="0"/>
              <a:t>- определить выбросы данных</a:t>
            </a:r>
            <a:r>
              <a:rPr lang="ru-RU" sz="2800" dirty="0" smtClean="0"/>
              <a:t>;</a:t>
            </a:r>
            <a:br>
              <a:rPr lang="ru-RU" sz="2800" dirty="0" smtClean="0"/>
            </a:br>
            <a:r>
              <a:rPr lang="ru-RU" sz="2800" dirty="0" smtClean="0"/>
              <a:t>- Выбрать </a:t>
            </a:r>
            <a:r>
              <a:rPr lang="ru-RU" sz="2800" dirty="0"/>
              <a:t>и </a:t>
            </a:r>
            <a:r>
              <a:rPr lang="ru-RU" sz="2800" dirty="0" smtClean="0"/>
              <a:t>настроить модель предсказания;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pic>
        <p:nvPicPr>
          <p:cNvPr id="3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6513" y="6049333"/>
            <a:ext cx="2900005" cy="968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41" name="Google Shape;341;p15"/>
          <p:cNvGraphicFramePr/>
          <p:nvPr/>
        </p:nvGraphicFramePr>
        <p:xfrm>
          <a:off x="620489" y="1605190"/>
          <a:ext cx="10951000" cy="457206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" name="Google Shape;348;p16"/>
          <p:cNvGrpSpPr/>
          <p:nvPr/>
        </p:nvGrpSpPr>
        <p:grpSpPr>
          <a:xfrm>
            <a:off x="2155552" y="1713196"/>
            <a:ext cx="7880895" cy="4424362"/>
            <a:chOff x="123552" y="774"/>
            <a:chExt cx="7880895" cy="4424362"/>
          </a:xfrm>
        </p:grpSpPr>
        <p:sp>
          <p:nvSpPr>
            <p:cNvPr id="349" name="Google Shape;349;p16"/>
            <p:cNvSpPr/>
            <p:nvPr/>
          </p:nvSpPr>
          <p:spPr>
            <a:xfrm>
              <a:off x="3822042" y="1152951"/>
              <a:ext cx="241957" cy="10600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80BC0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50" name="Google Shape;350;p16"/>
            <p:cNvSpPr/>
            <p:nvPr/>
          </p:nvSpPr>
          <p:spPr>
            <a:xfrm>
              <a:off x="4064000" y="1152951"/>
              <a:ext cx="2788270" cy="21200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06304"/>
                  </a:lnTo>
                  <a:lnTo>
                    <a:pt x="120000" y="106304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80BC0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51" name="Google Shape;351;p16"/>
            <p:cNvSpPr/>
            <p:nvPr/>
          </p:nvSpPr>
          <p:spPr>
            <a:xfrm>
              <a:off x="4018280" y="1152951"/>
              <a:ext cx="91440" cy="21200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80BC0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52" name="Google Shape;352;p16"/>
            <p:cNvSpPr/>
            <p:nvPr/>
          </p:nvSpPr>
          <p:spPr>
            <a:xfrm>
              <a:off x="1275729" y="1152951"/>
              <a:ext cx="2788270" cy="21200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06304"/>
                  </a:lnTo>
                  <a:lnTo>
                    <a:pt x="0" y="106304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80BC0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53" name="Google Shape;353;p16"/>
            <p:cNvSpPr/>
            <p:nvPr/>
          </p:nvSpPr>
          <p:spPr>
            <a:xfrm>
              <a:off x="2911822" y="774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 txBox="1"/>
            <p:nvPr/>
          </p:nvSpPr>
          <p:spPr>
            <a:xfrm>
              <a:off x="2911822" y="774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123552" y="3272959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 txBox="1"/>
            <p:nvPr/>
          </p:nvSpPr>
          <p:spPr>
            <a:xfrm>
              <a:off x="123552" y="3272959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2911822" y="3272959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 txBox="1"/>
            <p:nvPr/>
          </p:nvSpPr>
          <p:spPr>
            <a:xfrm>
              <a:off x="2911822" y="3272959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5700092" y="3272959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 txBox="1"/>
            <p:nvPr/>
          </p:nvSpPr>
          <p:spPr>
            <a:xfrm>
              <a:off x="5700092" y="3272959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1517687" y="1636866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 txBox="1"/>
            <p:nvPr/>
          </p:nvSpPr>
          <p:spPr>
            <a:xfrm>
              <a:off x="1517687" y="1636866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9" name="Google Shape;369;p17"/>
          <p:cNvGrpSpPr/>
          <p:nvPr/>
        </p:nvGrpSpPr>
        <p:grpSpPr>
          <a:xfrm>
            <a:off x="2155552" y="1713196"/>
            <a:ext cx="7880895" cy="4424362"/>
            <a:chOff x="123552" y="774"/>
            <a:chExt cx="7880895" cy="4424362"/>
          </a:xfrm>
        </p:grpSpPr>
        <p:sp>
          <p:nvSpPr>
            <p:cNvPr id="370" name="Google Shape;370;p17"/>
            <p:cNvSpPr/>
            <p:nvPr/>
          </p:nvSpPr>
          <p:spPr>
            <a:xfrm>
              <a:off x="3822042" y="1152951"/>
              <a:ext cx="241957" cy="10600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80BC0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71" name="Google Shape;371;p17"/>
            <p:cNvSpPr/>
            <p:nvPr/>
          </p:nvSpPr>
          <p:spPr>
            <a:xfrm>
              <a:off x="4064000" y="1152951"/>
              <a:ext cx="2788270" cy="21200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06304"/>
                  </a:lnTo>
                  <a:lnTo>
                    <a:pt x="120000" y="106304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80BC0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72" name="Google Shape;372;p17"/>
            <p:cNvSpPr/>
            <p:nvPr/>
          </p:nvSpPr>
          <p:spPr>
            <a:xfrm>
              <a:off x="4018280" y="1152951"/>
              <a:ext cx="91440" cy="21200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80BC0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73" name="Google Shape;373;p17"/>
            <p:cNvSpPr/>
            <p:nvPr/>
          </p:nvSpPr>
          <p:spPr>
            <a:xfrm>
              <a:off x="1275729" y="1152951"/>
              <a:ext cx="2788270" cy="21200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06304"/>
                  </a:lnTo>
                  <a:lnTo>
                    <a:pt x="0" y="106304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80BC0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74" name="Google Shape;374;p17"/>
            <p:cNvSpPr/>
            <p:nvPr/>
          </p:nvSpPr>
          <p:spPr>
            <a:xfrm>
              <a:off x="2911822" y="774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 txBox="1"/>
            <p:nvPr/>
          </p:nvSpPr>
          <p:spPr>
            <a:xfrm>
              <a:off x="2911822" y="774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123552" y="3272959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 txBox="1"/>
            <p:nvPr/>
          </p:nvSpPr>
          <p:spPr>
            <a:xfrm>
              <a:off x="123552" y="3272959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2911822" y="3272959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 txBox="1"/>
            <p:nvPr/>
          </p:nvSpPr>
          <p:spPr>
            <a:xfrm>
              <a:off x="2911822" y="3272959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5700092" y="3272959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 txBox="1"/>
            <p:nvPr/>
          </p:nvSpPr>
          <p:spPr>
            <a:xfrm>
              <a:off x="5700092" y="3272959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1517687" y="1636866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 txBox="1"/>
            <p:nvPr/>
          </p:nvSpPr>
          <p:spPr>
            <a:xfrm>
              <a:off x="1517687" y="1636866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>
                <a:latin typeface="Calibri"/>
                <a:ea typeface="Calibri"/>
                <a:cs typeface="Calibri"/>
                <a:sym typeface="Calibri"/>
              </a:rPr>
              <a:t>Иконки для презентации</a:t>
            </a:r>
            <a:endParaRPr/>
          </a:p>
        </p:txBody>
      </p:sp>
      <p:pic>
        <p:nvPicPr>
          <p:cNvPr id="389" name="Google Shape;3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709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3155" y="1779415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6325" y="1803859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89633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12941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36387" y="1779415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59557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782867" y="1816288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693438" y="5208883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121113" y="5208883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10106" y="5208883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02670" y="3982507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38337" y="3982507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261675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685151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108627" y="3994798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532103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8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016897" y="3982507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8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9379055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8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831810" y="5233327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8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976463" y="5343810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453165" y="5208883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18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52313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8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899406" y="5208883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5901" y="5208883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8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8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286847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8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2905347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18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8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2868474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8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18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868767" y="2868474"/>
            <a:ext cx="417623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9"/>
          <p:cNvSpPr txBox="1">
            <a:spLocks noGrp="1"/>
          </p:cNvSpPr>
          <p:nvPr>
            <p:ph type="ctrTitle"/>
          </p:nvPr>
        </p:nvSpPr>
        <p:spPr>
          <a:xfrm>
            <a:off x="622268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>
                <a:latin typeface="Calibri"/>
                <a:ea typeface="Calibri"/>
                <a:cs typeface="Calibri"/>
                <a:sym typeface="Calibri"/>
              </a:rPr>
              <a:t>Иконки для презентации</a:t>
            </a:r>
            <a:endParaRPr/>
          </a:p>
        </p:txBody>
      </p:sp>
      <p:pic>
        <p:nvPicPr>
          <p:cNvPr id="426" name="Google Shape;42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709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3155" y="1779415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6325" y="1803859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89633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12941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36387" y="1779415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59557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782867" y="1816288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1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693438" y="5208883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1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121113" y="5208883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10106" y="5208883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1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02670" y="3982507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38337" y="3982507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261675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1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685151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1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108627" y="3994798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19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532103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9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016897" y="3982507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9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9379055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9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831810" y="5233327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9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976463" y="5343810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19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453165" y="5208883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19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52313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19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899406" y="5208883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5901" y="5208883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9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9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286847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19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2905347"/>
            <a:ext cx="589421" cy="5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19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19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2868474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19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19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868767" y="2868474"/>
            <a:ext cx="417623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0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0"/>
          <p:cNvSpPr txBox="1">
            <a:spLocks noGrp="1"/>
          </p:cNvSpPr>
          <p:nvPr>
            <p:ph type="body" idx="2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0"/>
          <p:cNvSpPr/>
          <p:nvPr/>
        </p:nvSpPr>
        <p:spPr>
          <a:xfrm>
            <a:off x="9409043" y="4683228"/>
            <a:ext cx="2199861" cy="5894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7" y="4239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0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707" y="424760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/>
              <a:t>Тренд</a:t>
            </a: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 заболеваемости.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2" y="1948079"/>
            <a:ext cx="5292536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ru-RU" dirty="0"/>
              <a:t>Наблюдается общая тенденция к росту заболеваемости</a:t>
            </a:r>
            <a:endParaRPr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100" y="1776549"/>
            <a:ext cx="5819906" cy="40155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Сезонность заболеваемости.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2" y="1948079"/>
            <a:ext cx="5292536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ru-RU" dirty="0"/>
              <a:t>Наблюдается недельная сезонность в масштабе +-150 </a:t>
            </a:r>
            <a:r>
              <a:rPr lang="ru-RU" dirty="0" smtClean="0"/>
              <a:t>человек.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46" y="2233749"/>
            <a:ext cx="5865223" cy="3715252"/>
          </a:xfrm>
          <a:prstGeom prst="rect">
            <a:avLst/>
          </a:prstGeom>
        </p:spPr>
      </p:pic>
      <p:pic>
        <p:nvPicPr>
          <p:cNvPr id="11" name="Google Shape;213;g1057795b48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00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Выбросы данных.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2" y="1948079"/>
            <a:ext cx="5292536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ru-RU" dirty="0"/>
              <a:t>Остатки (+-750 человек) превышают сезонность. Сезонность меньше, чем случайные колебания. Период с сентября 2020 по апрель 2021 является </a:t>
            </a:r>
            <a:r>
              <a:rPr lang="ru-RU" dirty="0" smtClean="0"/>
              <a:t>случайным.</a:t>
            </a:r>
            <a:endParaRPr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877" y="2194560"/>
            <a:ext cx="5837763" cy="40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8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ru-RU" dirty="0"/>
              <a:t>Выбор и настройка модели </a:t>
            </a:r>
            <a:r>
              <a:rPr lang="ru-RU" dirty="0" smtClean="0"/>
              <a:t>ARIMA.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685480" y="1446918"/>
            <a:ext cx="5231743" cy="210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ru-RU" dirty="0"/>
              <a:t>М</a:t>
            </a:r>
            <a:r>
              <a:rPr lang="ru-RU" dirty="0" smtClean="0"/>
              <a:t>одель </a:t>
            </a:r>
            <a:r>
              <a:rPr lang="ru-RU" dirty="0"/>
              <a:t>более-менее может предсказать на 6 дней, далее предсказания с ожидаемыми данными расходятся.</a:t>
            </a:r>
            <a:endParaRPr lang="ru-RU" dirty="0" smtClean="0"/>
          </a:p>
          <a:p>
            <a:pPr marL="228600" lvl="0" indent="-228600">
              <a:spcBef>
                <a:spcPts val="0"/>
              </a:spcBef>
            </a:pPr>
            <a:r>
              <a:rPr lang="ru-RU" dirty="0" smtClean="0"/>
              <a:t>Проблема</a:t>
            </a:r>
            <a:r>
              <a:rPr lang="ru-RU" dirty="0"/>
              <a:t>: в прогнозе на месяц прогнозируется падение, когда наша переменная падать не может (она может только расти).</a:t>
            </a:r>
            <a:endParaRPr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690" y="2704280"/>
            <a:ext cx="6453265" cy="35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3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ru-RU" dirty="0"/>
              <a:t>Выбор и настройка модели </a:t>
            </a:r>
            <a:r>
              <a:rPr lang="ru-RU" dirty="0" smtClean="0"/>
              <a:t>ARIMA.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6;p3"/>
          <p:cNvSpPr txBox="1">
            <a:spLocks/>
          </p:cNvSpPr>
          <p:nvPr/>
        </p:nvSpPr>
        <p:spPr>
          <a:xfrm>
            <a:off x="430446" y="1502604"/>
            <a:ext cx="5231743" cy="210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</a:pPr>
            <a:r>
              <a:rPr lang="ru-RU" dirty="0" smtClean="0"/>
              <a:t>Предсказание по этой модели выдает большую ошибку.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266" y="2162906"/>
            <a:ext cx="6158238" cy="34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3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idx="2"/>
          </p:nvPr>
        </p:nvSpPr>
        <p:spPr/>
      </p:sp>
      <p:sp>
        <p:nvSpPr>
          <p:cNvPr id="5" name="Текст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23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"/>
          <p:cNvSpPr>
            <a:spLocks noGrp="1"/>
          </p:cNvSpPr>
          <p:nvPr>
            <p:ph type="pic" idx="2"/>
          </p:nvPr>
        </p:nvSpPr>
        <p:spPr>
          <a:xfrm>
            <a:off x="6734630" y="0"/>
            <a:ext cx="545737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03916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"/>
          <p:cNvSpPr txBox="1">
            <a:spLocks noGrp="1"/>
          </p:cNvSpPr>
          <p:nvPr>
            <p:ph type="subTitle" idx="1"/>
          </p:nvPr>
        </p:nvSpPr>
        <p:spPr>
          <a:xfrm>
            <a:off x="620489" y="1877739"/>
            <a:ext cx="6942361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Важные тезисы, которые стоит подчеркнуть. Рекомендуется</a:t>
            </a:r>
            <a:br>
              <a:rPr lang="ru-RU">
                <a:latin typeface="Calibri"/>
                <a:ea typeface="Calibri"/>
                <a:cs typeface="Calibri"/>
                <a:sym typeface="Calibri"/>
              </a:rPr>
            </a:br>
            <a:r>
              <a:rPr lang="ru-RU">
                <a:latin typeface="Calibri"/>
                <a:ea typeface="Calibri"/>
                <a:cs typeface="Calibri"/>
                <a:sym typeface="Calibri"/>
              </a:rPr>
              <a:t>не более 2 — 3 предложений. Плашку можно увеличивать</a:t>
            </a:r>
            <a:br>
              <a:rPr lang="ru-RU">
                <a:latin typeface="Calibri"/>
                <a:ea typeface="Calibri"/>
                <a:cs typeface="Calibri"/>
                <a:sym typeface="Calibri"/>
              </a:rPr>
            </a:br>
            <a:r>
              <a:rPr lang="ru-RU">
                <a:latin typeface="Calibri"/>
                <a:ea typeface="Calibri"/>
                <a:cs typeface="Calibri"/>
                <a:sym typeface="Calibri"/>
              </a:rPr>
              <a:t>в зависимости от количества используемого текста.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"/>
          <p:cNvSpPr txBox="1">
            <a:spLocks noGrp="1"/>
          </p:cNvSpPr>
          <p:nvPr>
            <p:ph type="body" idx="3"/>
          </p:nvPr>
        </p:nvSpPr>
        <p:spPr>
          <a:xfrm>
            <a:off x="620489" y="4700455"/>
            <a:ext cx="5703916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"/>
          <p:cNvSpPr txBox="1">
            <a:spLocks noGrp="1"/>
          </p:cNvSpPr>
          <p:nvPr>
            <p:ph type="body" idx="4"/>
          </p:nvPr>
        </p:nvSpPr>
        <p:spPr>
          <a:xfrm>
            <a:off x="620490" y="330517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U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296</Words>
  <Application>Microsoft Office PowerPoint</Application>
  <PresentationFormat>Широкоэкранный</PresentationFormat>
  <Paragraphs>152</Paragraphs>
  <Slides>25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Noto Sans Symbols</vt:lpstr>
      <vt:lpstr>IU</vt:lpstr>
      <vt:lpstr>Коронавирусная инфекция (COVID-19). Прогнозирование новых случаев заболеваемости в Швейцарии  </vt:lpstr>
      <vt:lpstr>Цель: Определить Какое будет общее количество случаев заболевания на миллион в период с 5 апреля 2021 года по 5 ноября 2021 года  Задачи  в рамках сессий:   - определить значимый тренд по заболевшим; - выяснить, важна ли сезонность при появлении новых заболевших;  - определить выбросы данных; - Выбрать и настроить модель предсказания; </vt:lpstr>
      <vt:lpstr>Тренд заболеваемости.</vt:lpstr>
      <vt:lpstr>Сезонность заболеваемости.</vt:lpstr>
      <vt:lpstr>Выбросы данных.</vt:lpstr>
      <vt:lpstr>Выбор и настройка модели ARIMA.</vt:lpstr>
      <vt:lpstr>Выбор и настройка модели ARIMA.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Иконки для презентации</vt:lpstr>
      <vt:lpstr>Иконки для презентации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Коронавирусная инфекция (COVID-19). Прогнозирование новых случаев заболеваемости в Швейцарии  </dc:title>
  <dc:creator>Ольга Саетгареева</dc:creator>
  <cp:lastModifiedBy>Ivan_Ksy_Vika</cp:lastModifiedBy>
  <cp:revision>6</cp:revision>
  <dcterms:created xsi:type="dcterms:W3CDTF">2018-09-03T06:41:35Z</dcterms:created>
  <dcterms:modified xsi:type="dcterms:W3CDTF">2021-12-20T21:58:32Z</dcterms:modified>
</cp:coreProperties>
</file>