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58" r:id="rId4"/>
    <p:sldId id="259" r:id="rId5"/>
    <p:sldId id="292" r:id="rId6"/>
    <p:sldId id="286" r:id="rId7"/>
    <p:sldId id="277" r:id="rId8"/>
    <p:sldId id="290" r:id="rId9"/>
    <p:sldId id="291" r:id="rId10"/>
    <p:sldId id="289" r:id="rId11"/>
    <p:sldId id="278" r:id="rId12"/>
    <p:sldId id="279" r:id="rId13"/>
    <p:sldId id="282" r:id="rId14"/>
    <p:sldId id="283" r:id="rId15"/>
    <p:sldId id="284" r:id="rId16"/>
    <p:sldId id="285" r:id="rId17"/>
    <p:sldId id="288" r:id="rId18"/>
    <p:sldId id="27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446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055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66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22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885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668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83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30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71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938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72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33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55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/tree/master/publ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3240"/>
            </a:pPr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</a:t>
            </a:r>
            <a:r>
              <a:rPr lang="en-US" dirty="0" smtClean="0"/>
              <a:t>)</a:t>
            </a:r>
            <a:r>
              <a:rPr lang="ru-RU" dirty="0" smtClean="0"/>
              <a:t>. Прогнозирование новых случаев заболеваемости в </a:t>
            </a:r>
            <a:r>
              <a:rPr lang="ru-RU" dirty="0"/>
              <a:t>Швейцарии</a:t>
            </a:r>
            <a:br>
              <a:rPr lang="ru-RU" dirty="0"/>
            </a:br>
            <a:r>
              <a:rPr lang="en-US" dirty="0" smtClean="0"/>
              <a:t> </a:t>
            </a:r>
            <a:endParaRPr dirty="0"/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729455" y="6283007"/>
            <a:ext cx="5363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12121"/>
                </a:solidFill>
                <a:latin typeface="Roboto"/>
              </a:rPr>
              <a:t>Итоговый проект выполнила: Силенкова Ксения Анатольевна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Сезонность заболеваемости.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В период наблюдения с 1 марта 2021 года по 5 апреля 2021 года н</a:t>
            </a:r>
            <a:r>
              <a:rPr lang="ru-RU" dirty="0" smtClean="0"/>
              <a:t>аблюдается </a:t>
            </a:r>
            <a:r>
              <a:rPr lang="ru-RU" dirty="0"/>
              <a:t>недельная сезонность в масштабе +-150 </a:t>
            </a:r>
            <a:r>
              <a:rPr lang="ru-RU" dirty="0" smtClean="0"/>
              <a:t>человек.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6" y="2233749"/>
            <a:ext cx="5865223" cy="3715252"/>
          </a:xfrm>
          <a:prstGeom prst="rect">
            <a:avLst/>
          </a:prstGeom>
        </p:spPr>
      </p:pic>
      <p:pic>
        <p:nvPicPr>
          <p:cNvPr id="11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Выбросы данных.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Остатки (+-750 человек) превышают сезонность. Сезонность меньше, чем случайные колебания. Период с сентября 2020 по апрель 2021 является </a:t>
            </a:r>
            <a:r>
              <a:rPr lang="ru-RU" dirty="0" smtClean="0"/>
              <a:t>случайным.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77" y="2194560"/>
            <a:ext cx="5837763" cy="4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8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dirty="0"/>
              <a:t>Выбор и настройка модели </a:t>
            </a:r>
            <a:r>
              <a:rPr lang="ru-RU" dirty="0" smtClean="0"/>
              <a:t>ARIMA.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685480" y="1446918"/>
            <a:ext cx="5231743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 smtClean="0"/>
              <a:t>Модель</a:t>
            </a:r>
            <a:r>
              <a:rPr lang="ru-RU" dirty="0"/>
              <a:t> довольно хорошо описывает предсказание на месяц.</a:t>
            </a:r>
          </a:p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Проблема</a:t>
            </a:r>
            <a:r>
              <a:rPr lang="ru-RU" dirty="0"/>
              <a:t>: в прогнозе на месяц </a:t>
            </a:r>
            <a:r>
              <a:rPr lang="ru-RU" dirty="0" smtClean="0"/>
              <a:t>модель еще имеет некоторые </a:t>
            </a:r>
            <a:r>
              <a:rPr lang="ru-RU" dirty="0" err="1" smtClean="0"/>
              <a:t>пикообразные</a:t>
            </a:r>
            <a:r>
              <a:rPr lang="ru-RU" dirty="0" smtClean="0"/>
              <a:t> расхождения.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068" y="2388268"/>
            <a:ext cx="7067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3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</a:t>
            </a:r>
            <a:r>
              <a:rPr lang="ru-RU" dirty="0" smtClean="0"/>
              <a:t>модели простейшего</a:t>
            </a:r>
            <a:r>
              <a:rPr lang="ru-RU" dirty="0"/>
              <a:t> экспоненциального сглаживания</a:t>
            </a:r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474407" y="1880674"/>
            <a:ext cx="7095770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/>
              <a:t>Проблема: Простейшее экспоненциальное сглаживание не видит сезонности. Это не лучшее предсказание, т.к. на весь период предсказано одно количество заболевших, когда наша переменная может только расти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37" y="3341077"/>
            <a:ext cx="5811771" cy="27372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35" y="3341077"/>
            <a:ext cx="5827102" cy="26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</a:t>
            </a:r>
            <a:r>
              <a:rPr lang="ru-RU" dirty="0" smtClean="0"/>
              <a:t>модели </a:t>
            </a:r>
            <a:r>
              <a:rPr lang="en-US" dirty="0" smtClean="0"/>
              <a:t>Holt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474407" y="1880674"/>
            <a:ext cx="7095770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/>
              <a:t>Проблема: Простейшее экспоненциальное сглаживание не видит сезонности. Это не лучшее предсказание, т.к. на весь период предсказано одно количество заболевших, когда наша переменная может только расти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6" y="3278899"/>
            <a:ext cx="5958931" cy="2671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636" y="3284703"/>
            <a:ext cx="5978825" cy="28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модели</a:t>
            </a:r>
            <a:r>
              <a:rPr lang="ru-RU" dirty="0" smtClean="0"/>
              <a:t> </a:t>
            </a:r>
            <a:r>
              <a:rPr lang="en-US" dirty="0" err="1" smtClean="0"/>
              <a:t>HoltWinters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620488" y="1566671"/>
            <a:ext cx="6490174" cy="5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dirty="0"/>
              <a:t>Модель показывает схожие показатели, которые довольно точно повторяют реальный рост заболеваемости.</a:t>
            </a:r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58" y="3042138"/>
            <a:ext cx="5800725" cy="27706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54" y="3042138"/>
            <a:ext cx="5940669" cy="29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 smtClean="0"/>
              <a:t>Сравнение ошибки в моделях</a:t>
            </a:r>
            <a:r>
              <a:rPr lang="en-US" dirty="0" smtClean="0"/>
              <a:t> ARIMA</a:t>
            </a:r>
            <a:r>
              <a:rPr lang="ru-RU" dirty="0" smtClean="0"/>
              <a:t> и </a:t>
            </a:r>
            <a:r>
              <a:rPr lang="en-US" dirty="0" err="1" smtClean="0"/>
              <a:t>HoltWinters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130967" y="1547028"/>
            <a:ext cx="4993483" cy="243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ctr">
              <a:spcBef>
                <a:spcPts val="0"/>
              </a:spcBef>
            </a:pPr>
            <a:r>
              <a:rPr lang="en-US" dirty="0" smtClean="0"/>
              <a:t>ARIMA</a:t>
            </a:r>
            <a:r>
              <a:rPr lang="ru-RU" dirty="0" smtClean="0"/>
              <a:t> авторегрессия на тестовом наборе данных дала ошибку: </a:t>
            </a:r>
            <a:r>
              <a:rPr lang="es-ES" dirty="0"/>
              <a:t>SARIMAX(3, 7, 0)x(1, 1, [0], 7) </a:t>
            </a:r>
            <a:r>
              <a:rPr lang="es-ES" dirty="0" smtClean="0"/>
              <a:t>RMSE</a:t>
            </a:r>
            <a:endParaRPr lang="ru-RU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s-ES" dirty="0" smtClean="0"/>
              <a:t>Error</a:t>
            </a:r>
            <a:r>
              <a:rPr lang="es-ES" dirty="0"/>
              <a:t>: </a:t>
            </a:r>
            <a:r>
              <a:rPr lang="ru-RU" sz="2000" b="1" dirty="0" smtClean="0"/>
              <a:t>174</a:t>
            </a:r>
            <a:r>
              <a:rPr lang="ru-RU" dirty="0" smtClean="0"/>
              <a:t>.064085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dirty="0"/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r>
              <a:rPr lang="ru-RU" dirty="0" smtClean="0"/>
              <a:t>Модель </a:t>
            </a:r>
            <a:r>
              <a:rPr lang="en-US" dirty="0" err="1" smtClean="0"/>
              <a:t>HoltWinters</a:t>
            </a:r>
            <a:r>
              <a:rPr lang="ru-RU" dirty="0" smtClean="0"/>
              <a:t> </a:t>
            </a:r>
            <a:r>
              <a:rPr lang="ru-RU" dirty="0"/>
              <a:t>на тестовом наборе данных дала ошибку </a:t>
            </a:r>
            <a:r>
              <a:rPr lang="ru-RU" dirty="0" smtClean="0"/>
              <a:t>: </a:t>
            </a:r>
            <a:r>
              <a:rPr lang="en-US" dirty="0"/>
              <a:t>HWES3 </a:t>
            </a:r>
            <a:r>
              <a:rPr lang="en-US" dirty="0" smtClean="0"/>
              <a:t>RMSE</a:t>
            </a:r>
            <a:endParaRPr lang="ru-RU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Error</a:t>
            </a:r>
            <a:r>
              <a:rPr lang="en-US" dirty="0"/>
              <a:t>: </a:t>
            </a:r>
            <a:r>
              <a:rPr lang="en-US" sz="2000" b="1" dirty="0" smtClean="0"/>
              <a:t>816</a:t>
            </a:r>
            <a:r>
              <a:rPr lang="en-US" dirty="0" smtClean="0"/>
              <a:t>.0112227</a:t>
            </a:r>
            <a:r>
              <a:rPr lang="ru-RU" dirty="0" smtClean="0"/>
              <a:t>.</a:t>
            </a:r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r>
              <a:rPr lang="ru-RU" dirty="0"/>
              <a:t>Предсказание по </a:t>
            </a:r>
            <a:r>
              <a:rPr lang="ru-RU" dirty="0" smtClean="0"/>
              <a:t>модели </a:t>
            </a:r>
            <a:r>
              <a:rPr lang="en-US" dirty="0"/>
              <a:t>ARIMA</a:t>
            </a:r>
            <a:r>
              <a:rPr lang="ru-RU" dirty="0" smtClean="0"/>
              <a:t> </a:t>
            </a:r>
            <a:r>
              <a:rPr lang="ru-RU" dirty="0"/>
              <a:t>выдает небольшую ошибка в расчете на миллион </a:t>
            </a:r>
            <a:r>
              <a:rPr lang="ru-RU" dirty="0" smtClean="0"/>
              <a:t>человек. В данном случае Эта модель более подходящая.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2496553"/>
            <a:ext cx="7067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5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2800"/>
            </a:pP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Заключение: </a:t>
            </a: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 smtClean="0"/>
              <a:t>В работе проведен анализ данных по Швейцарии.</a:t>
            </a:r>
            <a:br>
              <a:rPr lang="ru-RU" sz="2600" dirty="0" smtClean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600" dirty="0" smtClean="0">
                <a:sym typeface="Calibri"/>
              </a:rPr>
              <a:t>- Проанализированы данные о количестве зафиксированных случаев заболевания  </a:t>
            </a:r>
            <a:r>
              <a:rPr lang="en-GB" sz="2600" dirty="0">
                <a:sym typeface="Calibri" pitchFamily="34" charset="0"/>
              </a:rPr>
              <a:t>COVID-19</a:t>
            </a:r>
            <a:r>
              <a:rPr lang="ru-RU" sz="2600" dirty="0">
                <a:sym typeface="Calibri" pitchFamily="34" charset="0"/>
              </a:rPr>
              <a:t> в Швейцарии.</a:t>
            </a: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 smtClean="0"/>
              <a:t>- </a:t>
            </a:r>
            <a:r>
              <a:rPr lang="ru-RU" sz="2600" dirty="0"/>
              <a:t>О</a:t>
            </a:r>
            <a:r>
              <a:rPr lang="ru-RU" sz="2600" dirty="0" smtClean="0">
                <a:sym typeface="Calibri"/>
              </a:rPr>
              <a:t>пределен </a:t>
            </a:r>
            <a:r>
              <a:rPr lang="ru-RU" sz="2600" dirty="0" smtClean="0">
                <a:sym typeface="Calibri"/>
              </a:rPr>
              <a:t>значимый тренд по </a:t>
            </a:r>
            <a:r>
              <a:rPr lang="ru-RU" sz="2600" dirty="0" smtClean="0">
                <a:sym typeface="Calibri"/>
              </a:rPr>
              <a:t>заболевшим</a:t>
            </a:r>
            <a:r>
              <a:rPr lang="ru-RU" sz="2600" dirty="0">
                <a:sym typeface="Calibri"/>
              </a:rPr>
              <a:t/>
            </a:r>
            <a:br>
              <a:rPr lang="ru-RU" sz="2600" dirty="0">
                <a:sym typeface="Calibri"/>
              </a:rPr>
            </a:br>
            <a:r>
              <a:rPr lang="ru-RU" sz="2600" dirty="0">
                <a:sym typeface="Calibri"/>
              </a:rPr>
              <a:t>- </a:t>
            </a:r>
            <a:r>
              <a:rPr lang="ru-RU" sz="2600" dirty="0" smtClean="0"/>
              <a:t>Проведен анализ наличия </a:t>
            </a:r>
            <a:r>
              <a:rPr lang="ru-RU" sz="2600" dirty="0" smtClean="0">
                <a:sym typeface="Calibri"/>
              </a:rPr>
              <a:t>сезонности количества заболеваний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- </a:t>
            </a:r>
            <a:r>
              <a:rPr lang="ru-RU" sz="2600" dirty="0" smtClean="0"/>
              <a:t>Сделан прогноз количества заболевших на 7 дней</a:t>
            </a:r>
            <a:br>
              <a:rPr lang="ru-RU" sz="2600" dirty="0" smtClean="0"/>
            </a:br>
            <a:r>
              <a:rPr lang="ru-RU" sz="2600" dirty="0" smtClean="0"/>
              <a:t>- </a:t>
            </a:r>
            <a:r>
              <a:rPr lang="ru-RU" sz="2600" dirty="0"/>
              <a:t>П</a:t>
            </a:r>
            <a:r>
              <a:rPr lang="ru-RU" sz="2600" dirty="0" smtClean="0"/>
              <a:t>роведена оценка качества прогноза.</a:t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800" dirty="0"/>
              <a:t>Ссылка на программу доступна по адресу: </a:t>
            </a:r>
            <a:r>
              <a:rPr lang="en-US" sz="2800" dirty="0"/>
              <a:t>https://github.com/KseniyaSilenkova/-Final_examination_Switzerland/blob/main/read_data.ipynb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pic>
        <p:nvPicPr>
          <p:cNvPr id="3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13" y="6049333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40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COVID-19)</a:t>
            </a:r>
            <a:r>
              <a:rPr lang="ru-RU" dirty="0"/>
              <a:t>. Прогнозирование новых случаев заболеваемости в Швейцарии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071" y="464419"/>
            <a:ext cx="10515600" cy="192024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80BC00"/>
                </a:solidFill>
                <a:latin typeface="Arial Black" pitchFamily="34" charset="0"/>
                <a:ea typeface="Arial"/>
                <a:cs typeface="Arial" charset="0"/>
                <a:sym typeface="Calibri" pitchFamily="34" charset="0"/>
              </a:rPr>
              <a:t>Курс «Аналитик больших данных»</a:t>
            </a:r>
            <a:endParaRPr lang="ru-RU" dirty="0">
              <a:solidFill>
                <a:srgbClr val="80BC00"/>
              </a:solidFill>
              <a:latin typeface="Arial Black" pitchFamily="34" charset="0"/>
              <a:ea typeface="Arial"/>
              <a:cs typeface="Arial" charset="0"/>
              <a:sym typeface="Arial" charset="0"/>
            </a:endParaRPr>
          </a:p>
        </p:txBody>
      </p:sp>
      <p:pic>
        <p:nvPicPr>
          <p:cNvPr id="3" name="Google Shape;214;g1057795b482_0_0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344" y="2384659"/>
            <a:ext cx="4022725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213;g1057795b482_0_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2401888"/>
            <a:ext cx="4024313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oogle Shape;212;g1057795b482_0_0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8762" y="2355850"/>
            <a:ext cx="4313238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oogle Shape;407;p18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61387" y="501067"/>
            <a:ext cx="58896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738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2800"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600" dirty="0" smtClean="0">
                <a:sym typeface="Calibri"/>
              </a:rPr>
              <a:t>определить к</a:t>
            </a:r>
            <a:r>
              <a:rPr lang="ru-RU" sz="2600" dirty="0" smtClean="0"/>
              <a:t>акое </a:t>
            </a:r>
            <a:r>
              <a:rPr lang="ru-RU" sz="2600" dirty="0"/>
              <a:t>будет общее количество случаев </a:t>
            </a:r>
            <a:r>
              <a:rPr lang="ru-RU" sz="2600" dirty="0" smtClean="0"/>
              <a:t>заболевания </a:t>
            </a:r>
            <a:r>
              <a:rPr lang="en-US" sz="2600" dirty="0"/>
              <a:t>COVID-19</a:t>
            </a:r>
            <a:r>
              <a:rPr lang="ru-RU" sz="2600" dirty="0" smtClean="0"/>
              <a:t> </a:t>
            </a:r>
            <a:r>
              <a:rPr lang="ru-RU" sz="2600" dirty="0"/>
              <a:t>на миллион в период с 5 апреля 2021 </a:t>
            </a:r>
            <a:r>
              <a:rPr lang="ru-RU" sz="2600" dirty="0" smtClean="0"/>
              <a:t>. </a:t>
            </a:r>
            <a:r>
              <a:rPr lang="ru-RU" sz="2600" dirty="0" smtClean="0"/>
              <a:t>Провести анализ данных по Швейцарии.</a:t>
            </a:r>
            <a:br>
              <a:rPr lang="ru-RU" sz="2600" dirty="0" smtClean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Задачи: </a:t>
            </a: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600" dirty="0">
                <a:sym typeface="Calibri"/>
              </a:rPr>
              <a:t>- </a:t>
            </a:r>
            <a:r>
              <a:rPr lang="ru-RU" sz="2600" dirty="0" smtClean="0">
                <a:sym typeface="Calibri"/>
              </a:rPr>
              <a:t>проанализировать данные;</a:t>
            </a:r>
            <a:br>
              <a:rPr lang="ru-RU" sz="2600" dirty="0" smtClean="0">
                <a:sym typeface="Calibri"/>
              </a:rPr>
            </a:br>
            <a:r>
              <a:rPr lang="ru-RU" sz="2600" dirty="0" smtClean="0"/>
              <a:t>- </a:t>
            </a:r>
            <a:r>
              <a:rPr lang="ru-RU" sz="2600" dirty="0" smtClean="0">
                <a:sym typeface="Calibri"/>
              </a:rPr>
              <a:t>определить </a:t>
            </a:r>
            <a:r>
              <a:rPr lang="ru-RU" sz="2600" dirty="0" smtClean="0">
                <a:sym typeface="Calibri"/>
              </a:rPr>
              <a:t>значимый тренд по заболевшим;</a:t>
            </a:r>
            <a:r>
              <a:rPr lang="ru-RU" sz="2600" dirty="0">
                <a:sym typeface="Calibri"/>
              </a:rPr>
              <a:t/>
            </a:r>
            <a:br>
              <a:rPr lang="ru-RU" sz="2600" dirty="0">
                <a:sym typeface="Calibri"/>
              </a:rPr>
            </a:br>
            <a:r>
              <a:rPr lang="ru-RU" sz="2600" dirty="0">
                <a:sym typeface="Calibri"/>
              </a:rPr>
              <a:t>- </a:t>
            </a:r>
            <a:r>
              <a:rPr lang="ru-RU" sz="2600" dirty="0" smtClean="0">
                <a:sym typeface="Calibri"/>
              </a:rPr>
              <a:t>выяснить, важна ли сезонность при появлении новых заболевших; </a:t>
            </a:r>
            <a:br>
              <a:rPr lang="ru-RU" sz="2600" dirty="0" smtClean="0">
                <a:sym typeface="Calibri"/>
              </a:rPr>
            </a:br>
            <a:r>
              <a:rPr lang="ru-RU" sz="2600" dirty="0" smtClean="0"/>
              <a:t>- определить выбросы данных;</a:t>
            </a:r>
            <a:br>
              <a:rPr lang="ru-RU" sz="2600" dirty="0" smtClean="0"/>
            </a:br>
            <a:r>
              <a:rPr lang="ru-RU" sz="2600" dirty="0" smtClean="0"/>
              <a:t>- выбрать </a:t>
            </a:r>
            <a:r>
              <a:rPr lang="ru-RU" sz="2600" dirty="0"/>
              <a:t>и </a:t>
            </a:r>
            <a:r>
              <a:rPr lang="ru-RU" sz="2600" dirty="0" smtClean="0"/>
              <a:t>настроить модель предсказания</a:t>
            </a:r>
            <a:r>
              <a:rPr lang="ru-RU" sz="2600" dirty="0" smtClean="0"/>
              <a:t>;</a:t>
            </a:r>
            <a:br>
              <a:rPr lang="ru-RU" sz="2600" dirty="0" smtClean="0"/>
            </a:br>
            <a:r>
              <a:rPr lang="ru-RU" sz="2600" dirty="0" smtClean="0"/>
              <a:t>- </a:t>
            </a:r>
            <a:r>
              <a:rPr lang="ru-RU" sz="2600" dirty="0" smtClean="0"/>
              <a:t>провести оценку качества прогноза.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pic>
        <p:nvPicPr>
          <p:cNvPr id="3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13" y="6049333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COVID-19)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4877274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Актуальную информацию по заболеваемости возьмем из общедоступного источника.</a:t>
            </a:r>
          </a:p>
          <a:p>
            <a:pPr marL="228600" lvl="0" indent="-228600">
              <a:spcBef>
                <a:spcPts val="0"/>
              </a:spcBef>
            </a:pP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github.com/owid/covid-19-data/tree/master/public/data</a:t>
            </a:r>
            <a:endParaRPr lang="ru-RU" u="sng" dirty="0" smtClean="0"/>
          </a:p>
          <a:p>
            <a:pPr marL="228600" lvl="0" indent="-228600">
              <a:spcBef>
                <a:spcPts val="0"/>
              </a:spcBef>
            </a:pPr>
            <a:endParaRPr lang="ru-RU" u="sng" dirty="0"/>
          </a:p>
          <a:p>
            <a:pPr marL="228600" lvl="0" indent="-228600">
              <a:spcBef>
                <a:spcPts val="0"/>
              </a:spcBef>
            </a:pPr>
            <a:r>
              <a:rPr lang="ru-RU" dirty="0"/>
              <a:t>COVID-19 - это вызывающий заболевание штамм </a:t>
            </a:r>
            <a:r>
              <a:rPr lang="ru-RU" dirty="0" err="1"/>
              <a:t>коронавируса</a:t>
            </a:r>
            <a:r>
              <a:rPr lang="ru-RU" dirty="0"/>
              <a:t>, появившийся в декабре 2019 года и приведший к продолжающейся глобальной пандемии. Возможность предвидеть путь пандемии имеет решающее значение. Это важно для того, чтобы определить, как бороться, и отследить его распространение.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889" y="2466474"/>
            <a:ext cx="6238875" cy="2906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Случаи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заболеваемости</a:t>
            </a:r>
            <a:r>
              <a:rPr lang="en-US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 Швейцарии.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17411" y="2706068"/>
            <a:ext cx="4095221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-RU" dirty="0" smtClean="0"/>
              <a:t>Анализ проводится по одной стране из 238 стран с зафиксированными случаями заболеваемости.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643" y="1432157"/>
            <a:ext cx="5810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Тренд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заболеваемости</a:t>
            </a:r>
            <a:r>
              <a:rPr lang="en-US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 Швейцарии.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17411" y="2706068"/>
            <a:ext cx="4095221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По Швейцарии н</a:t>
            </a:r>
            <a:r>
              <a:rPr lang="ru-RU" dirty="0" smtClean="0"/>
              <a:t>аблюдается </a:t>
            </a:r>
            <a:r>
              <a:rPr lang="ru-RU" dirty="0"/>
              <a:t>общая тенденция к росту </a:t>
            </a:r>
            <a:r>
              <a:rPr lang="ru-RU" dirty="0" smtClean="0"/>
              <a:t>заболеваемости</a:t>
            </a:r>
            <a:endParaRPr lang="en-US" dirty="0" smtClean="0"/>
          </a:p>
          <a:p>
            <a:pPr marL="228600" lvl="0" indent="-228600">
              <a:spcBef>
                <a:spcPts val="0"/>
              </a:spcBef>
            </a:pPr>
            <a:endParaRPr lang="en-US" dirty="0"/>
          </a:p>
          <a:p>
            <a:pPr marL="228600" lvl="0" indent="-228600">
              <a:spcBef>
                <a:spcPts val="0"/>
              </a:spcBef>
            </a:pPr>
            <a:r>
              <a:rPr lang="ru-RU" dirty="0"/>
              <a:t>Тренд: 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Общее </a:t>
            </a:r>
            <a:r>
              <a:rPr lang="ru-RU" dirty="0"/>
              <a:t>количество заболевших всегда будет расти, пока будут новые заболевшие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42" y="2306750"/>
            <a:ext cx="6968289" cy="30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Новые случаи заболевания в Швейцарии.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272242" y="1972142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Пики новых волн заболеваемости не имеют сезонности, т.к. отсутствует периодичность.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63" y="2356082"/>
            <a:ext cx="70104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b="1" dirty="0"/>
              <a:t>Случаи заболеваемости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ru-RU" b="1" dirty="0" smtClean="0"/>
              <a:t>Швейцарии с 25.02.2021 по 5.04.2021</a:t>
            </a:r>
            <a:endParaRPr sz="3100" b="1" dirty="0">
              <a:solidFill>
                <a:srgbClr val="80BC00"/>
              </a:solidFill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620489" y="2101402"/>
            <a:ext cx="1001542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Сбор информации по общему количеству заболевших на миллион человек с начала пандемии по 5 апреля 2021 </a:t>
            </a:r>
            <a:r>
              <a:rPr lang="ru-RU" dirty="0" smtClean="0"/>
              <a:t>года. </a:t>
            </a:r>
            <a:endParaRPr lang="ru-RU" dirty="0"/>
          </a:p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Устраненными пропусками и дубликатами.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201" y="3022029"/>
            <a:ext cx="7029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5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Декомпозиция.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ETS </a:t>
            </a:r>
            <a:r>
              <a:rPr lang="ru-RU" dirty="0" smtClean="0"/>
              <a:t>декомпозиция выполнена с помощью модели </a:t>
            </a:r>
            <a:r>
              <a:rPr lang="en-US" dirty="0" smtClean="0"/>
              <a:t>'additive‘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Данные временного ряда разбиты на компоненты: наблюдаемое значение, тренд</a:t>
            </a:r>
            <a:r>
              <a:rPr lang="ru-RU" dirty="0"/>
              <a:t>, </a:t>
            </a:r>
            <a:r>
              <a:rPr lang="ru-RU" dirty="0" smtClean="0"/>
              <a:t>сезонность и </a:t>
            </a:r>
            <a:r>
              <a:rPr lang="ru-RU" dirty="0"/>
              <a:t>остаток (случайный </a:t>
            </a:r>
            <a:r>
              <a:rPr lang="ru-RU" dirty="0" smtClean="0"/>
              <a:t>шум).</a:t>
            </a:r>
            <a:endParaRPr lang="en-US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659" y="2177716"/>
            <a:ext cx="5823172" cy="38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45286"/>
      </p:ext>
    </p:extLst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453</Words>
  <Application>Microsoft Office PowerPoint</Application>
  <PresentationFormat>Широкоэкранный</PresentationFormat>
  <Paragraphs>51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Noto Sans Symbols</vt:lpstr>
      <vt:lpstr>Roboto</vt:lpstr>
      <vt:lpstr>IU</vt:lpstr>
      <vt:lpstr>Коронавирусная инфекция (COVID-19). Прогнозирование новых случаев заболеваемости в Швейцарии  </vt:lpstr>
      <vt:lpstr>Курс «Аналитик больших данных»</vt:lpstr>
      <vt:lpstr>Цель: определить какое будет общее количество случаев заболевания COVID-19 на миллион в период с 5 апреля 2021 . Провести анализ данных по Швейцарии.  Задачи:   - проанализировать данные; - определить значимый тренд по заболевшим; - выяснить, важна ли сезонность при появлении новых заболевших;  - определить выбросы данных; - выбрать и настроить модель предсказания; - провести оценку качества прогноза. </vt:lpstr>
      <vt:lpstr>Коронавирусная инфекция (COVID-19)</vt:lpstr>
      <vt:lpstr>Случаи заболеваемости в Швейцарии.</vt:lpstr>
      <vt:lpstr>Тренд заболеваемости в Швейцарии.</vt:lpstr>
      <vt:lpstr>Новые случаи заболевания в Швейцарии.</vt:lpstr>
      <vt:lpstr>Случаи заболеваемости в Швейцарии с 25.02.2021 по 5.04.2021</vt:lpstr>
      <vt:lpstr>Декомпозиция.</vt:lpstr>
      <vt:lpstr>Сезонность заболеваемости.</vt:lpstr>
      <vt:lpstr>Выбросы данных.</vt:lpstr>
      <vt:lpstr>Выбор и настройка модели ARIMA.</vt:lpstr>
      <vt:lpstr>Выбор и настройка модели простейшего экспоненциального сглаживания</vt:lpstr>
      <vt:lpstr>Выбор и настройка модели Holt </vt:lpstr>
      <vt:lpstr>Выбор и настройка модели HoltWinters </vt:lpstr>
      <vt:lpstr>Сравнение ошибки в моделях ARIMA и HoltWinters  </vt:lpstr>
      <vt:lpstr>Заключение:  В работе проведен анализ данных по Швейцарии.  - Проанализированы данные о количестве зафиксированных случаев заболевания  COVID-19 в Швейцарии. - Определен значимый тренд по заболевшим - Проведен анализ наличия сезонности количества заболеваний - Сделан прогноз количества заболевших на 7 дней - Проведена оценка качества прогноза.  Ссылка на программу доступна по адресу: https://github.com/KseniyaSilenkova/-Final_examination_Switzerland/blob/main/read_data.ipynb  </vt:lpstr>
      <vt:lpstr>Коронавирусная инфекция (COVID-19). Прогнозирование новых случаев заболеваемости в Швейцарии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Коронавирусная инфекция (COVID-19). Прогнозирование новых случаев заболеваемости в Швейцарии  </dc:title>
  <dc:creator>Ольга Саетгареева</dc:creator>
  <cp:lastModifiedBy>Ivan_Ksy_Vika</cp:lastModifiedBy>
  <cp:revision>33</cp:revision>
  <dcterms:created xsi:type="dcterms:W3CDTF">2018-09-03T06:41:35Z</dcterms:created>
  <dcterms:modified xsi:type="dcterms:W3CDTF">2021-12-22T00:00:09Z</dcterms:modified>
</cp:coreProperties>
</file>