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77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D3-4423-819C-0E7A01B3AA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D3-4423-819C-0E7A01B3AA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D3-4423-819C-0E7A01B3AA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D3-4423-819C-0E7A01B3AAE5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1D3-4423-819C-0E7A01B3A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5-4A5A-9FEF-00B329BAB1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5-4A5A-9FEF-00B329BAB1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5-4A5A-9FEF-00B329BAB1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5-4A5A-9FEF-00B329BAB1D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75-4A5A-9FEF-00B329BAB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D3-4423-819C-0E7A01B3AA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D3-4423-819C-0E7A01B3AA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D3-4423-819C-0E7A01B3AA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D3-4423-819C-0E7A01B3AAE5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1D3-4423-819C-0E7A01B3A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48-4491-B301-59F4CCCDD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42-4AA3-B960-31BFD9F77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41-4D16-BE9C-AC29836D6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F3-4A01-8C1D-A92CFFCC5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5-4A5A-9FEF-00B329BAB1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5-4A5A-9FEF-00B329BAB1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5-4A5A-9FEF-00B329BAB1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5-4A5A-9FEF-00B329BAB1D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75-4A5A-9FEF-00B329BAB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93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44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зеленый)">
  <p:cSld name="Текст+картинка (зеленый)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6749143" y="1948079"/>
            <a:ext cx="4604658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3"/>
          </p:nvPr>
        </p:nvSpPr>
        <p:spPr>
          <a:xfrm>
            <a:off x="620489" y="3308782"/>
            <a:ext cx="570391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зеленый) 2">
  <p:cSld name="Текст+картинка (зеленый)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3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4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 2">
  <p:cSld name="Текст+картинка (синий)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3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6"/>
          <p:cNvSpPr/>
          <p:nvPr/>
        </p:nvSpPr>
        <p:spPr>
          <a:xfrm>
            <a:off x="0" y="1733552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6"/>
          <p:cNvSpPr txBox="1">
            <a:spLocks noGrp="1"/>
          </p:cNvSpPr>
          <p:nvPr>
            <p:ph type="subTitle" idx="4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зеленый)">
  <p:cSld name="Заголовок+подзаголовок (зеленый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синий)">
  <p:cSld name="Заголовок+подзаголовок (синий)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 (зеленый)">
  <p:cSld name="Сравнение (зеленый)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29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1543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>
            <a:spLocks noGrp="1"/>
          </p:cNvSpPr>
          <p:nvPr>
            <p:ph type="pic" idx="4"/>
          </p:nvPr>
        </p:nvSpPr>
        <p:spPr>
          <a:xfrm>
            <a:off x="6200990" y="1601151"/>
            <a:ext cx="5167325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5"/>
          </p:nvPr>
        </p:nvSpPr>
        <p:spPr>
          <a:xfrm>
            <a:off x="6206772" y="5045455"/>
            <a:ext cx="5161544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6"/>
          </p:nvPr>
        </p:nvSpPr>
        <p:spPr>
          <a:xfrm>
            <a:off x="6206771" y="3835825"/>
            <a:ext cx="5161544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 (синий)">
  <p:cSld name="Сравнение (синий)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ctrTitle"/>
          </p:nvPr>
        </p:nvSpPr>
        <p:spPr>
          <a:xfrm>
            <a:off x="628483" y="628956"/>
            <a:ext cx="80746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30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5169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>
            <a:spLocks noGrp="1"/>
          </p:cNvSpPr>
          <p:nvPr>
            <p:ph type="pic" idx="4"/>
          </p:nvPr>
        </p:nvSpPr>
        <p:spPr>
          <a:xfrm>
            <a:off x="6188633" y="1601151"/>
            <a:ext cx="5165168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5"/>
          </p:nvPr>
        </p:nvSpPr>
        <p:spPr>
          <a:xfrm>
            <a:off x="6188634" y="5045455"/>
            <a:ext cx="5165168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6"/>
          </p:nvPr>
        </p:nvSpPr>
        <p:spPr>
          <a:xfrm>
            <a:off x="6188633" y="3835825"/>
            <a:ext cx="5165168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4.png"/><Relationship Id="rId20" Type="http://schemas.openxmlformats.org/officeDocument/2006/relationships/image" Target="../media/image20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24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13.png"/><Relationship Id="rId28" Type="http://schemas.openxmlformats.org/officeDocument/2006/relationships/image" Target="../media/image2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Relationship Id="rId22" Type="http://schemas.openxmlformats.org/officeDocument/2006/relationships/image" Target="../media/image24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4.png"/><Relationship Id="rId20" Type="http://schemas.openxmlformats.org/officeDocument/2006/relationships/image" Target="../media/image20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24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13.png"/><Relationship Id="rId28" Type="http://schemas.openxmlformats.org/officeDocument/2006/relationships/image" Target="../media/image2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Relationship Id="rId22" Type="http://schemas.openxmlformats.org/officeDocument/2006/relationships/image" Target="../media/image24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>
              <a:buSzPts val="3240"/>
            </a:pPr>
            <a:r>
              <a:rPr lang="ru-RU" dirty="0" err="1"/>
              <a:t>Коронавирусная</a:t>
            </a:r>
            <a:r>
              <a:rPr lang="ru-RU" dirty="0"/>
              <a:t> инфекция (</a:t>
            </a:r>
            <a:r>
              <a:rPr lang="en-US" dirty="0"/>
              <a:t>COVID-19</a:t>
            </a:r>
            <a:r>
              <a:rPr lang="en-US" dirty="0" smtClean="0"/>
              <a:t>)</a:t>
            </a:r>
            <a:r>
              <a:rPr lang="ru-RU" dirty="0" smtClean="0"/>
              <a:t>. Прогнозирование новых случаев заболеваемости в </a:t>
            </a:r>
            <a:r>
              <a:rPr lang="ru-RU" dirty="0"/>
              <a:t>Швейцарии</a:t>
            </a:r>
            <a:br>
              <a:rPr lang="ru-RU" dirty="0"/>
            </a:br>
            <a:r>
              <a:rPr lang="en-US" dirty="0" smtClean="0"/>
              <a:t> </a:t>
            </a:r>
            <a:endParaRPr dirty="0"/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8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8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1543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8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8"/>
          <p:cNvSpPr>
            <a:spLocks noGrp="1"/>
          </p:cNvSpPr>
          <p:nvPr>
            <p:ph type="pic" idx="4"/>
          </p:nvPr>
        </p:nvSpPr>
        <p:spPr>
          <a:xfrm>
            <a:off x="6200990" y="1601151"/>
            <a:ext cx="5370522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 txBox="1">
            <a:spLocks noGrp="1"/>
          </p:cNvSpPr>
          <p:nvPr>
            <p:ph type="body" idx="5"/>
          </p:nvPr>
        </p:nvSpPr>
        <p:spPr>
          <a:xfrm>
            <a:off x="6206772" y="5045455"/>
            <a:ext cx="5364514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8"/>
          <p:cNvSpPr txBox="1">
            <a:spLocks noGrp="1"/>
          </p:cNvSpPr>
          <p:nvPr>
            <p:ph type="body" idx="6"/>
          </p:nvPr>
        </p:nvSpPr>
        <p:spPr>
          <a:xfrm>
            <a:off x="6206771" y="3835825"/>
            <a:ext cx="5364514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>
            <a:spLocks noGrp="1"/>
          </p:cNvSpPr>
          <p:nvPr>
            <p:ph type="ctrTitle"/>
          </p:nvPr>
        </p:nvSpPr>
        <p:spPr>
          <a:xfrm>
            <a:off x="628483" y="628956"/>
            <a:ext cx="80746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9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5169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9"/>
          <p:cNvSpPr>
            <a:spLocks noGrp="1"/>
          </p:cNvSpPr>
          <p:nvPr>
            <p:ph type="pic" idx="4"/>
          </p:nvPr>
        </p:nvSpPr>
        <p:spPr>
          <a:xfrm>
            <a:off x="6188632" y="1601151"/>
            <a:ext cx="5382879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"/>
          <p:cNvSpPr txBox="1">
            <a:spLocks noGrp="1"/>
          </p:cNvSpPr>
          <p:nvPr>
            <p:ph type="body" idx="5"/>
          </p:nvPr>
        </p:nvSpPr>
        <p:spPr>
          <a:xfrm>
            <a:off x="6188633" y="5045455"/>
            <a:ext cx="538287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9"/>
          <p:cNvSpPr txBox="1">
            <a:spLocks noGrp="1"/>
          </p:cNvSpPr>
          <p:nvPr>
            <p:ph type="body" idx="6"/>
          </p:nvPr>
        </p:nvSpPr>
        <p:spPr>
          <a:xfrm>
            <a:off x="6188632" y="3835825"/>
            <a:ext cx="5382879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/>
          </a:p>
        </p:txBody>
      </p:sp>
      <p:graphicFrame>
        <p:nvGraphicFramePr>
          <p:cNvPr id="299" name="Google Shape;299;p10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1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/>
          </a:p>
        </p:txBody>
      </p:sp>
      <p:graphicFrame>
        <p:nvGraphicFramePr>
          <p:cNvPr id="308" name="Google Shape;308;p11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9" name="Google Shape;309;p11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2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/>
          </a:p>
        </p:txBody>
      </p:sp>
      <p:graphicFrame>
        <p:nvGraphicFramePr>
          <p:cNvPr id="317" name="Google Shape;317;p12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8" name="Google Shape;318;p12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3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/>
          </a:p>
        </p:txBody>
      </p:sp>
      <p:graphicFrame>
        <p:nvGraphicFramePr>
          <p:cNvPr id="326" name="Google Shape;326;p13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7" name="Google Shape;327;p13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4" name="Google Shape;334;p14"/>
          <p:cNvGraphicFramePr/>
          <p:nvPr/>
        </p:nvGraphicFramePr>
        <p:xfrm>
          <a:off x="620489" y="1605190"/>
          <a:ext cx="10951000" cy="457206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41" name="Google Shape;341;p15"/>
          <p:cNvGraphicFramePr/>
          <p:nvPr/>
        </p:nvGraphicFramePr>
        <p:xfrm>
          <a:off x="620489" y="1605190"/>
          <a:ext cx="10951000" cy="457206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16"/>
          <p:cNvGrpSpPr/>
          <p:nvPr/>
        </p:nvGrpSpPr>
        <p:grpSpPr>
          <a:xfrm>
            <a:off x="2155552" y="1713196"/>
            <a:ext cx="7880895" cy="4424362"/>
            <a:chOff x="123552" y="774"/>
            <a:chExt cx="7880895" cy="4424362"/>
          </a:xfrm>
        </p:grpSpPr>
        <p:sp>
          <p:nvSpPr>
            <p:cNvPr id="349" name="Google Shape;349;p16"/>
            <p:cNvSpPr/>
            <p:nvPr/>
          </p:nvSpPr>
          <p:spPr>
            <a:xfrm>
              <a:off x="3822042" y="1152951"/>
              <a:ext cx="241957" cy="10600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50" name="Google Shape;350;p16"/>
            <p:cNvSpPr/>
            <p:nvPr/>
          </p:nvSpPr>
          <p:spPr>
            <a:xfrm>
              <a:off x="4064000" y="1152951"/>
              <a:ext cx="278827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6304"/>
                  </a:lnTo>
                  <a:lnTo>
                    <a:pt x="120000" y="106304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51" name="Google Shape;351;p16"/>
            <p:cNvSpPr/>
            <p:nvPr/>
          </p:nvSpPr>
          <p:spPr>
            <a:xfrm>
              <a:off x="4018280" y="1152951"/>
              <a:ext cx="9144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52" name="Google Shape;352;p16"/>
            <p:cNvSpPr/>
            <p:nvPr/>
          </p:nvSpPr>
          <p:spPr>
            <a:xfrm>
              <a:off x="1275729" y="1152951"/>
              <a:ext cx="278827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53" name="Google Shape;353;p16"/>
            <p:cNvSpPr/>
            <p:nvPr/>
          </p:nvSpPr>
          <p:spPr>
            <a:xfrm>
              <a:off x="2911822" y="774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 txBox="1"/>
            <p:nvPr/>
          </p:nvSpPr>
          <p:spPr>
            <a:xfrm>
              <a:off x="2911822" y="774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2355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12355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91182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 txBox="1"/>
            <p:nvPr/>
          </p:nvSpPr>
          <p:spPr>
            <a:xfrm>
              <a:off x="291182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70009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570009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1517687" y="1636866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 txBox="1"/>
            <p:nvPr/>
          </p:nvSpPr>
          <p:spPr>
            <a:xfrm>
              <a:off x="1517687" y="1636866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17"/>
          <p:cNvGrpSpPr/>
          <p:nvPr/>
        </p:nvGrpSpPr>
        <p:grpSpPr>
          <a:xfrm>
            <a:off x="2155552" y="1713196"/>
            <a:ext cx="7880895" cy="4424362"/>
            <a:chOff x="123552" y="774"/>
            <a:chExt cx="7880895" cy="4424362"/>
          </a:xfrm>
        </p:grpSpPr>
        <p:sp>
          <p:nvSpPr>
            <p:cNvPr id="370" name="Google Shape;370;p17"/>
            <p:cNvSpPr/>
            <p:nvPr/>
          </p:nvSpPr>
          <p:spPr>
            <a:xfrm>
              <a:off x="3822042" y="1152951"/>
              <a:ext cx="241957" cy="10600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1" name="Google Shape;371;p17"/>
            <p:cNvSpPr/>
            <p:nvPr/>
          </p:nvSpPr>
          <p:spPr>
            <a:xfrm>
              <a:off x="4064000" y="1152951"/>
              <a:ext cx="278827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6304"/>
                  </a:lnTo>
                  <a:lnTo>
                    <a:pt x="120000" y="106304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2" name="Google Shape;372;p17"/>
            <p:cNvSpPr/>
            <p:nvPr/>
          </p:nvSpPr>
          <p:spPr>
            <a:xfrm>
              <a:off x="4018280" y="1152951"/>
              <a:ext cx="9144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3" name="Google Shape;373;p17"/>
            <p:cNvSpPr/>
            <p:nvPr/>
          </p:nvSpPr>
          <p:spPr>
            <a:xfrm>
              <a:off x="1275729" y="1152951"/>
              <a:ext cx="278827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4" name="Google Shape;374;p17"/>
            <p:cNvSpPr/>
            <p:nvPr/>
          </p:nvSpPr>
          <p:spPr>
            <a:xfrm>
              <a:off x="2911822" y="774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 txBox="1"/>
            <p:nvPr/>
          </p:nvSpPr>
          <p:spPr>
            <a:xfrm>
              <a:off x="2911822" y="774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2355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 txBox="1"/>
            <p:nvPr/>
          </p:nvSpPr>
          <p:spPr>
            <a:xfrm>
              <a:off x="12355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291182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 txBox="1"/>
            <p:nvPr/>
          </p:nvSpPr>
          <p:spPr>
            <a:xfrm>
              <a:off x="291182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570009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 txBox="1"/>
            <p:nvPr/>
          </p:nvSpPr>
          <p:spPr>
            <a:xfrm>
              <a:off x="570009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1517687" y="1636866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 txBox="1"/>
            <p:nvPr/>
          </p:nvSpPr>
          <p:spPr>
            <a:xfrm>
              <a:off x="1517687" y="1636866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2800"/>
            </a:pP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Цель: </a:t>
            </a: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Определить </a:t>
            </a:r>
            <a:r>
              <a:rPr lang="ru-RU" sz="2800" b="1" dirty="0"/>
              <a:t>Какое </a:t>
            </a:r>
            <a:r>
              <a:rPr lang="ru-RU" sz="2800" b="1" dirty="0"/>
              <a:t>будет общее количество случаев заболевания на миллион в период с 5 апреля 2021 года по 5 ноября 2021 </a:t>
            </a:r>
            <a:r>
              <a:rPr lang="ru-RU" sz="2800" b="1" dirty="0"/>
              <a:t>года</a:t>
            </a:r>
            <a:br>
              <a:rPr lang="ru-RU" sz="2800" b="1" dirty="0"/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Задачи  в рамках сессий: </a:t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определить значимый тренд по заболевшим;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выяснить, важна ли сезонность при появлении новых заболевших; </a:t>
            </a:r>
            <a:b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/>
              <a:t>- определить выбросы данных;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pic>
        <p:nvPicPr>
          <p:cNvPr id="3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513" y="6049333"/>
            <a:ext cx="2900005" cy="968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>
                <a:latin typeface="Calibri"/>
                <a:ea typeface="Calibri"/>
                <a:cs typeface="Calibri"/>
                <a:sym typeface="Calibri"/>
              </a:rPr>
              <a:t>Иконки для презентации</a:t>
            </a:r>
            <a:endParaRPr/>
          </a:p>
        </p:txBody>
      </p:sp>
      <p:pic>
        <p:nvPicPr>
          <p:cNvPr id="389" name="Google Shape;3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709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155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6325" y="1803859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9633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12941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6387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59557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82867" y="1816288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93438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121113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101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02670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8337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26167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685151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108627" y="3994798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532103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016897" y="3982507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37905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831810" y="5233327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976463" y="5343810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453165" y="5208883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52313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8994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5901" y="5208883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8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286847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8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2905347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2868474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868767" y="2868474"/>
            <a:ext cx="417623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 txBox="1">
            <a:spLocks noGrp="1"/>
          </p:cNvSpPr>
          <p:nvPr>
            <p:ph type="ctrTitle"/>
          </p:nvPr>
        </p:nvSpPr>
        <p:spPr>
          <a:xfrm>
            <a:off x="622268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>
                <a:latin typeface="Calibri"/>
                <a:ea typeface="Calibri"/>
                <a:cs typeface="Calibri"/>
                <a:sym typeface="Calibri"/>
              </a:rPr>
              <a:t>Иконки для презентации</a:t>
            </a:r>
            <a:endParaRPr/>
          </a:p>
        </p:txBody>
      </p:sp>
      <p:pic>
        <p:nvPicPr>
          <p:cNvPr id="426" name="Google Shape;42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709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155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6325" y="1803859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9633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12941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6387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59557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82867" y="1816288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93438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121113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101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02670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8337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26167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685151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108627" y="3994798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532103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016897" y="3982507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37905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831810" y="5233327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976463" y="5343810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9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453165" y="5208883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9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52313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9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8994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5901" y="5208883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286847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19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2905347"/>
            <a:ext cx="589421" cy="5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2868474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868767" y="2868474"/>
            <a:ext cx="417623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0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Тренд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заболеваемости.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Наблюдается общая тенденция к росту заболеваемости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100" y="1776549"/>
            <a:ext cx="5819906" cy="40155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Сезонность заболеваемости.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Наблюдается недельная сезонность в масштабе +-150 </a:t>
            </a:r>
            <a:r>
              <a:rPr lang="ru-RU" dirty="0" smtClean="0"/>
              <a:t>человек.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46" y="2233749"/>
            <a:ext cx="5865223" cy="3715252"/>
          </a:xfrm>
          <a:prstGeom prst="rect">
            <a:avLst/>
          </a:prstGeom>
        </p:spPr>
      </p:pic>
      <p:pic>
        <p:nvPicPr>
          <p:cNvPr id="11" name="Google Shape;213;g1057795b4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00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Выбросы данных.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Остатки (+-750 человек) превышают сезонность. Сезонность меньше, чем случайные колебания. Период с сентября 2020 по апрель 2021 является </a:t>
            </a:r>
            <a:r>
              <a:rPr lang="ru-RU" dirty="0" smtClean="0"/>
              <a:t>случайным.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77" y="2194560"/>
            <a:ext cx="5837763" cy="4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8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/>
          <p:cNvSpPr txBox="1">
            <a:spLocks noGrp="1"/>
          </p:cNvSpPr>
          <p:nvPr>
            <p:ph type="subTitle" idx="1"/>
          </p:nvPr>
        </p:nvSpPr>
        <p:spPr>
          <a:xfrm>
            <a:off x="620489" y="1877739"/>
            <a:ext cx="694236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Важные тезисы, которые стоит подчеркнуть. Рекомендуется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lang="ru-RU">
                <a:latin typeface="Calibri"/>
                <a:ea typeface="Calibri"/>
                <a:cs typeface="Calibri"/>
                <a:sym typeface="Calibri"/>
              </a:rPr>
              <a:t>не более 2 — 3 предложений. Плашку можно увеличивать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lang="ru-RU">
                <a:latin typeface="Calibri"/>
                <a:ea typeface="Calibri"/>
                <a:cs typeface="Calibri"/>
                <a:sym typeface="Calibri"/>
              </a:rPr>
              <a:t>в зависимости от количества используемого текста.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"/>
          <p:cNvSpPr txBox="1">
            <a:spLocks noGrp="1"/>
          </p:cNvSpPr>
          <p:nvPr>
            <p:ph type="body" idx="3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"/>
          <p:cNvSpPr txBox="1">
            <a:spLocks noGrp="1"/>
          </p:cNvSpPr>
          <p:nvPr>
            <p:ph type="body" idx="4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>
            <a:spLocks noGrp="1"/>
          </p:cNvSpPr>
          <p:nvPr>
            <p:ph type="pic" idx="2"/>
          </p:nvPr>
        </p:nvSpPr>
        <p:spPr>
          <a:xfrm>
            <a:off x="6703634" y="0"/>
            <a:ext cx="548836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4819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1"/>
          </p:nvPr>
        </p:nvSpPr>
        <p:spPr>
          <a:xfrm>
            <a:off x="620487" y="4700455"/>
            <a:ext cx="574819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3"/>
          </p:nvPr>
        </p:nvSpPr>
        <p:spPr>
          <a:xfrm>
            <a:off x="620490" y="3305175"/>
            <a:ext cx="574816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620489" y="1940341"/>
            <a:ext cx="6968865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Важные тезисы, которые стоит подчеркнуть. Рекомендуется</a:t>
            </a:r>
            <a:b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более 2 — 3 предложений. Плашку можно увеличивать</a:t>
            </a:r>
            <a:b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зависимости от количества используемого текста.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"/>
          <p:cNvSpPr>
            <a:spLocks noGrp="1"/>
          </p:cNvSpPr>
          <p:nvPr>
            <p:ph type="pic" idx="2"/>
          </p:nvPr>
        </p:nvSpPr>
        <p:spPr>
          <a:xfrm>
            <a:off x="6734628" y="1948079"/>
            <a:ext cx="4836881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/>
          <p:cNvSpPr>
            <a:spLocks noGrp="1"/>
          </p:cNvSpPr>
          <p:nvPr>
            <p:ph type="pic" idx="2"/>
          </p:nvPr>
        </p:nvSpPr>
        <p:spPr>
          <a:xfrm>
            <a:off x="6734628" y="1948079"/>
            <a:ext cx="4836881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endParaRPr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233</Words>
  <Application>Microsoft Office PowerPoint</Application>
  <PresentationFormat>Широкоэкранный</PresentationFormat>
  <Paragraphs>147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Noto Sans Symbols</vt:lpstr>
      <vt:lpstr>IU</vt:lpstr>
      <vt:lpstr>Коронавирусная инфекция (COVID-19). Прогнозирование новых случаев заболеваемости в Швейцарии  </vt:lpstr>
      <vt:lpstr>Цель: Определить Какое будет общее количество случаев заболевания на миллион в период с 5 апреля 2021 года по 5 ноября 2021 года  Задачи  в рамках сессий:   - определить значимый тренд по заболевшим; - выяснить, важна ли сезонность при появлении новых заболевших;  - определить выбросы данных; </vt:lpstr>
      <vt:lpstr>Тренд заболеваемости.</vt:lpstr>
      <vt:lpstr>Сезонность заболеваемости.</vt:lpstr>
      <vt:lpstr>Выбросы данных.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Иконки для презентации</vt:lpstr>
      <vt:lpstr>Иконки для презентации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Коронавирусная инфекция (COVID-19). Прогнозирование новых случаев заболеваемости в Швейцарии  </dc:title>
  <dc:creator>Ольга Саетгареева</dc:creator>
  <cp:lastModifiedBy>Ivan_Ksy_Vika</cp:lastModifiedBy>
  <cp:revision>5</cp:revision>
  <dcterms:created xsi:type="dcterms:W3CDTF">2018-09-03T06:41:35Z</dcterms:created>
  <dcterms:modified xsi:type="dcterms:W3CDTF">2021-12-20T20:01:48Z</dcterms:modified>
</cp:coreProperties>
</file>