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20104100" cy="11315700"/>
  <p:notesSz cx="20104100" cy="113157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92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996194" y="4484909"/>
            <a:ext cx="8111710" cy="3021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6792"/>
            <a:ext cx="1407287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rgbClr val="484848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928369"/>
          </a:xfrm>
          <a:custGeom>
            <a:avLst/>
            <a:gdLst/>
            <a:ahLst/>
            <a:cxnLst/>
            <a:rect l="l" t="t" r="r" b="b"/>
            <a:pathLst>
              <a:path w="20104100" h="928369">
                <a:moveTo>
                  <a:pt x="0" y="927765"/>
                </a:moveTo>
                <a:lnTo>
                  <a:pt x="20104097" y="927765"/>
                </a:lnTo>
                <a:lnTo>
                  <a:pt x="20104097" y="0"/>
                </a:lnTo>
                <a:lnTo>
                  <a:pt x="0" y="0"/>
                </a:lnTo>
                <a:lnTo>
                  <a:pt x="0" y="927765"/>
                </a:lnTo>
                <a:close/>
              </a:path>
            </a:pathLst>
          </a:custGeom>
          <a:solidFill>
            <a:srgbClr val="13A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3894" y="2846758"/>
            <a:ext cx="18216310" cy="2486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64131" y="3813808"/>
            <a:ext cx="16375837" cy="4389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rgbClr val="484848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23601"/>
            <a:ext cx="6433312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4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 /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 /><Relationship Id="rId3" Type="http://schemas.openxmlformats.org/officeDocument/2006/relationships/image" Target="../media/image7.png" /><Relationship Id="rId7" Type="http://schemas.openxmlformats.org/officeDocument/2006/relationships/image" Target="../media/image1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0.png" /><Relationship Id="rId5" Type="http://schemas.openxmlformats.org/officeDocument/2006/relationships/image" Target="../media/image9.png" /><Relationship Id="rId4" Type="http://schemas.openxmlformats.org/officeDocument/2006/relationships/image" Target="../media/image8.pn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14430"/>
            <a:chOff x="0" y="0"/>
            <a:chExt cx="20104100" cy="11314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8" cy="1131420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0104098" cy="1131421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78655" y="4609784"/>
            <a:ext cx="12204700" cy="178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90845" algn="l"/>
                <a:tab pos="8434070" algn="l"/>
              </a:tabLst>
            </a:pPr>
            <a:r>
              <a:rPr sz="11550" spc="1305" dirty="0"/>
              <a:t>Appl</a:t>
            </a:r>
            <a:r>
              <a:rPr sz="11550" dirty="0"/>
              <a:t>e	M</a:t>
            </a:r>
            <a:r>
              <a:rPr sz="11550" spc="-1905" dirty="0"/>
              <a:t> </a:t>
            </a:r>
            <a:r>
              <a:rPr sz="11550" dirty="0"/>
              <a:t>1	</a:t>
            </a:r>
            <a:r>
              <a:rPr sz="11550" spc="1305" dirty="0"/>
              <a:t>Chi</a:t>
            </a:r>
            <a:r>
              <a:rPr sz="11550" dirty="0"/>
              <a:t>p</a:t>
            </a:r>
            <a:endParaRPr sz="115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06828" y="4572199"/>
            <a:ext cx="10774901" cy="442888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304081" y="6725311"/>
            <a:ext cx="2371090" cy="905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 marR="5080" indent="-279400">
              <a:lnSpc>
                <a:spcPct val="108900"/>
              </a:lnSpc>
              <a:spcBef>
                <a:spcPts val="100"/>
              </a:spcBef>
            </a:pP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Unified</a:t>
            </a:r>
            <a:r>
              <a:rPr sz="2650" spc="-7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Memory </a:t>
            </a:r>
            <a:r>
              <a:rPr sz="2650" spc="-72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Architecture</a:t>
            </a:r>
            <a:endParaRPr sz="26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72245" y="4339291"/>
            <a:ext cx="2669540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System</a:t>
            </a:r>
            <a:r>
              <a:rPr sz="2650" spc="-6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on</a:t>
            </a:r>
            <a:r>
              <a:rPr sz="2650" spc="-3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a</a:t>
            </a:r>
            <a:r>
              <a:rPr sz="2650" spc="-3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Chip</a:t>
            </a:r>
            <a:endParaRPr sz="26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99597" y="4302080"/>
            <a:ext cx="2388870" cy="1345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3175" algn="ctr">
              <a:lnSpc>
                <a:spcPct val="108900"/>
              </a:lnSpc>
              <a:spcBef>
                <a:spcPts val="100"/>
              </a:spcBef>
            </a:pP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16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billions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 transisitors</a:t>
            </a:r>
            <a:r>
              <a:rPr sz="2650" spc="-8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on</a:t>
            </a:r>
            <a:r>
              <a:rPr sz="2650" spc="-5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a </a:t>
            </a:r>
            <a:r>
              <a:rPr sz="2650" spc="-72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single</a:t>
            </a:r>
            <a:r>
              <a:rPr sz="2650" spc="-1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chip</a:t>
            </a:r>
            <a:endParaRPr sz="26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02519" y="6725311"/>
            <a:ext cx="1925320" cy="1345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8900"/>
              </a:lnSpc>
              <a:spcBef>
                <a:spcPts val="100"/>
              </a:spcBef>
            </a:pP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5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-n</a:t>
            </a:r>
            <a:r>
              <a:rPr sz="2650" spc="-15" dirty="0">
                <a:solidFill>
                  <a:srgbClr val="484848"/>
                </a:solidFill>
                <a:latin typeface="Arial MT"/>
                <a:cs typeface="Arial MT"/>
              </a:rPr>
              <a:t>a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n</a:t>
            </a:r>
            <a:r>
              <a:rPr sz="2650" spc="-15" dirty="0">
                <a:solidFill>
                  <a:srgbClr val="484848"/>
                </a:solidFill>
                <a:latin typeface="Arial MT"/>
                <a:cs typeface="Arial MT"/>
              </a:rPr>
              <a:t>o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m</a:t>
            </a:r>
            <a:r>
              <a:rPr sz="2650" spc="-15" dirty="0">
                <a:solidFill>
                  <a:srgbClr val="484848"/>
                </a:solidFill>
                <a:latin typeface="Arial MT"/>
                <a:cs typeface="Arial MT"/>
              </a:rPr>
              <a:t>a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ter 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production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 process.</a:t>
            </a:r>
            <a:endParaRPr sz="265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69426" y="1509438"/>
            <a:ext cx="11932285" cy="1233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900" spc="340" dirty="0">
                <a:solidFill>
                  <a:srgbClr val="484848"/>
                </a:solidFill>
              </a:rPr>
              <a:t>SoC</a:t>
            </a:r>
            <a:r>
              <a:rPr sz="7900" spc="944" dirty="0">
                <a:solidFill>
                  <a:srgbClr val="484848"/>
                </a:solidFill>
              </a:rPr>
              <a:t> </a:t>
            </a:r>
            <a:r>
              <a:rPr sz="7900" spc="375" dirty="0">
                <a:solidFill>
                  <a:srgbClr val="484848"/>
                </a:solidFill>
              </a:rPr>
              <a:t>made</a:t>
            </a:r>
            <a:r>
              <a:rPr sz="7900" spc="944" dirty="0">
                <a:solidFill>
                  <a:srgbClr val="484848"/>
                </a:solidFill>
              </a:rPr>
              <a:t> </a:t>
            </a:r>
            <a:r>
              <a:rPr sz="7900" spc="434" dirty="0">
                <a:solidFill>
                  <a:srgbClr val="484848"/>
                </a:solidFill>
              </a:rPr>
              <a:t>possible</a:t>
            </a:r>
            <a:r>
              <a:rPr sz="7900" spc="930" dirty="0">
                <a:solidFill>
                  <a:srgbClr val="484848"/>
                </a:solidFill>
              </a:rPr>
              <a:t> </a:t>
            </a:r>
            <a:r>
              <a:rPr sz="7900" spc="254" dirty="0">
                <a:solidFill>
                  <a:srgbClr val="484848"/>
                </a:solidFill>
              </a:rPr>
              <a:t>by</a:t>
            </a:r>
            <a:endParaRPr sz="7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29067" y="457597"/>
            <a:ext cx="7071383" cy="707138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9492" y="5463169"/>
            <a:ext cx="1018667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9255" indent="-37719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389890" algn="l"/>
              </a:tabLst>
            </a:pPr>
            <a:r>
              <a:rPr sz="3950" b="1" spc="125" dirty="0">
                <a:solidFill>
                  <a:srgbClr val="484848"/>
                </a:solidFill>
                <a:latin typeface="Arial"/>
                <a:cs typeface="Arial"/>
              </a:rPr>
              <a:t>M1</a:t>
            </a:r>
            <a:r>
              <a:rPr sz="3950" b="1" spc="505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3950" b="1" spc="210" dirty="0">
                <a:solidFill>
                  <a:srgbClr val="484848"/>
                </a:solidFill>
                <a:latin typeface="Arial"/>
                <a:cs typeface="Arial"/>
              </a:rPr>
              <a:t>features</a:t>
            </a:r>
            <a:r>
              <a:rPr sz="3950" b="1" spc="535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3950" b="1" spc="180" dirty="0">
                <a:solidFill>
                  <a:srgbClr val="484848"/>
                </a:solidFill>
                <a:latin typeface="Arial"/>
                <a:cs typeface="Arial"/>
              </a:rPr>
              <a:t>four</a:t>
            </a:r>
            <a:r>
              <a:rPr sz="3950" b="1" spc="505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3950" b="1" spc="220" dirty="0">
                <a:solidFill>
                  <a:srgbClr val="484848"/>
                </a:solidFill>
                <a:latin typeface="Arial"/>
                <a:cs typeface="Arial"/>
              </a:rPr>
              <a:t>performance</a:t>
            </a:r>
            <a:r>
              <a:rPr sz="3950" b="1" spc="535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3950" b="1" spc="204" dirty="0">
                <a:solidFill>
                  <a:srgbClr val="484848"/>
                </a:solidFill>
                <a:latin typeface="Arial"/>
                <a:cs typeface="Arial"/>
              </a:rPr>
              <a:t>cores.</a:t>
            </a:r>
            <a:endParaRPr sz="3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492" y="8480711"/>
            <a:ext cx="1557020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9255" indent="-37719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389890" algn="l"/>
              </a:tabLst>
            </a:pPr>
            <a:r>
              <a:rPr sz="3950" b="1" spc="125" dirty="0">
                <a:solidFill>
                  <a:srgbClr val="484848"/>
                </a:solidFill>
                <a:latin typeface="Arial"/>
                <a:cs typeface="Arial"/>
              </a:rPr>
              <a:t>M1</a:t>
            </a:r>
            <a:r>
              <a:rPr sz="3950" b="1" spc="509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3950" b="1" spc="165" dirty="0">
                <a:solidFill>
                  <a:srgbClr val="484848"/>
                </a:solidFill>
                <a:latin typeface="Arial"/>
                <a:cs typeface="Arial"/>
              </a:rPr>
              <a:t>has</a:t>
            </a:r>
            <a:r>
              <a:rPr sz="3950" b="1" spc="525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3950" b="1" spc="180" dirty="0">
                <a:solidFill>
                  <a:srgbClr val="484848"/>
                </a:solidFill>
                <a:latin typeface="Arial"/>
                <a:cs typeface="Arial"/>
              </a:rPr>
              <a:t>four</a:t>
            </a:r>
            <a:r>
              <a:rPr sz="3950" b="1" spc="509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3950" b="1" spc="220" dirty="0">
                <a:solidFill>
                  <a:srgbClr val="484848"/>
                </a:solidFill>
                <a:latin typeface="Arial"/>
                <a:cs typeface="Arial"/>
              </a:rPr>
              <a:t>efficiency</a:t>
            </a:r>
            <a:r>
              <a:rPr sz="3950" b="1" spc="555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3950" b="1" spc="195" dirty="0">
                <a:solidFill>
                  <a:srgbClr val="484848"/>
                </a:solidFill>
                <a:latin typeface="Arial"/>
                <a:cs typeface="Arial"/>
              </a:rPr>
              <a:t>cores</a:t>
            </a:r>
            <a:r>
              <a:rPr sz="3950" b="1" spc="520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3950" b="1" spc="120" dirty="0">
                <a:solidFill>
                  <a:srgbClr val="484848"/>
                </a:solidFill>
                <a:latin typeface="Arial"/>
                <a:cs typeface="Arial"/>
              </a:rPr>
              <a:t>to</a:t>
            </a:r>
            <a:r>
              <a:rPr sz="3950" b="1" spc="515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3950" b="1" spc="200" dirty="0">
                <a:solidFill>
                  <a:srgbClr val="484848"/>
                </a:solidFill>
                <a:latin typeface="Arial"/>
                <a:cs typeface="Arial"/>
              </a:rPr>
              <a:t>handle</a:t>
            </a:r>
            <a:r>
              <a:rPr sz="3950" b="1" spc="540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3950" b="1" spc="204" dirty="0">
                <a:solidFill>
                  <a:srgbClr val="484848"/>
                </a:solidFill>
                <a:latin typeface="Arial"/>
                <a:cs typeface="Arial"/>
              </a:rPr>
              <a:t>lighter</a:t>
            </a:r>
            <a:r>
              <a:rPr sz="3950" b="1" spc="530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3950" b="1" spc="215" dirty="0">
                <a:solidFill>
                  <a:srgbClr val="484848"/>
                </a:solidFill>
                <a:latin typeface="Arial"/>
                <a:cs typeface="Arial"/>
              </a:rPr>
              <a:t>workloads</a:t>
            </a:r>
            <a:endParaRPr sz="39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3661" y="1027223"/>
            <a:ext cx="7407909" cy="1282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13A4FF"/>
                </a:solidFill>
              </a:rPr>
              <a:t>8</a:t>
            </a:r>
            <a:r>
              <a:rPr spc="250" dirty="0">
                <a:solidFill>
                  <a:srgbClr val="13A4FF"/>
                </a:solidFill>
              </a:rPr>
              <a:t> </a:t>
            </a:r>
            <a:r>
              <a:rPr spc="114" dirty="0">
                <a:solidFill>
                  <a:srgbClr val="13A4FF"/>
                </a:solidFill>
              </a:rPr>
              <a:t>Cores</a:t>
            </a:r>
            <a:r>
              <a:rPr spc="250" dirty="0">
                <a:solidFill>
                  <a:srgbClr val="13A4FF"/>
                </a:solidFill>
              </a:rPr>
              <a:t> </a:t>
            </a:r>
            <a:r>
              <a:rPr spc="70" dirty="0">
                <a:solidFill>
                  <a:srgbClr val="13A4FF"/>
                </a:solidFill>
              </a:rPr>
              <a:t>on</a:t>
            </a:r>
            <a:r>
              <a:rPr spc="260" dirty="0">
                <a:solidFill>
                  <a:srgbClr val="13A4FF"/>
                </a:solidFill>
              </a:rPr>
              <a:t> </a:t>
            </a:r>
            <a:r>
              <a:rPr spc="70" dirty="0">
                <a:solidFill>
                  <a:srgbClr val="13A4FF"/>
                </a:solidFill>
              </a:rPr>
              <a:t>M1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2210" y="9130569"/>
            <a:ext cx="14478635" cy="2040889"/>
          </a:xfrm>
          <a:custGeom>
            <a:avLst/>
            <a:gdLst/>
            <a:ahLst/>
            <a:cxnLst/>
            <a:rect l="l" t="t" r="r" b="b"/>
            <a:pathLst>
              <a:path w="14478635" h="2040890">
                <a:moveTo>
                  <a:pt x="14478420" y="0"/>
                </a:moveTo>
                <a:lnTo>
                  <a:pt x="0" y="0"/>
                </a:lnTo>
                <a:lnTo>
                  <a:pt x="0" y="2040329"/>
                </a:lnTo>
                <a:lnTo>
                  <a:pt x="14478420" y="2040329"/>
                </a:lnTo>
                <a:lnTo>
                  <a:pt x="14478420" y="0"/>
                </a:lnTo>
                <a:close/>
              </a:path>
            </a:pathLst>
          </a:custGeom>
          <a:solidFill>
            <a:srgbClr val="13A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98184" y="9107561"/>
            <a:ext cx="13909040" cy="197548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195070" marR="5080" indent="-1183005">
              <a:lnSpc>
                <a:spcPts val="7430"/>
              </a:lnSpc>
              <a:spcBef>
                <a:spcPts val="690"/>
              </a:spcBef>
            </a:pPr>
            <a:r>
              <a:rPr sz="6600" b="1" dirty="0">
                <a:solidFill>
                  <a:srgbClr val="FFFFFF"/>
                </a:solidFill>
                <a:latin typeface="Arial"/>
                <a:cs typeface="Arial"/>
              </a:rPr>
              <a:t>Apple</a:t>
            </a:r>
            <a:r>
              <a:rPr sz="6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600" b="1" dirty="0">
                <a:solidFill>
                  <a:srgbClr val="FFFFFF"/>
                </a:solidFill>
                <a:latin typeface="Arial"/>
                <a:cs typeface="Arial"/>
              </a:rPr>
              <a:t>cliams</a:t>
            </a:r>
            <a:r>
              <a:rPr sz="6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6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6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600" b="1" dirty="0">
                <a:solidFill>
                  <a:srgbClr val="FFFFFF"/>
                </a:solidFill>
                <a:latin typeface="Arial"/>
                <a:cs typeface="Arial"/>
              </a:rPr>
              <a:t>M1</a:t>
            </a:r>
            <a:r>
              <a:rPr sz="6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600" b="1" spc="-5" dirty="0">
                <a:solidFill>
                  <a:srgbClr val="FFFFFF"/>
                </a:solidFill>
                <a:latin typeface="Arial"/>
                <a:cs typeface="Arial"/>
              </a:rPr>
              <a:t>chip </a:t>
            </a:r>
            <a:r>
              <a:rPr sz="66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6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600" b="1" dirty="0">
                <a:solidFill>
                  <a:srgbClr val="FFFFFF"/>
                </a:solidFill>
                <a:latin typeface="Arial"/>
                <a:cs typeface="Arial"/>
              </a:rPr>
              <a:t>TWICE </a:t>
            </a:r>
            <a:r>
              <a:rPr sz="6600" b="1" spc="-18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600" b="1" dirty="0">
                <a:solidFill>
                  <a:srgbClr val="FFFFFF"/>
                </a:solidFill>
                <a:latin typeface="Arial"/>
                <a:cs typeface="Arial"/>
              </a:rPr>
              <a:t>faster</a:t>
            </a:r>
            <a:r>
              <a:rPr sz="6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600" b="1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6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600" b="1" spc="-5" dirty="0">
                <a:solidFill>
                  <a:srgbClr val="FFFFFF"/>
                </a:solidFill>
                <a:latin typeface="Arial"/>
                <a:cs typeface="Arial"/>
              </a:rPr>
              <a:t>Intel's </a:t>
            </a:r>
            <a:r>
              <a:rPr sz="6600" b="1" dirty="0">
                <a:solidFill>
                  <a:srgbClr val="FFFFFF"/>
                </a:solidFill>
                <a:latin typeface="Arial"/>
                <a:cs typeface="Arial"/>
              </a:rPr>
              <a:t>latest</a:t>
            </a:r>
            <a:r>
              <a:rPr sz="6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600" b="1" spc="-10" dirty="0">
                <a:solidFill>
                  <a:srgbClr val="FFFFFF"/>
                </a:solidFill>
                <a:latin typeface="Arial"/>
                <a:cs typeface="Arial"/>
              </a:rPr>
              <a:t>chip.</a:t>
            </a:r>
            <a:endParaRPr sz="6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4386" y="59085"/>
            <a:ext cx="15518071" cy="897091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4581" y="2378499"/>
            <a:ext cx="12909550" cy="3385820"/>
          </a:xfrm>
          <a:custGeom>
            <a:avLst/>
            <a:gdLst/>
            <a:ahLst/>
            <a:cxnLst/>
            <a:rect l="l" t="t" r="r" b="b"/>
            <a:pathLst>
              <a:path w="12909550" h="3385820">
                <a:moveTo>
                  <a:pt x="0" y="3385463"/>
                </a:moveTo>
                <a:lnTo>
                  <a:pt x="12909515" y="3385463"/>
                </a:lnTo>
                <a:lnTo>
                  <a:pt x="12909515" y="0"/>
                </a:lnTo>
                <a:lnTo>
                  <a:pt x="0" y="0"/>
                </a:lnTo>
                <a:lnTo>
                  <a:pt x="0" y="3385463"/>
                </a:lnTo>
                <a:close/>
              </a:path>
            </a:pathLst>
          </a:custGeom>
          <a:solidFill>
            <a:srgbClr val="13A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774045" marR="13970" algn="r">
              <a:lnSpc>
                <a:spcPts val="9690"/>
              </a:lnSpc>
              <a:spcBef>
                <a:spcPts val="95"/>
              </a:spcBef>
            </a:pPr>
            <a:r>
              <a:rPr spc="190" dirty="0"/>
              <a:t>Neural</a:t>
            </a:r>
            <a:r>
              <a:rPr spc="425" dirty="0"/>
              <a:t> </a:t>
            </a:r>
            <a:r>
              <a:rPr spc="190" dirty="0"/>
              <a:t>Engine</a:t>
            </a:r>
          </a:p>
          <a:p>
            <a:pPr marL="10774045" marR="5080" algn="r">
              <a:lnSpc>
                <a:spcPts val="9690"/>
              </a:lnSpc>
            </a:pPr>
            <a:r>
              <a:rPr spc="114" dirty="0"/>
              <a:t>on</a:t>
            </a:r>
            <a:r>
              <a:rPr spc="375" dirty="0"/>
              <a:t> </a:t>
            </a:r>
            <a:r>
              <a:rPr spc="114" dirty="0"/>
              <a:t>M1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49561" y="6108498"/>
            <a:ext cx="8125459" cy="3839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5275" marR="131445" indent="-283210">
              <a:lnSpc>
                <a:spcPct val="121200"/>
              </a:lnSpc>
              <a:spcBef>
                <a:spcPts val="90"/>
              </a:spcBef>
              <a:buChar char="•"/>
              <a:tabLst>
                <a:tab pos="295910" algn="l"/>
              </a:tabLst>
            </a:pP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Apple</a:t>
            </a:r>
            <a:r>
              <a:rPr sz="2950" spc="-1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claims, 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the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16-core</a:t>
            </a:r>
            <a:r>
              <a:rPr sz="2950" spc="-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design</a:t>
            </a:r>
            <a:r>
              <a:rPr sz="2950" spc="-1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is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capable</a:t>
            </a:r>
            <a:r>
              <a:rPr sz="2950" spc="-1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of </a:t>
            </a:r>
            <a:r>
              <a:rPr sz="2950" spc="-80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executing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a massive 11 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trillion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operations per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second.</a:t>
            </a:r>
            <a:endParaRPr sz="2950">
              <a:latin typeface="Arial MT"/>
              <a:cs typeface="Arial MT"/>
            </a:endParaRPr>
          </a:p>
          <a:p>
            <a:pPr marL="295275" marR="5080" indent="-283210">
              <a:lnSpc>
                <a:spcPct val="121100"/>
              </a:lnSpc>
              <a:buChar char="•"/>
              <a:tabLst>
                <a:tab pos="295910" algn="l"/>
              </a:tabLst>
            </a:pP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Apps such as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Final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Cut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pro, Pixelmator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Pro </a:t>
            </a:r>
            <a:r>
              <a:rPr sz="2950" spc="1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and</a:t>
            </a:r>
            <a:r>
              <a:rPr sz="2950" spc="-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other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apps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with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Machine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learning</a:t>
            </a:r>
            <a:r>
              <a:rPr sz="2950" spc="-2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powered</a:t>
            </a:r>
            <a:endParaRPr sz="2950">
              <a:latin typeface="Arial MT"/>
              <a:cs typeface="Arial MT"/>
            </a:endParaRPr>
          </a:p>
          <a:p>
            <a:pPr marL="295275" marR="1264285">
              <a:lnSpc>
                <a:spcPct val="121100"/>
              </a:lnSpc>
              <a:spcBef>
                <a:spcPts val="10"/>
              </a:spcBef>
            </a:pP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features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will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be</a:t>
            </a:r>
            <a:r>
              <a:rPr sz="2950" spc="-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much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 faster while</a:t>
            </a:r>
            <a:r>
              <a:rPr sz="2950" spc="-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using </a:t>
            </a:r>
            <a:r>
              <a:rPr sz="2950" spc="-80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machine</a:t>
            </a:r>
            <a:r>
              <a:rPr sz="2950" spc="-1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learning</a:t>
            </a:r>
            <a:r>
              <a:rPr sz="2950" spc="-1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powered</a:t>
            </a:r>
            <a:r>
              <a:rPr sz="2950" spc="-2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tasks.</a:t>
            </a:r>
            <a:endParaRPr sz="295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370" y="1677017"/>
            <a:ext cx="7032411" cy="70311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3273" y="4193442"/>
            <a:ext cx="8661400" cy="222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9000"/>
              </a:lnSpc>
              <a:spcBef>
                <a:spcPts val="100"/>
              </a:spcBef>
            </a:pP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Till now the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CPU market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is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mostly dominated </a:t>
            </a:r>
            <a:r>
              <a:rPr sz="2650" spc="-15" dirty="0">
                <a:solidFill>
                  <a:srgbClr val="484848"/>
                </a:solidFill>
                <a:latin typeface="Arial MT"/>
                <a:cs typeface="Arial MT"/>
              </a:rPr>
              <a:t>by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Intel for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 PCs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and Macs, but now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as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Apple has also brought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its own </a:t>
            </a:r>
            <a:r>
              <a:rPr sz="2650" spc="-72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chip commercially, we can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expect good competition and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eventually benefiting the consumers and users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from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both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performance</a:t>
            </a:r>
            <a:r>
              <a:rPr sz="2650" spc="-3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and</a:t>
            </a:r>
            <a:r>
              <a:rPr sz="2650" spc="-2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budget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vice.</a:t>
            </a:r>
            <a:endParaRPr sz="265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81550" y="1249253"/>
            <a:ext cx="9411970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200" spc="200" dirty="0">
                <a:solidFill>
                  <a:srgbClr val="13A4FF"/>
                </a:solidFill>
              </a:rPr>
              <a:t>Conclusion</a:t>
            </a:r>
            <a:endParaRPr sz="1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6194" y="4484909"/>
            <a:ext cx="8069580" cy="30219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ts val="19315"/>
              </a:lnSpc>
              <a:spcBef>
                <a:spcPts val="114"/>
              </a:spcBef>
            </a:pPr>
            <a:r>
              <a:rPr sz="16150" b="1" spc="200" dirty="0">
                <a:solidFill>
                  <a:srgbClr val="484848"/>
                </a:solidFill>
                <a:latin typeface="Arial"/>
                <a:cs typeface="Arial"/>
              </a:rPr>
              <a:t>Thanks!</a:t>
            </a:r>
            <a:endParaRPr sz="16150">
              <a:latin typeface="Arial"/>
              <a:cs typeface="Arial"/>
            </a:endParaRPr>
          </a:p>
          <a:p>
            <a:pPr marL="47625" algn="ctr">
              <a:lnSpc>
                <a:spcPts val="4255"/>
              </a:lnSpc>
            </a:pPr>
            <a:r>
              <a:rPr sz="3600" spc="180" dirty="0">
                <a:solidFill>
                  <a:srgbClr val="13A4FF"/>
                </a:solidFill>
                <a:latin typeface="Arial MT"/>
                <a:cs typeface="Arial MT"/>
              </a:rPr>
              <a:t>Any</a:t>
            </a:r>
            <a:r>
              <a:rPr sz="3600" spc="445" dirty="0">
                <a:solidFill>
                  <a:srgbClr val="13A4FF"/>
                </a:solidFill>
                <a:latin typeface="Arial MT"/>
                <a:cs typeface="Arial MT"/>
              </a:rPr>
              <a:t> </a:t>
            </a:r>
            <a:r>
              <a:rPr sz="3600" spc="229" dirty="0">
                <a:solidFill>
                  <a:srgbClr val="13A4FF"/>
                </a:solidFill>
                <a:latin typeface="Arial MT"/>
                <a:cs typeface="Arial MT"/>
              </a:rPr>
              <a:t>questions?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397" y="2322972"/>
            <a:ext cx="1857375" cy="2006600"/>
          </a:xfrm>
          <a:custGeom>
            <a:avLst/>
            <a:gdLst/>
            <a:ahLst/>
            <a:cxnLst/>
            <a:rect l="l" t="t" r="r" b="b"/>
            <a:pathLst>
              <a:path w="1857375" h="2006600">
                <a:moveTo>
                  <a:pt x="1343799" y="152399"/>
                </a:moveTo>
                <a:lnTo>
                  <a:pt x="1044678" y="152399"/>
                </a:lnTo>
                <a:lnTo>
                  <a:pt x="1098054" y="165099"/>
                </a:lnTo>
                <a:lnTo>
                  <a:pt x="1141766" y="165099"/>
                </a:lnTo>
                <a:lnTo>
                  <a:pt x="1175617" y="190499"/>
                </a:lnTo>
                <a:lnTo>
                  <a:pt x="1216315" y="241299"/>
                </a:lnTo>
                <a:lnTo>
                  <a:pt x="1228888" y="279399"/>
                </a:lnTo>
                <a:lnTo>
                  <a:pt x="1236727" y="330199"/>
                </a:lnTo>
                <a:lnTo>
                  <a:pt x="1239430" y="393699"/>
                </a:lnTo>
                <a:lnTo>
                  <a:pt x="1235696" y="431799"/>
                </a:lnTo>
                <a:lnTo>
                  <a:pt x="1224488" y="469899"/>
                </a:lnTo>
                <a:lnTo>
                  <a:pt x="1205796" y="520699"/>
                </a:lnTo>
                <a:lnTo>
                  <a:pt x="1179611" y="584199"/>
                </a:lnTo>
                <a:lnTo>
                  <a:pt x="1154819" y="634999"/>
                </a:lnTo>
                <a:lnTo>
                  <a:pt x="1136842" y="685799"/>
                </a:lnTo>
                <a:lnTo>
                  <a:pt x="1125898" y="736599"/>
                </a:lnTo>
                <a:lnTo>
                  <a:pt x="1122202" y="774699"/>
                </a:lnTo>
                <a:lnTo>
                  <a:pt x="1577532" y="774699"/>
                </a:lnTo>
                <a:lnTo>
                  <a:pt x="1605452" y="787399"/>
                </a:lnTo>
                <a:lnTo>
                  <a:pt x="1654389" y="825499"/>
                </a:lnTo>
                <a:lnTo>
                  <a:pt x="1690283" y="876299"/>
                </a:lnTo>
                <a:lnTo>
                  <a:pt x="1701741" y="927099"/>
                </a:lnTo>
                <a:lnTo>
                  <a:pt x="1700336" y="952499"/>
                </a:lnTo>
                <a:lnTo>
                  <a:pt x="1688217" y="1003299"/>
                </a:lnTo>
                <a:lnTo>
                  <a:pt x="1662919" y="1054099"/>
                </a:lnTo>
                <a:lnTo>
                  <a:pt x="1630138" y="1079499"/>
                </a:lnTo>
                <a:lnTo>
                  <a:pt x="1611960" y="1079499"/>
                </a:lnTo>
                <a:lnTo>
                  <a:pt x="1620870" y="1092199"/>
                </a:lnTo>
                <a:lnTo>
                  <a:pt x="1628788" y="1104899"/>
                </a:lnTo>
                <a:lnTo>
                  <a:pt x="1635782" y="1130299"/>
                </a:lnTo>
                <a:lnTo>
                  <a:pt x="1641922" y="1142999"/>
                </a:lnTo>
                <a:lnTo>
                  <a:pt x="1647052" y="1155699"/>
                </a:lnTo>
                <a:lnTo>
                  <a:pt x="1650984" y="1181099"/>
                </a:lnTo>
                <a:lnTo>
                  <a:pt x="1653502" y="1193799"/>
                </a:lnTo>
                <a:lnTo>
                  <a:pt x="1650193" y="1244599"/>
                </a:lnTo>
                <a:lnTo>
                  <a:pt x="1637797" y="1282699"/>
                </a:lnTo>
                <a:lnTo>
                  <a:pt x="1617485" y="1320799"/>
                </a:lnTo>
                <a:lnTo>
                  <a:pt x="1589542" y="1358899"/>
                </a:lnTo>
                <a:lnTo>
                  <a:pt x="1599320" y="1371599"/>
                </a:lnTo>
                <a:lnTo>
                  <a:pt x="1606330" y="1396999"/>
                </a:lnTo>
                <a:lnTo>
                  <a:pt x="1610549" y="1409699"/>
                </a:lnTo>
                <a:lnTo>
                  <a:pt x="1611960" y="1435099"/>
                </a:lnTo>
                <a:lnTo>
                  <a:pt x="1610584" y="1460499"/>
                </a:lnTo>
                <a:lnTo>
                  <a:pt x="1606605" y="1485899"/>
                </a:lnTo>
                <a:lnTo>
                  <a:pt x="1600249" y="1498599"/>
                </a:lnTo>
                <a:lnTo>
                  <a:pt x="1591742" y="1523999"/>
                </a:lnTo>
                <a:lnTo>
                  <a:pt x="1579694" y="1549399"/>
                </a:lnTo>
                <a:lnTo>
                  <a:pt x="1565918" y="1562099"/>
                </a:lnTo>
                <a:lnTo>
                  <a:pt x="1550728" y="1574799"/>
                </a:lnTo>
                <a:lnTo>
                  <a:pt x="1534437" y="1587499"/>
                </a:lnTo>
                <a:lnTo>
                  <a:pt x="1536284" y="1600199"/>
                </a:lnTo>
                <a:lnTo>
                  <a:pt x="1537894" y="1625599"/>
                </a:lnTo>
                <a:lnTo>
                  <a:pt x="1539034" y="1638299"/>
                </a:lnTo>
                <a:lnTo>
                  <a:pt x="1539466" y="1650999"/>
                </a:lnTo>
                <a:lnTo>
                  <a:pt x="1535832" y="1701799"/>
                </a:lnTo>
                <a:lnTo>
                  <a:pt x="1524935" y="1739899"/>
                </a:lnTo>
                <a:lnTo>
                  <a:pt x="1506777" y="1777999"/>
                </a:lnTo>
                <a:lnTo>
                  <a:pt x="1448695" y="1828799"/>
                </a:lnTo>
                <a:lnTo>
                  <a:pt x="1408778" y="1841499"/>
                </a:lnTo>
                <a:lnTo>
                  <a:pt x="1361615" y="1854199"/>
                </a:lnTo>
                <a:lnTo>
                  <a:pt x="502330" y="1854199"/>
                </a:lnTo>
                <a:lnTo>
                  <a:pt x="523889" y="1866899"/>
                </a:lnTo>
                <a:lnTo>
                  <a:pt x="558835" y="1866899"/>
                </a:lnTo>
                <a:lnTo>
                  <a:pt x="607354" y="1892299"/>
                </a:lnTo>
                <a:lnTo>
                  <a:pt x="669633" y="1904999"/>
                </a:lnTo>
                <a:lnTo>
                  <a:pt x="728113" y="1930399"/>
                </a:lnTo>
                <a:lnTo>
                  <a:pt x="783617" y="1943099"/>
                </a:lnTo>
                <a:lnTo>
                  <a:pt x="836133" y="1955799"/>
                </a:lnTo>
                <a:lnTo>
                  <a:pt x="885653" y="1968499"/>
                </a:lnTo>
                <a:lnTo>
                  <a:pt x="1023202" y="2006599"/>
                </a:lnTo>
                <a:lnTo>
                  <a:pt x="1422649" y="2006599"/>
                </a:lnTo>
                <a:lnTo>
                  <a:pt x="1470297" y="1993899"/>
                </a:lnTo>
                <a:lnTo>
                  <a:pt x="1514401" y="1968499"/>
                </a:lnTo>
                <a:lnTo>
                  <a:pt x="1554902" y="1943099"/>
                </a:lnTo>
                <a:lnTo>
                  <a:pt x="1591742" y="1917699"/>
                </a:lnTo>
                <a:lnTo>
                  <a:pt x="1623653" y="1879599"/>
                </a:lnTo>
                <a:lnTo>
                  <a:pt x="1649488" y="1841499"/>
                </a:lnTo>
                <a:lnTo>
                  <a:pt x="1669370" y="1803399"/>
                </a:lnTo>
                <a:lnTo>
                  <a:pt x="1683419" y="1752599"/>
                </a:lnTo>
                <a:lnTo>
                  <a:pt x="1691759" y="1701799"/>
                </a:lnTo>
                <a:lnTo>
                  <a:pt x="1694512" y="1650999"/>
                </a:lnTo>
                <a:lnTo>
                  <a:pt x="1720195" y="1612899"/>
                </a:lnTo>
                <a:lnTo>
                  <a:pt x="1740441" y="1574799"/>
                </a:lnTo>
                <a:lnTo>
                  <a:pt x="1755096" y="1523999"/>
                </a:lnTo>
                <a:lnTo>
                  <a:pt x="1764003" y="1485899"/>
                </a:lnTo>
                <a:lnTo>
                  <a:pt x="1767007" y="1435099"/>
                </a:lnTo>
                <a:lnTo>
                  <a:pt x="1766614" y="1422399"/>
                </a:lnTo>
                <a:lnTo>
                  <a:pt x="1764886" y="1396999"/>
                </a:lnTo>
                <a:lnTo>
                  <a:pt x="1764493" y="1384299"/>
                </a:lnTo>
                <a:lnTo>
                  <a:pt x="1784127" y="1346199"/>
                </a:lnTo>
                <a:lnTo>
                  <a:pt x="1798213" y="1295399"/>
                </a:lnTo>
                <a:lnTo>
                  <a:pt x="1806700" y="1257299"/>
                </a:lnTo>
                <a:lnTo>
                  <a:pt x="1809540" y="1206499"/>
                </a:lnTo>
                <a:lnTo>
                  <a:pt x="1808661" y="1181099"/>
                </a:lnTo>
                <a:lnTo>
                  <a:pt x="1806358" y="1168399"/>
                </a:lnTo>
                <a:lnTo>
                  <a:pt x="1803132" y="1142999"/>
                </a:lnTo>
                <a:lnTo>
                  <a:pt x="1799483" y="1130299"/>
                </a:lnTo>
                <a:lnTo>
                  <a:pt x="1824215" y="1079499"/>
                </a:lnTo>
                <a:lnTo>
                  <a:pt x="1842160" y="1028699"/>
                </a:lnTo>
                <a:lnTo>
                  <a:pt x="1853093" y="977899"/>
                </a:lnTo>
                <a:lnTo>
                  <a:pt x="1856787" y="927099"/>
                </a:lnTo>
                <a:lnTo>
                  <a:pt x="1853193" y="876299"/>
                </a:lnTo>
                <a:lnTo>
                  <a:pt x="1842413" y="838199"/>
                </a:lnTo>
                <a:lnTo>
                  <a:pt x="1824451" y="787399"/>
                </a:lnTo>
                <a:lnTo>
                  <a:pt x="1799315" y="749299"/>
                </a:lnTo>
                <a:lnTo>
                  <a:pt x="1767007" y="711199"/>
                </a:lnTo>
                <a:lnTo>
                  <a:pt x="1728167" y="673099"/>
                </a:lnTo>
                <a:lnTo>
                  <a:pt x="1686867" y="647699"/>
                </a:lnTo>
                <a:lnTo>
                  <a:pt x="1642988" y="634999"/>
                </a:lnTo>
                <a:lnTo>
                  <a:pt x="1596409" y="622299"/>
                </a:lnTo>
                <a:lnTo>
                  <a:pt x="1334343" y="622299"/>
                </a:lnTo>
                <a:lnTo>
                  <a:pt x="1355924" y="571499"/>
                </a:lnTo>
                <a:lnTo>
                  <a:pt x="1372753" y="520699"/>
                </a:lnTo>
                <a:lnTo>
                  <a:pt x="1384805" y="482599"/>
                </a:lnTo>
                <a:lnTo>
                  <a:pt x="1392054" y="431799"/>
                </a:lnTo>
                <a:lnTo>
                  <a:pt x="1394476" y="393699"/>
                </a:lnTo>
                <a:lnTo>
                  <a:pt x="1392688" y="330199"/>
                </a:lnTo>
                <a:lnTo>
                  <a:pt x="1387409" y="279399"/>
                </a:lnTo>
                <a:lnTo>
                  <a:pt x="1378772" y="241299"/>
                </a:lnTo>
                <a:lnTo>
                  <a:pt x="1366906" y="203199"/>
                </a:lnTo>
                <a:lnTo>
                  <a:pt x="1351943" y="165099"/>
                </a:lnTo>
                <a:lnTo>
                  <a:pt x="1343799" y="152399"/>
                </a:lnTo>
                <a:close/>
              </a:path>
              <a:path w="1857375" h="2006600">
                <a:moveTo>
                  <a:pt x="1094244" y="0"/>
                </a:moveTo>
                <a:lnTo>
                  <a:pt x="1015216" y="0"/>
                </a:lnTo>
                <a:lnTo>
                  <a:pt x="987178" y="12699"/>
                </a:lnTo>
                <a:lnTo>
                  <a:pt x="961045" y="25399"/>
                </a:lnTo>
                <a:lnTo>
                  <a:pt x="937298" y="50799"/>
                </a:lnTo>
                <a:lnTo>
                  <a:pt x="912877" y="76199"/>
                </a:lnTo>
                <a:lnTo>
                  <a:pt x="875232" y="139699"/>
                </a:lnTo>
                <a:lnTo>
                  <a:pt x="862184" y="177799"/>
                </a:lnTo>
                <a:lnTo>
                  <a:pt x="851345" y="215899"/>
                </a:lnTo>
                <a:lnTo>
                  <a:pt x="841468" y="253999"/>
                </a:lnTo>
                <a:lnTo>
                  <a:pt x="832573" y="292099"/>
                </a:lnTo>
                <a:lnTo>
                  <a:pt x="824680" y="330199"/>
                </a:lnTo>
                <a:lnTo>
                  <a:pt x="816266" y="368299"/>
                </a:lnTo>
                <a:lnTo>
                  <a:pt x="806242" y="393699"/>
                </a:lnTo>
                <a:lnTo>
                  <a:pt x="794803" y="419099"/>
                </a:lnTo>
                <a:lnTo>
                  <a:pt x="782147" y="431799"/>
                </a:lnTo>
                <a:lnTo>
                  <a:pt x="751627" y="469899"/>
                </a:lnTo>
                <a:lnTo>
                  <a:pt x="719958" y="507999"/>
                </a:lnTo>
                <a:lnTo>
                  <a:pt x="686934" y="546099"/>
                </a:lnTo>
                <a:lnTo>
                  <a:pt x="652348" y="584199"/>
                </a:lnTo>
                <a:lnTo>
                  <a:pt x="606112" y="647699"/>
                </a:lnTo>
                <a:lnTo>
                  <a:pt x="566474" y="698499"/>
                </a:lnTo>
                <a:lnTo>
                  <a:pt x="533443" y="736599"/>
                </a:lnTo>
                <a:lnTo>
                  <a:pt x="507030" y="761999"/>
                </a:lnTo>
                <a:lnTo>
                  <a:pt x="487244" y="774699"/>
                </a:lnTo>
                <a:lnTo>
                  <a:pt x="123993" y="774699"/>
                </a:lnTo>
                <a:lnTo>
                  <a:pt x="95267" y="787399"/>
                </a:lnTo>
                <a:lnTo>
                  <a:pt x="68800" y="800099"/>
                </a:lnTo>
                <a:lnTo>
                  <a:pt x="44837" y="825499"/>
                </a:lnTo>
                <a:lnTo>
                  <a:pt x="25147" y="838199"/>
                </a:lnTo>
                <a:lnTo>
                  <a:pt x="11143" y="876299"/>
                </a:lnTo>
                <a:lnTo>
                  <a:pt x="2777" y="901699"/>
                </a:lnTo>
                <a:lnTo>
                  <a:pt x="0" y="927099"/>
                </a:lnTo>
                <a:lnTo>
                  <a:pt x="0" y="1701799"/>
                </a:lnTo>
                <a:lnTo>
                  <a:pt x="2777" y="1739899"/>
                </a:lnTo>
                <a:lnTo>
                  <a:pt x="25147" y="1790699"/>
                </a:lnTo>
                <a:lnTo>
                  <a:pt x="68800" y="1828799"/>
                </a:lnTo>
                <a:lnTo>
                  <a:pt x="123993" y="1854199"/>
                </a:lnTo>
                <a:lnTo>
                  <a:pt x="1075652" y="1854199"/>
                </a:lnTo>
                <a:lnTo>
                  <a:pt x="1028246" y="1841499"/>
                </a:lnTo>
                <a:lnTo>
                  <a:pt x="977946" y="1841499"/>
                </a:lnTo>
                <a:lnTo>
                  <a:pt x="924718" y="1828799"/>
                </a:lnTo>
                <a:lnTo>
                  <a:pt x="868532" y="1803399"/>
                </a:lnTo>
                <a:lnTo>
                  <a:pt x="809356" y="1790699"/>
                </a:lnTo>
                <a:lnTo>
                  <a:pt x="747157" y="1765299"/>
                </a:lnTo>
                <a:lnTo>
                  <a:pt x="725677" y="1765299"/>
                </a:lnTo>
                <a:lnTo>
                  <a:pt x="712166" y="1752599"/>
                </a:lnTo>
                <a:lnTo>
                  <a:pt x="687286" y="1752599"/>
                </a:lnTo>
                <a:lnTo>
                  <a:pt x="677782" y="1739899"/>
                </a:lnTo>
                <a:lnTo>
                  <a:pt x="652177" y="1739899"/>
                </a:lnTo>
                <a:lnTo>
                  <a:pt x="640862" y="1727199"/>
                </a:lnTo>
                <a:lnTo>
                  <a:pt x="613083" y="1727199"/>
                </a:lnTo>
                <a:lnTo>
                  <a:pt x="600923" y="1714499"/>
                </a:lnTo>
                <a:lnTo>
                  <a:pt x="553198" y="1714499"/>
                </a:lnTo>
                <a:lnTo>
                  <a:pt x="542348" y="1701799"/>
                </a:lnTo>
                <a:lnTo>
                  <a:pt x="202974" y="1701799"/>
                </a:lnTo>
                <a:lnTo>
                  <a:pt x="189473" y="1689099"/>
                </a:lnTo>
                <a:lnTo>
                  <a:pt x="160402" y="1650999"/>
                </a:lnTo>
                <a:lnTo>
                  <a:pt x="154732" y="1625599"/>
                </a:lnTo>
                <a:lnTo>
                  <a:pt x="156148" y="1612899"/>
                </a:lnTo>
                <a:lnTo>
                  <a:pt x="177465" y="1574799"/>
                </a:lnTo>
                <a:lnTo>
                  <a:pt x="202974" y="1549399"/>
                </a:lnTo>
                <a:lnTo>
                  <a:pt x="464825" y="1549399"/>
                </a:lnTo>
                <a:lnTo>
                  <a:pt x="464825" y="927099"/>
                </a:lnTo>
                <a:lnTo>
                  <a:pt x="535049" y="927099"/>
                </a:lnTo>
                <a:lnTo>
                  <a:pt x="547377" y="914399"/>
                </a:lnTo>
                <a:lnTo>
                  <a:pt x="558562" y="914399"/>
                </a:lnTo>
                <a:lnTo>
                  <a:pt x="570071" y="901699"/>
                </a:lnTo>
                <a:lnTo>
                  <a:pt x="582071" y="901699"/>
                </a:lnTo>
                <a:lnTo>
                  <a:pt x="607448" y="876299"/>
                </a:lnTo>
                <a:lnTo>
                  <a:pt x="619400" y="863599"/>
                </a:lnTo>
                <a:lnTo>
                  <a:pt x="630881" y="850899"/>
                </a:lnTo>
                <a:lnTo>
                  <a:pt x="642186" y="838199"/>
                </a:lnTo>
                <a:lnTo>
                  <a:pt x="652374" y="825499"/>
                </a:lnTo>
                <a:lnTo>
                  <a:pt x="664055" y="812799"/>
                </a:lnTo>
                <a:lnTo>
                  <a:pt x="676718" y="800099"/>
                </a:lnTo>
                <a:lnTo>
                  <a:pt x="689852" y="787399"/>
                </a:lnTo>
                <a:lnTo>
                  <a:pt x="702356" y="774699"/>
                </a:lnTo>
                <a:lnTo>
                  <a:pt x="713751" y="761999"/>
                </a:lnTo>
                <a:lnTo>
                  <a:pt x="723751" y="749299"/>
                </a:lnTo>
                <a:lnTo>
                  <a:pt x="732071" y="736599"/>
                </a:lnTo>
                <a:lnTo>
                  <a:pt x="740082" y="723899"/>
                </a:lnTo>
                <a:lnTo>
                  <a:pt x="749016" y="711199"/>
                </a:lnTo>
                <a:lnTo>
                  <a:pt x="758854" y="698499"/>
                </a:lnTo>
                <a:lnTo>
                  <a:pt x="769575" y="685799"/>
                </a:lnTo>
                <a:lnTo>
                  <a:pt x="779924" y="673099"/>
                </a:lnTo>
                <a:lnTo>
                  <a:pt x="788171" y="660399"/>
                </a:lnTo>
                <a:lnTo>
                  <a:pt x="794060" y="660399"/>
                </a:lnTo>
                <a:lnTo>
                  <a:pt x="797337" y="647699"/>
                </a:lnTo>
                <a:lnTo>
                  <a:pt x="828155" y="609599"/>
                </a:lnTo>
                <a:lnTo>
                  <a:pt x="853659" y="584199"/>
                </a:lnTo>
                <a:lnTo>
                  <a:pt x="874076" y="558799"/>
                </a:lnTo>
                <a:lnTo>
                  <a:pt x="912524" y="520699"/>
                </a:lnTo>
                <a:lnTo>
                  <a:pt x="932361" y="482599"/>
                </a:lnTo>
                <a:lnTo>
                  <a:pt x="948958" y="444499"/>
                </a:lnTo>
                <a:lnTo>
                  <a:pt x="962127" y="406399"/>
                </a:lnTo>
                <a:lnTo>
                  <a:pt x="972922" y="368299"/>
                </a:lnTo>
                <a:lnTo>
                  <a:pt x="982725" y="330199"/>
                </a:lnTo>
                <a:lnTo>
                  <a:pt x="991605" y="292099"/>
                </a:lnTo>
                <a:lnTo>
                  <a:pt x="999631" y="253999"/>
                </a:lnTo>
                <a:lnTo>
                  <a:pt x="1008069" y="228599"/>
                </a:lnTo>
                <a:lnTo>
                  <a:pt x="1018344" y="190499"/>
                </a:lnTo>
                <a:lnTo>
                  <a:pt x="1030524" y="177799"/>
                </a:lnTo>
                <a:lnTo>
                  <a:pt x="1044678" y="152399"/>
                </a:lnTo>
                <a:lnTo>
                  <a:pt x="1343799" y="152399"/>
                </a:lnTo>
                <a:lnTo>
                  <a:pt x="1327511" y="126999"/>
                </a:lnTo>
                <a:lnTo>
                  <a:pt x="1298855" y="88899"/>
                </a:lnTo>
                <a:lnTo>
                  <a:pt x="1265525" y="63499"/>
                </a:lnTo>
                <a:lnTo>
                  <a:pt x="1227068" y="38099"/>
                </a:lnTo>
                <a:lnTo>
                  <a:pt x="1185870" y="25399"/>
                </a:lnTo>
                <a:lnTo>
                  <a:pt x="1141452" y="12699"/>
                </a:lnTo>
                <a:lnTo>
                  <a:pt x="1094244" y="0"/>
                </a:lnTo>
                <a:close/>
              </a:path>
              <a:path w="1857375" h="2006600">
                <a:moveTo>
                  <a:pt x="464825" y="1549399"/>
                </a:moveTo>
                <a:lnTo>
                  <a:pt x="262675" y="1549399"/>
                </a:lnTo>
                <a:lnTo>
                  <a:pt x="275582" y="1562099"/>
                </a:lnTo>
                <a:lnTo>
                  <a:pt x="287360" y="1574799"/>
                </a:lnTo>
                <a:lnTo>
                  <a:pt x="297138" y="1587499"/>
                </a:lnTo>
                <a:lnTo>
                  <a:pt x="304148" y="1600199"/>
                </a:lnTo>
                <a:lnTo>
                  <a:pt x="308367" y="1612899"/>
                </a:lnTo>
                <a:lnTo>
                  <a:pt x="309778" y="1625599"/>
                </a:lnTo>
                <a:lnTo>
                  <a:pt x="308367" y="1638299"/>
                </a:lnTo>
                <a:lnTo>
                  <a:pt x="287360" y="1676399"/>
                </a:lnTo>
                <a:lnTo>
                  <a:pt x="262675" y="1701799"/>
                </a:lnTo>
                <a:lnTo>
                  <a:pt x="464825" y="1701799"/>
                </a:lnTo>
                <a:lnTo>
                  <a:pt x="464825" y="1549399"/>
                </a:lnTo>
                <a:close/>
              </a:path>
            </a:pathLst>
          </a:custGeom>
          <a:solidFill>
            <a:srgbClr val="13A4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0515" y="5008424"/>
            <a:ext cx="7610694" cy="428054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958010" y="6886665"/>
            <a:ext cx="22656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0440" algn="l"/>
              </a:tabLst>
            </a:pPr>
            <a:r>
              <a:rPr sz="2800" spc="245" dirty="0">
                <a:solidFill>
                  <a:srgbClr val="484848"/>
                </a:solidFill>
                <a:latin typeface="Arial MT"/>
                <a:cs typeface="Arial MT"/>
              </a:rPr>
              <a:t>f</a:t>
            </a:r>
            <a:r>
              <a:rPr sz="2800" spc="240" dirty="0">
                <a:solidFill>
                  <a:srgbClr val="484848"/>
                </a:solidFill>
                <a:latin typeface="Arial MT"/>
                <a:cs typeface="Arial MT"/>
              </a:rPr>
              <a:t>ro</a:t>
            </a:r>
            <a:r>
              <a:rPr sz="2800" dirty="0">
                <a:solidFill>
                  <a:srgbClr val="484848"/>
                </a:solidFill>
                <a:latin typeface="Arial MT"/>
                <a:cs typeface="Arial MT"/>
              </a:rPr>
              <a:t>m	</a:t>
            </a:r>
            <a:r>
              <a:rPr sz="2800" spc="245" dirty="0">
                <a:solidFill>
                  <a:srgbClr val="484848"/>
                </a:solidFill>
                <a:latin typeface="Arial MT"/>
                <a:cs typeface="Arial MT"/>
              </a:rPr>
              <a:t>APP</a:t>
            </a:r>
            <a:r>
              <a:rPr sz="2800" spc="240" dirty="0">
                <a:solidFill>
                  <a:srgbClr val="484848"/>
                </a:solidFill>
                <a:latin typeface="Arial MT"/>
                <a:cs typeface="Arial MT"/>
              </a:rPr>
              <a:t>L</a:t>
            </a:r>
            <a:r>
              <a:rPr sz="2800" dirty="0">
                <a:solidFill>
                  <a:srgbClr val="484848"/>
                </a:solidFill>
                <a:latin typeface="Arial MT"/>
                <a:cs typeface="Arial MT"/>
              </a:rPr>
              <a:t>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75903" y="2689721"/>
            <a:ext cx="13455650" cy="1911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350" spc="330" dirty="0">
                <a:solidFill>
                  <a:srgbClr val="484848"/>
                </a:solidFill>
              </a:rPr>
              <a:t>The</a:t>
            </a:r>
            <a:r>
              <a:rPr sz="12350" spc="935" dirty="0">
                <a:solidFill>
                  <a:srgbClr val="484848"/>
                </a:solidFill>
              </a:rPr>
              <a:t> </a:t>
            </a:r>
            <a:r>
              <a:rPr sz="12350" spc="335" dirty="0">
                <a:solidFill>
                  <a:srgbClr val="484848"/>
                </a:solidFill>
              </a:rPr>
              <a:t>new</a:t>
            </a:r>
            <a:r>
              <a:rPr sz="12350" spc="935" dirty="0">
                <a:solidFill>
                  <a:srgbClr val="484848"/>
                </a:solidFill>
              </a:rPr>
              <a:t> </a:t>
            </a:r>
            <a:r>
              <a:rPr sz="12350" spc="254" dirty="0">
                <a:solidFill>
                  <a:srgbClr val="484848"/>
                </a:solidFill>
              </a:rPr>
              <a:t>M1</a:t>
            </a:r>
            <a:r>
              <a:rPr sz="12350" spc="944" dirty="0">
                <a:solidFill>
                  <a:srgbClr val="484848"/>
                </a:solidFill>
              </a:rPr>
              <a:t> </a:t>
            </a:r>
            <a:r>
              <a:rPr sz="12350" spc="370" dirty="0">
                <a:solidFill>
                  <a:srgbClr val="484848"/>
                </a:solidFill>
              </a:rPr>
              <a:t>chip</a:t>
            </a:r>
            <a:endParaRPr sz="123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928369"/>
          </a:xfrm>
          <a:custGeom>
            <a:avLst/>
            <a:gdLst/>
            <a:ahLst/>
            <a:cxnLst/>
            <a:rect l="l" t="t" r="r" b="b"/>
            <a:pathLst>
              <a:path w="20104100" h="928369">
                <a:moveTo>
                  <a:pt x="0" y="927765"/>
                </a:moveTo>
                <a:lnTo>
                  <a:pt x="20104097" y="927765"/>
                </a:lnTo>
                <a:lnTo>
                  <a:pt x="20104097" y="0"/>
                </a:lnTo>
                <a:lnTo>
                  <a:pt x="0" y="0"/>
                </a:lnTo>
                <a:lnTo>
                  <a:pt x="0" y="927765"/>
                </a:lnTo>
                <a:close/>
              </a:path>
            </a:pathLst>
          </a:custGeom>
          <a:solidFill>
            <a:srgbClr val="13A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58984" y="3291389"/>
            <a:ext cx="1581785" cy="1243965"/>
          </a:xfrm>
          <a:custGeom>
            <a:avLst/>
            <a:gdLst/>
            <a:ahLst/>
            <a:cxnLst/>
            <a:rect l="l" t="t" r="r" b="b"/>
            <a:pathLst>
              <a:path w="1581785" h="1243964">
                <a:moveTo>
                  <a:pt x="509453" y="0"/>
                </a:moveTo>
                <a:lnTo>
                  <a:pt x="458173" y="19722"/>
                </a:lnTo>
                <a:lnTo>
                  <a:pt x="409573" y="41446"/>
                </a:lnTo>
                <a:lnTo>
                  <a:pt x="363650" y="65172"/>
                </a:lnTo>
                <a:lnTo>
                  <a:pt x="320402" y="90898"/>
                </a:lnTo>
                <a:lnTo>
                  <a:pt x="279828" y="118626"/>
                </a:lnTo>
                <a:lnTo>
                  <a:pt x="241926" y="148354"/>
                </a:lnTo>
                <a:lnTo>
                  <a:pt x="206693" y="180084"/>
                </a:lnTo>
                <a:lnTo>
                  <a:pt x="169216" y="219091"/>
                </a:lnTo>
                <a:lnTo>
                  <a:pt x="135879" y="259741"/>
                </a:lnTo>
                <a:lnTo>
                  <a:pt x="106686" y="302039"/>
                </a:lnTo>
                <a:lnTo>
                  <a:pt x="81640" y="345987"/>
                </a:lnTo>
                <a:lnTo>
                  <a:pt x="60743" y="391588"/>
                </a:lnTo>
                <a:lnTo>
                  <a:pt x="43999" y="438844"/>
                </a:lnTo>
                <a:lnTo>
                  <a:pt x="33687" y="476553"/>
                </a:lnTo>
                <a:lnTo>
                  <a:pt x="24749" y="517553"/>
                </a:lnTo>
                <a:lnTo>
                  <a:pt x="17187" y="561842"/>
                </a:lnTo>
                <a:lnTo>
                  <a:pt x="10999" y="609422"/>
                </a:lnTo>
                <a:lnTo>
                  <a:pt x="6187" y="660292"/>
                </a:lnTo>
                <a:lnTo>
                  <a:pt x="2749" y="714451"/>
                </a:lnTo>
                <a:lnTo>
                  <a:pt x="687" y="771901"/>
                </a:lnTo>
                <a:lnTo>
                  <a:pt x="0" y="832642"/>
                </a:lnTo>
                <a:lnTo>
                  <a:pt x="0" y="1243934"/>
                </a:lnTo>
                <a:lnTo>
                  <a:pt x="574929" y="1243934"/>
                </a:lnTo>
                <a:lnTo>
                  <a:pt x="574929" y="669005"/>
                </a:lnTo>
                <a:lnTo>
                  <a:pt x="296683" y="669005"/>
                </a:lnTo>
                <a:lnTo>
                  <a:pt x="300009" y="614266"/>
                </a:lnTo>
                <a:lnTo>
                  <a:pt x="307260" y="563293"/>
                </a:lnTo>
                <a:lnTo>
                  <a:pt x="318434" y="516079"/>
                </a:lnTo>
                <a:lnTo>
                  <a:pt x="333528" y="472620"/>
                </a:lnTo>
                <a:lnTo>
                  <a:pt x="352539" y="432909"/>
                </a:lnTo>
                <a:lnTo>
                  <a:pt x="375464" y="396940"/>
                </a:lnTo>
                <a:lnTo>
                  <a:pt x="403050" y="364088"/>
                </a:lnTo>
                <a:lnTo>
                  <a:pt x="436043" y="333734"/>
                </a:lnTo>
                <a:lnTo>
                  <a:pt x="474437" y="305876"/>
                </a:lnTo>
                <a:lnTo>
                  <a:pt x="518226" y="280515"/>
                </a:lnTo>
                <a:lnTo>
                  <a:pt x="567405" y="257651"/>
                </a:lnTo>
                <a:lnTo>
                  <a:pt x="621967" y="237284"/>
                </a:lnTo>
                <a:lnTo>
                  <a:pt x="509453" y="0"/>
                </a:lnTo>
                <a:close/>
              </a:path>
              <a:path w="1581785" h="1243964">
                <a:moveTo>
                  <a:pt x="1468961" y="0"/>
                </a:moveTo>
                <a:lnTo>
                  <a:pt x="1418234" y="19722"/>
                </a:lnTo>
                <a:lnTo>
                  <a:pt x="1370040" y="41446"/>
                </a:lnTo>
                <a:lnTo>
                  <a:pt x="1324384" y="65172"/>
                </a:lnTo>
                <a:lnTo>
                  <a:pt x="1281271" y="90898"/>
                </a:lnTo>
                <a:lnTo>
                  <a:pt x="1240707" y="118626"/>
                </a:lnTo>
                <a:lnTo>
                  <a:pt x="1202698" y="148354"/>
                </a:lnTo>
                <a:lnTo>
                  <a:pt x="1167249" y="180084"/>
                </a:lnTo>
                <a:lnTo>
                  <a:pt x="1129439" y="219064"/>
                </a:lnTo>
                <a:lnTo>
                  <a:pt x="1095837" y="259633"/>
                </a:lnTo>
                <a:lnTo>
                  <a:pt x="1066443" y="301790"/>
                </a:lnTo>
                <a:lnTo>
                  <a:pt x="1041256" y="345537"/>
                </a:lnTo>
                <a:lnTo>
                  <a:pt x="1020278" y="390872"/>
                </a:lnTo>
                <a:lnTo>
                  <a:pt x="1003507" y="437797"/>
                </a:lnTo>
                <a:lnTo>
                  <a:pt x="993199" y="475314"/>
                </a:lnTo>
                <a:lnTo>
                  <a:pt x="984274" y="516212"/>
                </a:lnTo>
                <a:lnTo>
                  <a:pt x="976728" y="560491"/>
                </a:lnTo>
                <a:lnTo>
                  <a:pt x="970560" y="608152"/>
                </a:lnTo>
                <a:lnTo>
                  <a:pt x="965767" y="659196"/>
                </a:lnTo>
                <a:lnTo>
                  <a:pt x="962346" y="713625"/>
                </a:lnTo>
                <a:lnTo>
                  <a:pt x="960295" y="771440"/>
                </a:lnTo>
                <a:lnTo>
                  <a:pt x="959612" y="832642"/>
                </a:lnTo>
                <a:lnTo>
                  <a:pt x="959612" y="1243934"/>
                </a:lnTo>
                <a:lnTo>
                  <a:pt x="1534437" y="1243934"/>
                </a:lnTo>
                <a:lnTo>
                  <a:pt x="1534437" y="669005"/>
                </a:lnTo>
                <a:lnTo>
                  <a:pt x="1256191" y="669005"/>
                </a:lnTo>
                <a:lnTo>
                  <a:pt x="1259517" y="614266"/>
                </a:lnTo>
                <a:lnTo>
                  <a:pt x="1266768" y="563293"/>
                </a:lnTo>
                <a:lnTo>
                  <a:pt x="1277942" y="516079"/>
                </a:lnTo>
                <a:lnTo>
                  <a:pt x="1293036" y="472620"/>
                </a:lnTo>
                <a:lnTo>
                  <a:pt x="1312047" y="432909"/>
                </a:lnTo>
                <a:lnTo>
                  <a:pt x="1334972" y="396940"/>
                </a:lnTo>
                <a:lnTo>
                  <a:pt x="1362558" y="364088"/>
                </a:lnTo>
                <a:lnTo>
                  <a:pt x="1395551" y="333734"/>
                </a:lnTo>
                <a:lnTo>
                  <a:pt x="1433945" y="305876"/>
                </a:lnTo>
                <a:lnTo>
                  <a:pt x="1477734" y="280515"/>
                </a:lnTo>
                <a:lnTo>
                  <a:pt x="1526913" y="257651"/>
                </a:lnTo>
                <a:lnTo>
                  <a:pt x="1581475" y="237284"/>
                </a:lnTo>
                <a:lnTo>
                  <a:pt x="1468961" y="0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5841" y="4645508"/>
            <a:ext cx="5920740" cy="5683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3975" marR="45720" indent="-1905" algn="ctr">
              <a:lnSpc>
                <a:spcPct val="100600"/>
              </a:lnSpc>
              <a:spcBef>
                <a:spcPts val="90"/>
              </a:spcBef>
            </a:pPr>
            <a:r>
              <a:rPr sz="6150" spc="15" dirty="0">
                <a:solidFill>
                  <a:srgbClr val="484848"/>
                </a:solidFill>
                <a:latin typeface="Arial MT"/>
                <a:cs typeface="Arial MT"/>
              </a:rPr>
              <a:t>“Any sufficiently </a:t>
            </a:r>
            <a:r>
              <a:rPr sz="6150" spc="2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6150" spc="15" dirty="0">
                <a:solidFill>
                  <a:srgbClr val="484848"/>
                </a:solidFill>
                <a:latin typeface="Arial MT"/>
                <a:cs typeface="Arial MT"/>
              </a:rPr>
              <a:t>advanced </a:t>
            </a:r>
            <a:r>
              <a:rPr sz="6150" spc="2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6150" spc="15" dirty="0">
                <a:solidFill>
                  <a:srgbClr val="484848"/>
                </a:solidFill>
                <a:latin typeface="Arial MT"/>
                <a:cs typeface="Arial MT"/>
              </a:rPr>
              <a:t>technology </a:t>
            </a:r>
            <a:r>
              <a:rPr sz="6150" spc="10" dirty="0">
                <a:solidFill>
                  <a:srgbClr val="484848"/>
                </a:solidFill>
                <a:latin typeface="Arial MT"/>
                <a:cs typeface="Arial MT"/>
              </a:rPr>
              <a:t>is </a:t>
            </a:r>
            <a:r>
              <a:rPr sz="6150" spc="1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6150" spc="10" dirty="0">
                <a:solidFill>
                  <a:srgbClr val="484848"/>
                </a:solidFill>
                <a:latin typeface="Arial MT"/>
                <a:cs typeface="Arial MT"/>
              </a:rPr>
              <a:t>indist</a:t>
            </a:r>
            <a:r>
              <a:rPr sz="6150" spc="15" dirty="0">
                <a:solidFill>
                  <a:srgbClr val="484848"/>
                </a:solidFill>
                <a:latin typeface="Arial MT"/>
                <a:cs typeface="Arial MT"/>
              </a:rPr>
              <a:t>inguis</a:t>
            </a:r>
            <a:r>
              <a:rPr sz="6150" spc="30" dirty="0">
                <a:solidFill>
                  <a:srgbClr val="484848"/>
                </a:solidFill>
                <a:latin typeface="Arial MT"/>
                <a:cs typeface="Arial MT"/>
              </a:rPr>
              <a:t>h</a:t>
            </a:r>
            <a:r>
              <a:rPr sz="6150" spc="15" dirty="0">
                <a:solidFill>
                  <a:srgbClr val="484848"/>
                </a:solidFill>
                <a:latin typeface="Arial MT"/>
                <a:cs typeface="Arial MT"/>
              </a:rPr>
              <a:t>able  from</a:t>
            </a:r>
            <a:r>
              <a:rPr sz="6150" spc="-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6150" spc="15" dirty="0">
                <a:solidFill>
                  <a:srgbClr val="484848"/>
                </a:solidFill>
                <a:latin typeface="Arial MT"/>
                <a:cs typeface="Arial MT"/>
              </a:rPr>
              <a:t>magic.”</a:t>
            </a:r>
            <a:endParaRPr sz="61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6150" spc="15" dirty="0">
                <a:solidFill>
                  <a:srgbClr val="484848"/>
                </a:solidFill>
                <a:latin typeface="Arial MT"/>
                <a:cs typeface="Arial MT"/>
              </a:rPr>
              <a:t>-Arthur</a:t>
            </a:r>
            <a:r>
              <a:rPr sz="6150" spc="-2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6150" spc="15" dirty="0">
                <a:solidFill>
                  <a:srgbClr val="484848"/>
                </a:solidFill>
                <a:latin typeface="Arial MT"/>
                <a:cs typeface="Arial MT"/>
              </a:rPr>
              <a:t>C.</a:t>
            </a:r>
            <a:r>
              <a:rPr sz="6150" spc="-2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6150" spc="15" dirty="0">
                <a:solidFill>
                  <a:srgbClr val="484848"/>
                </a:solidFill>
                <a:latin typeface="Arial MT"/>
                <a:cs typeface="Arial MT"/>
              </a:rPr>
              <a:t>Clarke</a:t>
            </a:r>
            <a:endParaRPr sz="615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4563" y="0"/>
            <a:ext cx="10049534" cy="113142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459" y="972118"/>
            <a:ext cx="7023734" cy="1233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900" spc="335" dirty="0">
                <a:solidFill>
                  <a:srgbClr val="484848"/>
                </a:solidFill>
              </a:rPr>
              <a:t>Top</a:t>
            </a:r>
            <a:r>
              <a:rPr sz="7900" spc="894" dirty="0">
                <a:solidFill>
                  <a:srgbClr val="484848"/>
                </a:solidFill>
              </a:rPr>
              <a:t> </a:t>
            </a:r>
            <a:r>
              <a:rPr sz="7900" spc="434" dirty="0">
                <a:solidFill>
                  <a:srgbClr val="484848"/>
                </a:solidFill>
              </a:rPr>
              <a:t>Features</a:t>
            </a:r>
            <a:endParaRPr sz="7900"/>
          </a:p>
        </p:txBody>
      </p:sp>
      <p:sp>
        <p:nvSpPr>
          <p:cNvPr id="3" name="object 3"/>
          <p:cNvSpPr txBox="1"/>
          <p:nvPr/>
        </p:nvSpPr>
        <p:spPr>
          <a:xfrm>
            <a:off x="1177806" y="4102426"/>
            <a:ext cx="5411470" cy="5027295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System</a:t>
            </a:r>
            <a:r>
              <a:rPr sz="2950" spc="-2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on</a:t>
            </a:r>
            <a:r>
              <a:rPr sz="2950" spc="-2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Chip</a:t>
            </a:r>
            <a:endParaRPr sz="2950">
              <a:latin typeface="Arial MT"/>
              <a:cs typeface="Arial MT"/>
            </a:endParaRPr>
          </a:p>
          <a:p>
            <a:pPr marL="12700" marR="5080">
              <a:lnSpc>
                <a:spcPct val="100699"/>
              </a:lnSpc>
              <a:spcBef>
                <a:spcPts val="1205"/>
              </a:spcBef>
            </a:pP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16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billion</a:t>
            </a:r>
            <a:r>
              <a:rPr sz="2950" spc="-1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Transistors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on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a</a:t>
            </a:r>
            <a:r>
              <a:rPr sz="2950" spc="-1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single </a:t>
            </a:r>
            <a:r>
              <a:rPr sz="2950" spc="-80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chip</a:t>
            </a:r>
            <a:endParaRPr sz="2950">
              <a:latin typeface="Arial MT"/>
              <a:cs typeface="Arial MT"/>
            </a:endParaRPr>
          </a:p>
          <a:p>
            <a:pPr marL="19685" marR="633095" indent="-6985">
              <a:lnSpc>
                <a:spcPts val="6490"/>
              </a:lnSpc>
              <a:spcBef>
                <a:spcPts val="195"/>
              </a:spcBef>
            </a:pP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Unified</a:t>
            </a:r>
            <a:r>
              <a:rPr sz="2950" spc="-1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Memory</a:t>
            </a:r>
            <a:r>
              <a:rPr sz="2950" spc="-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Architecture </a:t>
            </a:r>
            <a:r>
              <a:rPr sz="2950" spc="-80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8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cores</a:t>
            </a:r>
            <a:endParaRPr sz="2950">
              <a:latin typeface="Arial MT"/>
              <a:cs typeface="Arial MT"/>
            </a:endParaRPr>
          </a:p>
          <a:p>
            <a:pPr marL="168275">
              <a:lnSpc>
                <a:spcPct val="100000"/>
              </a:lnSpc>
              <a:spcBef>
                <a:spcPts val="2240"/>
              </a:spcBef>
              <a:tabLst>
                <a:tab pos="1613535" algn="l"/>
              </a:tabLst>
            </a:pP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Fastest	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Integrated</a:t>
            </a:r>
            <a:r>
              <a:rPr sz="2950" spc="-4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Graphics</a:t>
            </a:r>
            <a:endParaRPr sz="2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Arial MT"/>
              <a:cs typeface="Arial MT"/>
            </a:endParaRPr>
          </a:p>
          <a:p>
            <a:pPr marL="168275">
              <a:lnSpc>
                <a:spcPct val="100000"/>
              </a:lnSpc>
            </a:pP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Nerual</a:t>
            </a:r>
            <a:r>
              <a:rPr sz="2950" spc="-3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engine</a:t>
            </a:r>
            <a:endParaRPr sz="29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2739" y="6073218"/>
            <a:ext cx="461645" cy="461645"/>
          </a:xfrm>
          <a:custGeom>
            <a:avLst/>
            <a:gdLst/>
            <a:ahLst/>
            <a:cxnLst/>
            <a:rect l="l" t="t" r="r" b="b"/>
            <a:pathLst>
              <a:path w="461644" h="461645">
                <a:moveTo>
                  <a:pt x="230684" y="0"/>
                </a:moveTo>
                <a:lnTo>
                  <a:pt x="184191" y="4687"/>
                </a:lnTo>
                <a:lnTo>
                  <a:pt x="140888" y="18130"/>
                </a:lnTo>
                <a:lnTo>
                  <a:pt x="101703" y="39400"/>
                </a:lnTo>
                <a:lnTo>
                  <a:pt x="67563" y="67570"/>
                </a:lnTo>
                <a:lnTo>
                  <a:pt x="39395" y="101712"/>
                </a:lnTo>
                <a:lnTo>
                  <a:pt x="18127" y="140897"/>
                </a:lnTo>
                <a:lnTo>
                  <a:pt x="4686" y="184197"/>
                </a:lnTo>
                <a:lnTo>
                  <a:pt x="0" y="230684"/>
                </a:lnTo>
                <a:lnTo>
                  <a:pt x="4686" y="277171"/>
                </a:lnTo>
                <a:lnTo>
                  <a:pt x="18127" y="320471"/>
                </a:lnTo>
                <a:lnTo>
                  <a:pt x="39395" y="359655"/>
                </a:lnTo>
                <a:lnTo>
                  <a:pt x="67563" y="393797"/>
                </a:lnTo>
                <a:lnTo>
                  <a:pt x="101703" y="421967"/>
                </a:lnTo>
                <a:lnTo>
                  <a:pt x="140888" y="443238"/>
                </a:lnTo>
                <a:lnTo>
                  <a:pt x="184191" y="456681"/>
                </a:lnTo>
                <a:lnTo>
                  <a:pt x="230684" y="461368"/>
                </a:lnTo>
                <a:lnTo>
                  <a:pt x="277177" y="456681"/>
                </a:lnTo>
                <a:lnTo>
                  <a:pt x="320479" y="443238"/>
                </a:lnTo>
                <a:lnTo>
                  <a:pt x="325678" y="440416"/>
                </a:lnTo>
                <a:lnTo>
                  <a:pt x="230684" y="440416"/>
                </a:lnTo>
                <a:lnTo>
                  <a:pt x="182601" y="434878"/>
                </a:lnTo>
                <a:lnTo>
                  <a:pt x="138461" y="419104"/>
                </a:lnTo>
                <a:lnTo>
                  <a:pt x="99523" y="394351"/>
                </a:lnTo>
                <a:lnTo>
                  <a:pt x="67046" y="361875"/>
                </a:lnTo>
                <a:lnTo>
                  <a:pt x="42289" y="322933"/>
                </a:lnTo>
                <a:lnTo>
                  <a:pt x="26512" y="278784"/>
                </a:lnTo>
                <a:lnTo>
                  <a:pt x="20973" y="230684"/>
                </a:lnTo>
                <a:lnTo>
                  <a:pt x="26512" y="182583"/>
                </a:lnTo>
                <a:lnTo>
                  <a:pt x="42289" y="138434"/>
                </a:lnTo>
                <a:lnTo>
                  <a:pt x="67046" y="99493"/>
                </a:lnTo>
                <a:lnTo>
                  <a:pt x="99523" y="67017"/>
                </a:lnTo>
                <a:lnTo>
                  <a:pt x="138461" y="42263"/>
                </a:lnTo>
                <a:lnTo>
                  <a:pt x="182601" y="26489"/>
                </a:lnTo>
                <a:lnTo>
                  <a:pt x="230684" y="20952"/>
                </a:lnTo>
                <a:lnTo>
                  <a:pt x="325424" y="20952"/>
                </a:lnTo>
                <a:lnTo>
                  <a:pt x="321111" y="18568"/>
                </a:lnTo>
                <a:lnTo>
                  <a:pt x="277552" y="4805"/>
                </a:lnTo>
                <a:lnTo>
                  <a:pt x="230684" y="0"/>
                </a:lnTo>
                <a:close/>
              </a:path>
              <a:path w="461644" h="461645">
                <a:moveTo>
                  <a:pt x="438729" y="138180"/>
                </a:moveTo>
                <a:lnTo>
                  <a:pt x="432066" y="138284"/>
                </a:lnTo>
                <a:lnTo>
                  <a:pt x="428001" y="142370"/>
                </a:lnTo>
                <a:lnTo>
                  <a:pt x="425121" y="145303"/>
                </a:lnTo>
                <a:lnTo>
                  <a:pt x="424419" y="149494"/>
                </a:lnTo>
                <a:lnTo>
                  <a:pt x="425676" y="153160"/>
                </a:lnTo>
                <a:lnTo>
                  <a:pt x="425445" y="153265"/>
                </a:lnTo>
                <a:lnTo>
                  <a:pt x="431807" y="171638"/>
                </a:lnTo>
                <a:lnTo>
                  <a:pt x="436499" y="190717"/>
                </a:lnTo>
                <a:lnTo>
                  <a:pt x="439401" y="210426"/>
                </a:lnTo>
                <a:lnTo>
                  <a:pt x="440395" y="230684"/>
                </a:lnTo>
                <a:lnTo>
                  <a:pt x="434857" y="278784"/>
                </a:lnTo>
                <a:lnTo>
                  <a:pt x="419082" y="322933"/>
                </a:lnTo>
                <a:lnTo>
                  <a:pt x="394328" y="361875"/>
                </a:lnTo>
                <a:lnTo>
                  <a:pt x="361853" y="394351"/>
                </a:lnTo>
                <a:lnTo>
                  <a:pt x="322916" y="419104"/>
                </a:lnTo>
                <a:lnTo>
                  <a:pt x="278773" y="434878"/>
                </a:lnTo>
                <a:lnTo>
                  <a:pt x="230684" y="440416"/>
                </a:lnTo>
                <a:lnTo>
                  <a:pt x="325678" y="440416"/>
                </a:lnTo>
                <a:lnTo>
                  <a:pt x="359665" y="421967"/>
                </a:lnTo>
                <a:lnTo>
                  <a:pt x="393805" y="393797"/>
                </a:lnTo>
                <a:lnTo>
                  <a:pt x="421973" y="359655"/>
                </a:lnTo>
                <a:lnTo>
                  <a:pt x="443241" y="320471"/>
                </a:lnTo>
                <a:lnTo>
                  <a:pt x="456682" y="277171"/>
                </a:lnTo>
                <a:lnTo>
                  <a:pt x="461368" y="230684"/>
                </a:lnTo>
                <a:lnTo>
                  <a:pt x="460303" y="208718"/>
                </a:lnTo>
                <a:lnTo>
                  <a:pt x="457196" y="187352"/>
                </a:lnTo>
                <a:lnTo>
                  <a:pt x="452175" y="166673"/>
                </a:lnTo>
                <a:lnTo>
                  <a:pt x="445371" y="146770"/>
                </a:lnTo>
                <a:lnTo>
                  <a:pt x="444879" y="145094"/>
                </a:lnTo>
                <a:lnTo>
                  <a:pt x="444135" y="143522"/>
                </a:lnTo>
                <a:lnTo>
                  <a:pt x="442825" y="142265"/>
                </a:lnTo>
                <a:lnTo>
                  <a:pt x="438729" y="138180"/>
                </a:lnTo>
                <a:close/>
              </a:path>
              <a:path w="461644" h="461645">
                <a:moveTo>
                  <a:pt x="128730" y="188779"/>
                </a:moveTo>
                <a:lnTo>
                  <a:pt x="120045" y="188779"/>
                </a:lnTo>
                <a:lnTo>
                  <a:pt x="115342" y="193389"/>
                </a:lnTo>
                <a:lnTo>
                  <a:pt x="115342" y="202084"/>
                </a:lnTo>
                <a:lnTo>
                  <a:pt x="116515" y="204703"/>
                </a:lnTo>
                <a:lnTo>
                  <a:pt x="118422" y="206693"/>
                </a:lnTo>
                <a:lnTo>
                  <a:pt x="225173" y="313340"/>
                </a:lnTo>
                <a:lnTo>
                  <a:pt x="227782" y="314597"/>
                </a:lnTo>
                <a:lnTo>
                  <a:pt x="233669" y="314597"/>
                </a:lnTo>
                <a:lnTo>
                  <a:pt x="236320" y="313340"/>
                </a:lnTo>
                <a:lnTo>
                  <a:pt x="238247" y="311245"/>
                </a:lnTo>
                <a:lnTo>
                  <a:pt x="259569" y="289036"/>
                </a:lnTo>
                <a:lnTo>
                  <a:pt x="230516" y="289036"/>
                </a:lnTo>
                <a:lnTo>
                  <a:pt x="133245" y="191817"/>
                </a:lnTo>
                <a:lnTo>
                  <a:pt x="131339" y="189932"/>
                </a:lnTo>
                <a:lnTo>
                  <a:pt x="128730" y="188779"/>
                </a:lnTo>
                <a:close/>
              </a:path>
              <a:path w="461644" h="461645">
                <a:moveTo>
                  <a:pt x="238368" y="311245"/>
                </a:moveTo>
                <a:close/>
              </a:path>
              <a:path w="461644" h="461645">
                <a:moveTo>
                  <a:pt x="416321" y="94285"/>
                </a:moveTo>
                <a:lnTo>
                  <a:pt x="401665" y="109685"/>
                </a:lnTo>
                <a:lnTo>
                  <a:pt x="230516" y="289036"/>
                </a:lnTo>
                <a:lnTo>
                  <a:pt x="259569" y="289036"/>
                </a:lnTo>
                <a:lnTo>
                  <a:pt x="413377" y="127913"/>
                </a:lnTo>
                <a:lnTo>
                  <a:pt x="428368" y="112199"/>
                </a:lnTo>
                <a:lnTo>
                  <a:pt x="445358" y="94389"/>
                </a:lnTo>
                <a:lnTo>
                  <a:pt x="416342" y="94389"/>
                </a:lnTo>
                <a:close/>
              </a:path>
              <a:path w="461644" h="461645">
                <a:moveTo>
                  <a:pt x="456664" y="62856"/>
                </a:moveTo>
                <a:lnTo>
                  <a:pt x="447885" y="62856"/>
                </a:lnTo>
                <a:lnTo>
                  <a:pt x="445224" y="64218"/>
                </a:lnTo>
                <a:lnTo>
                  <a:pt x="443318" y="66209"/>
                </a:lnTo>
                <a:lnTo>
                  <a:pt x="416363" y="94389"/>
                </a:lnTo>
                <a:lnTo>
                  <a:pt x="445358" y="94389"/>
                </a:lnTo>
                <a:lnTo>
                  <a:pt x="458466" y="80666"/>
                </a:lnTo>
                <a:lnTo>
                  <a:pt x="460237" y="78780"/>
                </a:lnTo>
                <a:lnTo>
                  <a:pt x="461368" y="76161"/>
                </a:lnTo>
                <a:lnTo>
                  <a:pt x="461266" y="67570"/>
                </a:lnTo>
                <a:lnTo>
                  <a:pt x="456664" y="62856"/>
                </a:lnTo>
                <a:close/>
              </a:path>
              <a:path w="461644" h="461645">
                <a:moveTo>
                  <a:pt x="395686" y="85066"/>
                </a:moveTo>
                <a:lnTo>
                  <a:pt x="381655" y="85066"/>
                </a:lnTo>
                <a:lnTo>
                  <a:pt x="385793" y="88837"/>
                </a:lnTo>
                <a:lnTo>
                  <a:pt x="392142" y="88732"/>
                </a:lnTo>
                <a:lnTo>
                  <a:pt x="395686" y="85066"/>
                </a:lnTo>
                <a:close/>
              </a:path>
              <a:path w="461644" h="461645">
                <a:moveTo>
                  <a:pt x="325424" y="20952"/>
                </a:moveTo>
                <a:lnTo>
                  <a:pt x="230684" y="20952"/>
                </a:lnTo>
                <a:lnTo>
                  <a:pt x="273897" y="25432"/>
                </a:lnTo>
                <a:lnTo>
                  <a:pt x="314034" y="38250"/>
                </a:lnTo>
                <a:lnTo>
                  <a:pt x="350208" y="58474"/>
                </a:lnTo>
                <a:lnTo>
                  <a:pt x="381529" y="85170"/>
                </a:lnTo>
                <a:lnTo>
                  <a:pt x="395686" y="85066"/>
                </a:lnTo>
                <a:lnTo>
                  <a:pt x="400052" y="80666"/>
                </a:lnTo>
                <a:lnTo>
                  <a:pt x="400104" y="73961"/>
                </a:lnTo>
                <a:lnTo>
                  <a:pt x="395578" y="69456"/>
                </a:lnTo>
                <a:lnTo>
                  <a:pt x="395065" y="69247"/>
                </a:lnTo>
                <a:lnTo>
                  <a:pt x="394646" y="69037"/>
                </a:lnTo>
                <a:lnTo>
                  <a:pt x="360447" y="40306"/>
                </a:lnTo>
                <a:lnTo>
                  <a:pt x="325424" y="20952"/>
                </a:lnTo>
                <a:close/>
              </a:path>
              <a:path w="461644" h="461645">
                <a:moveTo>
                  <a:pt x="443297" y="66104"/>
                </a:moveTo>
                <a:close/>
              </a:path>
            </a:pathLst>
          </a:custGeom>
          <a:solidFill>
            <a:srgbClr val="13A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2739" y="4173687"/>
            <a:ext cx="461645" cy="460375"/>
          </a:xfrm>
          <a:custGeom>
            <a:avLst/>
            <a:gdLst/>
            <a:ahLst/>
            <a:cxnLst/>
            <a:rect l="l" t="t" r="r" b="b"/>
            <a:pathLst>
              <a:path w="461644" h="460375">
                <a:moveTo>
                  <a:pt x="230684" y="0"/>
                </a:moveTo>
                <a:lnTo>
                  <a:pt x="184191" y="4673"/>
                </a:lnTo>
                <a:lnTo>
                  <a:pt x="140888" y="18076"/>
                </a:lnTo>
                <a:lnTo>
                  <a:pt x="101703" y="39284"/>
                </a:lnTo>
                <a:lnTo>
                  <a:pt x="67563" y="67374"/>
                </a:lnTo>
                <a:lnTo>
                  <a:pt x="39395" y="101420"/>
                </a:lnTo>
                <a:lnTo>
                  <a:pt x="18127" y="140499"/>
                </a:lnTo>
                <a:lnTo>
                  <a:pt x="4686" y="183685"/>
                </a:lnTo>
                <a:lnTo>
                  <a:pt x="0" y="230055"/>
                </a:lnTo>
                <a:lnTo>
                  <a:pt x="4686" y="276425"/>
                </a:lnTo>
                <a:lnTo>
                  <a:pt x="18127" y="319611"/>
                </a:lnTo>
                <a:lnTo>
                  <a:pt x="39395" y="358690"/>
                </a:lnTo>
                <a:lnTo>
                  <a:pt x="67563" y="392736"/>
                </a:lnTo>
                <a:lnTo>
                  <a:pt x="101703" y="420826"/>
                </a:lnTo>
                <a:lnTo>
                  <a:pt x="140888" y="442035"/>
                </a:lnTo>
                <a:lnTo>
                  <a:pt x="184191" y="455438"/>
                </a:lnTo>
                <a:lnTo>
                  <a:pt x="230684" y="460111"/>
                </a:lnTo>
                <a:lnTo>
                  <a:pt x="277177" y="455438"/>
                </a:lnTo>
                <a:lnTo>
                  <a:pt x="320479" y="442035"/>
                </a:lnTo>
                <a:lnTo>
                  <a:pt x="325793" y="439159"/>
                </a:lnTo>
                <a:lnTo>
                  <a:pt x="230684" y="439159"/>
                </a:lnTo>
                <a:lnTo>
                  <a:pt x="182601" y="433640"/>
                </a:lnTo>
                <a:lnTo>
                  <a:pt x="138461" y="417917"/>
                </a:lnTo>
                <a:lnTo>
                  <a:pt x="99523" y="393242"/>
                </a:lnTo>
                <a:lnTo>
                  <a:pt x="67046" y="360867"/>
                </a:lnTo>
                <a:lnTo>
                  <a:pt x="42289" y="322043"/>
                </a:lnTo>
                <a:lnTo>
                  <a:pt x="26512" y="278022"/>
                </a:lnTo>
                <a:lnTo>
                  <a:pt x="20973" y="230055"/>
                </a:lnTo>
                <a:lnTo>
                  <a:pt x="26512" y="182089"/>
                </a:lnTo>
                <a:lnTo>
                  <a:pt x="42289" y="138067"/>
                </a:lnTo>
                <a:lnTo>
                  <a:pt x="67046" y="99244"/>
                </a:lnTo>
                <a:lnTo>
                  <a:pt x="99523" y="66868"/>
                </a:lnTo>
                <a:lnTo>
                  <a:pt x="138461" y="42194"/>
                </a:lnTo>
                <a:lnTo>
                  <a:pt x="182601" y="26471"/>
                </a:lnTo>
                <a:lnTo>
                  <a:pt x="230684" y="20952"/>
                </a:lnTo>
                <a:lnTo>
                  <a:pt x="325556" y="20952"/>
                </a:lnTo>
                <a:lnTo>
                  <a:pt x="321111" y="18503"/>
                </a:lnTo>
                <a:lnTo>
                  <a:pt x="277552" y="4787"/>
                </a:lnTo>
                <a:lnTo>
                  <a:pt x="230684" y="0"/>
                </a:lnTo>
                <a:close/>
              </a:path>
              <a:path w="461644" h="460375">
                <a:moveTo>
                  <a:pt x="438729" y="137865"/>
                </a:moveTo>
                <a:lnTo>
                  <a:pt x="432066" y="137865"/>
                </a:lnTo>
                <a:lnTo>
                  <a:pt x="428001" y="142056"/>
                </a:lnTo>
                <a:lnTo>
                  <a:pt x="425121" y="144884"/>
                </a:lnTo>
                <a:lnTo>
                  <a:pt x="424419" y="149075"/>
                </a:lnTo>
                <a:lnTo>
                  <a:pt x="425676" y="152741"/>
                </a:lnTo>
                <a:lnTo>
                  <a:pt x="425445" y="152846"/>
                </a:lnTo>
                <a:lnTo>
                  <a:pt x="431807" y="171142"/>
                </a:lnTo>
                <a:lnTo>
                  <a:pt x="436499" y="190154"/>
                </a:lnTo>
                <a:lnTo>
                  <a:pt x="439401" y="209815"/>
                </a:lnTo>
                <a:lnTo>
                  <a:pt x="440395" y="230055"/>
                </a:lnTo>
                <a:lnTo>
                  <a:pt x="434857" y="278022"/>
                </a:lnTo>
                <a:lnTo>
                  <a:pt x="419082" y="322043"/>
                </a:lnTo>
                <a:lnTo>
                  <a:pt x="394328" y="360867"/>
                </a:lnTo>
                <a:lnTo>
                  <a:pt x="361853" y="393242"/>
                </a:lnTo>
                <a:lnTo>
                  <a:pt x="322916" y="417917"/>
                </a:lnTo>
                <a:lnTo>
                  <a:pt x="278773" y="433640"/>
                </a:lnTo>
                <a:lnTo>
                  <a:pt x="230684" y="439159"/>
                </a:lnTo>
                <a:lnTo>
                  <a:pt x="325793" y="439159"/>
                </a:lnTo>
                <a:lnTo>
                  <a:pt x="359665" y="420826"/>
                </a:lnTo>
                <a:lnTo>
                  <a:pt x="393805" y="392736"/>
                </a:lnTo>
                <a:lnTo>
                  <a:pt x="421973" y="358690"/>
                </a:lnTo>
                <a:lnTo>
                  <a:pt x="443241" y="319611"/>
                </a:lnTo>
                <a:lnTo>
                  <a:pt x="456682" y="276425"/>
                </a:lnTo>
                <a:lnTo>
                  <a:pt x="461368" y="230055"/>
                </a:lnTo>
                <a:lnTo>
                  <a:pt x="460303" y="208167"/>
                </a:lnTo>
                <a:lnTo>
                  <a:pt x="457196" y="186867"/>
                </a:lnTo>
                <a:lnTo>
                  <a:pt x="452175" y="166236"/>
                </a:lnTo>
                <a:lnTo>
                  <a:pt x="445371" y="146351"/>
                </a:lnTo>
                <a:lnTo>
                  <a:pt x="444879" y="144675"/>
                </a:lnTo>
                <a:lnTo>
                  <a:pt x="444135" y="143208"/>
                </a:lnTo>
                <a:lnTo>
                  <a:pt x="442825" y="141846"/>
                </a:lnTo>
                <a:lnTo>
                  <a:pt x="438729" y="137865"/>
                </a:lnTo>
                <a:close/>
              </a:path>
              <a:path w="461644" h="460375">
                <a:moveTo>
                  <a:pt x="128730" y="188255"/>
                </a:moveTo>
                <a:lnTo>
                  <a:pt x="120045" y="188255"/>
                </a:lnTo>
                <a:lnTo>
                  <a:pt x="115342" y="192865"/>
                </a:lnTo>
                <a:lnTo>
                  <a:pt x="115342" y="201560"/>
                </a:lnTo>
                <a:lnTo>
                  <a:pt x="116515" y="204179"/>
                </a:lnTo>
                <a:lnTo>
                  <a:pt x="225173" y="312502"/>
                </a:lnTo>
                <a:lnTo>
                  <a:pt x="227782" y="313655"/>
                </a:lnTo>
                <a:lnTo>
                  <a:pt x="233669" y="313655"/>
                </a:lnTo>
                <a:lnTo>
                  <a:pt x="236320" y="312397"/>
                </a:lnTo>
                <a:lnTo>
                  <a:pt x="238247" y="310407"/>
                </a:lnTo>
                <a:lnTo>
                  <a:pt x="259530" y="288302"/>
                </a:lnTo>
                <a:lnTo>
                  <a:pt x="230516" y="288302"/>
                </a:lnTo>
                <a:lnTo>
                  <a:pt x="131339" y="189408"/>
                </a:lnTo>
                <a:lnTo>
                  <a:pt x="128730" y="188255"/>
                </a:lnTo>
                <a:close/>
              </a:path>
              <a:path w="461644" h="460375">
                <a:moveTo>
                  <a:pt x="238369" y="310407"/>
                </a:moveTo>
                <a:close/>
              </a:path>
              <a:path w="461644" h="460375">
                <a:moveTo>
                  <a:pt x="416342" y="94075"/>
                </a:moveTo>
                <a:lnTo>
                  <a:pt x="401665" y="109370"/>
                </a:lnTo>
                <a:lnTo>
                  <a:pt x="230516" y="288302"/>
                </a:lnTo>
                <a:lnTo>
                  <a:pt x="259530" y="288302"/>
                </a:lnTo>
                <a:lnTo>
                  <a:pt x="413377" y="127599"/>
                </a:lnTo>
                <a:lnTo>
                  <a:pt x="428368" y="111989"/>
                </a:lnTo>
                <a:lnTo>
                  <a:pt x="445314" y="94180"/>
                </a:lnTo>
                <a:lnTo>
                  <a:pt x="416363" y="94180"/>
                </a:lnTo>
                <a:close/>
              </a:path>
              <a:path w="461644" h="460375">
                <a:moveTo>
                  <a:pt x="456664" y="62751"/>
                </a:moveTo>
                <a:lnTo>
                  <a:pt x="447885" y="62751"/>
                </a:lnTo>
                <a:lnTo>
                  <a:pt x="445224" y="64009"/>
                </a:lnTo>
                <a:lnTo>
                  <a:pt x="443318" y="65999"/>
                </a:lnTo>
                <a:lnTo>
                  <a:pt x="416363" y="94180"/>
                </a:lnTo>
                <a:lnTo>
                  <a:pt x="445314" y="94180"/>
                </a:lnTo>
                <a:lnTo>
                  <a:pt x="458466" y="80456"/>
                </a:lnTo>
                <a:lnTo>
                  <a:pt x="460237" y="78466"/>
                </a:lnTo>
                <a:lnTo>
                  <a:pt x="461368" y="75951"/>
                </a:lnTo>
                <a:lnTo>
                  <a:pt x="461276" y="67374"/>
                </a:lnTo>
                <a:lnTo>
                  <a:pt x="456664" y="62751"/>
                </a:lnTo>
                <a:close/>
              </a:path>
              <a:path w="461644" h="460375">
                <a:moveTo>
                  <a:pt x="395680" y="84856"/>
                </a:moveTo>
                <a:lnTo>
                  <a:pt x="381655" y="84856"/>
                </a:lnTo>
                <a:lnTo>
                  <a:pt x="385793" y="88523"/>
                </a:lnTo>
                <a:lnTo>
                  <a:pt x="392142" y="88418"/>
                </a:lnTo>
                <a:lnTo>
                  <a:pt x="395680" y="84856"/>
                </a:lnTo>
                <a:close/>
              </a:path>
              <a:path w="461644" h="460375">
                <a:moveTo>
                  <a:pt x="325556" y="20952"/>
                </a:moveTo>
                <a:lnTo>
                  <a:pt x="230684" y="20952"/>
                </a:lnTo>
                <a:lnTo>
                  <a:pt x="273897" y="25399"/>
                </a:lnTo>
                <a:lnTo>
                  <a:pt x="314034" y="38146"/>
                </a:lnTo>
                <a:lnTo>
                  <a:pt x="350208" y="58297"/>
                </a:lnTo>
                <a:lnTo>
                  <a:pt x="381529" y="84961"/>
                </a:lnTo>
                <a:lnTo>
                  <a:pt x="395680" y="84856"/>
                </a:lnTo>
                <a:lnTo>
                  <a:pt x="400052" y="80456"/>
                </a:lnTo>
                <a:lnTo>
                  <a:pt x="400104" y="73751"/>
                </a:lnTo>
                <a:lnTo>
                  <a:pt x="395578" y="69247"/>
                </a:lnTo>
                <a:lnTo>
                  <a:pt x="395065" y="69142"/>
                </a:lnTo>
                <a:lnTo>
                  <a:pt x="394646" y="68828"/>
                </a:lnTo>
                <a:lnTo>
                  <a:pt x="360447" y="40174"/>
                </a:lnTo>
                <a:lnTo>
                  <a:pt x="325556" y="20952"/>
                </a:lnTo>
                <a:close/>
              </a:path>
            </a:pathLst>
          </a:custGeom>
          <a:solidFill>
            <a:srgbClr val="13A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739" y="5103967"/>
            <a:ext cx="461645" cy="460375"/>
          </a:xfrm>
          <a:custGeom>
            <a:avLst/>
            <a:gdLst/>
            <a:ahLst/>
            <a:cxnLst/>
            <a:rect l="l" t="t" r="r" b="b"/>
            <a:pathLst>
              <a:path w="461644" h="460375">
                <a:moveTo>
                  <a:pt x="230684" y="0"/>
                </a:moveTo>
                <a:lnTo>
                  <a:pt x="184191" y="4673"/>
                </a:lnTo>
                <a:lnTo>
                  <a:pt x="140888" y="18076"/>
                </a:lnTo>
                <a:lnTo>
                  <a:pt x="101703" y="39284"/>
                </a:lnTo>
                <a:lnTo>
                  <a:pt x="67563" y="67374"/>
                </a:lnTo>
                <a:lnTo>
                  <a:pt x="39395" y="101420"/>
                </a:lnTo>
                <a:lnTo>
                  <a:pt x="18127" y="140499"/>
                </a:lnTo>
                <a:lnTo>
                  <a:pt x="4686" y="183685"/>
                </a:lnTo>
                <a:lnTo>
                  <a:pt x="0" y="230055"/>
                </a:lnTo>
                <a:lnTo>
                  <a:pt x="4686" y="276425"/>
                </a:lnTo>
                <a:lnTo>
                  <a:pt x="18127" y="319611"/>
                </a:lnTo>
                <a:lnTo>
                  <a:pt x="39395" y="358690"/>
                </a:lnTo>
                <a:lnTo>
                  <a:pt x="67563" y="392736"/>
                </a:lnTo>
                <a:lnTo>
                  <a:pt x="101703" y="420826"/>
                </a:lnTo>
                <a:lnTo>
                  <a:pt x="140888" y="442035"/>
                </a:lnTo>
                <a:lnTo>
                  <a:pt x="184191" y="455438"/>
                </a:lnTo>
                <a:lnTo>
                  <a:pt x="230684" y="460111"/>
                </a:lnTo>
                <a:lnTo>
                  <a:pt x="277177" y="455438"/>
                </a:lnTo>
                <a:lnTo>
                  <a:pt x="320479" y="442035"/>
                </a:lnTo>
                <a:lnTo>
                  <a:pt x="325793" y="439159"/>
                </a:lnTo>
                <a:lnTo>
                  <a:pt x="230684" y="439159"/>
                </a:lnTo>
                <a:lnTo>
                  <a:pt x="182601" y="433640"/>
                </a:lnTo>
                <a:lnTo>
                  <a:pt x="138461" y="417917"/>
                </a:lnTo>
                <a:lnTo>
                  <a:pt x="99523" y="393242"/>
                </a:lnTo>
                <a:lnTo>
                  <a:pt x="67046" y="360867"/>
                </a:lnTo>
                <a:lnTo>
                  <a:pt x="42289" y="322043"/>
                </a:lnTo>
                <a:lnTo>
                  <a:pt x="26512" y="278022"/>
                </a:lnTo>
                <a:lnTo>
                  <a:pt x="20973" y="230055"/>
                </a:lnTo>
                <a:lnTo>
                  <a:pt x="26512" y="182089"/>
                </a:lnTo>
                <a:lnTo>
                  <a:pt x="42289" y="138067"/>
                </a:lnTo>
                <a:lnTo>
                  <a:pt x="67046" y="99244"/>
                </a:lnTo>
                <a:lnTo>
                  <a:pt x="99523" y="66868"/>
                </a:lnTo>
                <a:lnTo>
                  <a:pt x="138461" y="42194"/>
                </a:lnTo>
                <a:lnTo>
                  <a:pt x="182601" y="26471"/>
                </a:lnTo>
                <a:lnTo>
                  <a:pt x="230684" y="20952"/>
                </a:lnTo>
                <a:lnTo>
                  <a:pt x="325556" y="20952"/>
                </a:lnTo>
                <a:lnTo>
                  <a:pt x="321111" y="18503"/>
                </a:lnTo>
                <a:lnTo>
                  <a:pt x="277552" y="4787"/>
                </a:lnTo>
                <a:lnTo>
                  <a:pt x="230684" y="0"/>
                </a:lnTo>
                <a:close/>
              </a:path>
              <a:path w="461644" h="460375">
                <a:moveTo>
                  <a:pt x="438729" y="137865"/>
                </a:moveTo>
                <a:lnTo>
                  <a:pt x="432066" y="137865"/>
                </a:lnTo>
                <a:lnTo>
                  <a:pt x="428001" y="142056"/>
                </a:lnTo>
                <a:lnTo>
                  <a:pt x="425121" y="144884"/>
                </a:lnTo>
                <a:lnTo>
                  <a:pt x="424419" y="149075"/>
                </a:lnTo>
                <a:lnTo>
                  <a:pt x="425676" y="152741"/>
                </a:lnTo>
                <a:lnTo>
                  <a:pt x="425445" y="152846"/>
                </a:lnTo>
                <a:lnTo>
                  <a:pt x="431807" y="171142"/>
                </a:lnTo>
                <a:lnTo>
                  <a:pt x="436499" y="190154"/>
                </a:lnTo>
                <a:lnTo>
                  <a:pt x="439401" y="209815"/>
                </a:lnTo>
                <a:lnTo>
                  <a:pt x="440395" y="230055"/>
                </a:lnTo>
                <a:lnTo>
                  <a:pt x="434857" y="278022"/>
                </a:lnTo>
                <a:lnTo>
                  <a:pt x="419082" y="322043"/>
                </a:lnTo>
                <a:lnTo>
                  <a:pt x="394328" y="360867"/>
                </a:lnTo>
                <a:lnTo>
                  <a:pt x="361853" y="393242"/>
                </a:lnTo>
                <a:lnTo>
                  <a:pt x="322916" y="417917"/>
                </a:lnTo>
                <a:lnTo>
                  <a:pt x="278773" y="433640"/>
                </a:lnTo>
                <a:lnTo>
                  <a:pt x="230684" y="439159"/>
                </a:lnTo>
                <a:lnTo>
                  <a:pt x="325793" y="439159"/>
                </a:lnTo>
                <a:lnTo>
                  <a:pt x="359665" y="420826"/>
                </a:lnTo>
                <a:lnTo>
                  <a:pt x="393805" y="392736"/>
                </a:lnTo>
                <a:lnTo>
                  <a:pt x="421973" y="358690"/>
                </a:lnTo>
                <a:lnTo>
                  <a:pt x="443241" y="319611"/>
                </a:lnTo>
                <a:lnTo>
                  <a:pt x="456682" y="276425"/>
                </a:lnTo>
                <a:lnTo>
                  <a:pt x="461368" y="230055"/>
                </a:lnTo>
                <a:lnTo>
                  <a:pt x="460303" y="208167"/>
                </a:lnTo>
                <a:lnTo>
                  <a:pt x="457196" y="186867"/>
                </a:lnTo>
                <a:lnTo>
                  <a:pt x="452175" y="166236"/>
                </a:lnTo>
                <a:lnTo>
                  <a:pt x="445371" y="146351"/>
                </a:lnTo>
                <a:lnTo>
                  <a:pt x="444879" y="144675"/>
                </a:lnTo>
                <a:lnTo>
                  <a:pt x="444135" y="143208"/>
                </a:lnTo>
                <a:lnTo>
                  <a:pt x="442825" y="141846"/>
                </a:lnTo>
                <a:lnTo>
                  <a:pt x="438729" y="137865"/>
                </a:lnTo>
                <a:close/>
              </a:path>
              <a:path w="461644" h="460375">
                <a:moveTo>
                  <a:pt x="128730" y="188255"/>
                </a:moveTo>
                <a:lnTo>
                  <a:pt x="120045" y="188255"/>
                </a:lnTo>
                <a:lnTo>
                  <a:pt x="115342" y="192865"/>
                </a:lnTo>
                <a:lnTo>
                  <a:pt x="115342" y="201560"/>
                </a:lnTo>
                <a:lnTo>
                  <a:pt x="116515" y="204179"/>
                </a:lnTo>
                <a:lnTo>
                  <a:pt x="225173" y="312502"/>
                </a:lnTo>
                <a:lnTo>
                  <a:pt x="227782" y="313655"/>
                </a:lnTo>
                <a:lnTo>
                  <a:pt x="233669" y="313655"/>
                </a:lnTo>
                <a:lnTo>
                  <a:pt x="236320" y="312397"/>
                </a:lnTo>
                <a:lnTo>
                  <a:pt x="238247" y="310407"/>
                </a:lnTo>
                <a:lnTo>
                  <a:pt x="259530" y="288302"/>
                </a:lnTo>
                <a:lnTo>
                  <a:pt x="230516" y="288302"/>
                </a:lnTo>
                <a:lnTo>
                  <a:pt x="131339" y="189408"/>
                </a:lnTo>
                <a:lnTo>
                  <a:pt x="128730" y="188255"/>
                </a:lnTo>
                <a:close/>
              </a:path>
              <a:path w="461644" h="460375">
                <a:moveTo>
                  <a:pt x="238369" y="310407"/>
                </a:moveTo>
                <a:close/>
              </a:path>
              <a:path w="461644" h="460375">
                <a:moveTo>
                  <a:pt x="416342" y="94075"/>
                </a:moveTo>
                <a:lnTo>
                  <a:pt x="401665" y="109370"/>
                </a:lnTo>
                <a:lnTo>
                  <a:pt x="230516" y="288302"/>
                </a:lnTo>
                <a:lnTo>
                  <a:pt x="259530" y="288302"/>
                </a:lnTo>
                <a:lnTo>
                  <a:pt x="413377" y="127599"/>
                </a:lnTo>
                <a:lnTo>
                  <a:pt x="428368" y="111989"/>
                </a:lnTo>
                <a:lnTo>
                  <a:pt x="445314" y="94180"/>
                </a:lnTo>
                <a:lnTo>
                  <a:pt x="416363" y="94180"/>
                </a:lnTo>
                <a:close/>
              </a:path>
              <a:path w="461644" h="460375">
                <a:moveTo>
                  <a:pt x="456664" y="62751"/>
                </a:moveTo>
                <a:lnTo>
                  <a:pt x="447885" y="62751"/>
                </a:lnTo>
                <a:lnTo>
                  <a:pt x="445224" y="64009"/>
                </a:lnTo>
                <a:lnTo>
                  <a:pt x="443318" y="65999"/>
                </a:lnTo>
                <a:lnTo>
                  <a:pt x="416363" y="94180"/>
                </a:lnTo>
                <a:lnTo>
                  <a:pt x="445314" y="94180"/>
                </a:lnTo>
                <a:lnTo>
                  <a:pt x="458466" y="80456"/>
                </a:lnTo>
                <a:lnTo>
                  <a:pt x="460237" y="78466"/>
                </a:lnTo>
                <a:lnTo>
                  <a:pt x="461368" y="75951"/>
                </a:lnTo>
                <a:lnTo>
                  <a:pt x="461276" y="67374"/>
                </a:lnTo>
                <a:lnTo>
                  <a:pt x="456664" y="62751"/>
                </a:lnTo>
                <a:close/>
              </a:path>
              <a:path w="461644" h="460375">
                <a:moveTo>
                  <a:pt x="395680" y="84856"/>
                </a:moveTo>
                <a:lnTo>
                  <a:pt x="381655" y="84856"/>
                </a:lnTo>
                <a:lnTo>
                  <a:pt x="385793" y="88523"/>
                </a:lnTo>
                <a:lnTo>
                  <a:pt x="392142" y="88418"/>
                </a:lnTo>
                <a:lnTo>
                  <a:pt x="395680" y="84856"/>
                </a:lnTo>
                <a:close/>
              </a:path>
              <a:path w="461644" h="460375">
                <a:moveTo>
                  <a:pt x="325556" y="20952"/>
                </a:moveTo>
                <a:lnTo>
                  <a:pt x="230684" y="20952"/>
                </a:lnTo>
                <a:lnTo>
                  <a:pt x="273897" y="25399"/>
                </a:lnTo>
                <a:lnTo>
                  <a:pt x="314034" y="38146"/>
                </a:lnTo>
                <a:lnTo>
                  <a:pt x="350208" y="58297"/>
                </a:lnTo>
                <a:lnTo>
                  <a:pt x="381529" y="84961"/>
                </a:lnTo>
                <a:lnTo>
                  <a:pt x="395680" y="84856"/>
                </a:lnTo>
                <a:lnTo>
                  <a:pt x="400052" y="80456"/>
                </a:lnTo>
                <a:lnTo>
                  <a:pt x="400104" y="73751"/>
                </a:lnTo>
                <a:lnTo>
                  <a:pt x="395578" y="69247"/>
                </a:lnTo>
                <a:lnTo>
                  <a:pt x="395065" y="69142"/>
                </a:lnTo>
                <a:lnTo>
                  <a:pt x="394646" y="68828"/>
                </a:lnTo>
                <a:lnTo>
                  <a:pt x="360447" y="40174"/>
                </a:lnTo>
                <a:lnTo>
                  <a:pt x="325556" y="20952"/>
                </a:lnTo>
                <a:close/>
              </a:path>
            </a:pathLst>
          </a:custGeom>
          <a:solidFill>
            <a:srgbClr val="13A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4927" y="2613583"/>
            <a:ext cx="13150887" cy="7380638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87081" y="7874692"/>
            <a:ext cx="461645" cy="461645"/>
          </a:xfrm>
          <a:custGeom>
            <a:avLst/>
            <a:gdLst/>
            <a:ahLst/>
            <a:cxnLst/>
            <a:rect l="l" t="t" r="r" b="b"/>
            <a:pathLst>
              <a:path w="461644" h="461645">
                <a:moveTo>
                  <a:pt x="230684" y="0"/>
                </a:moveTo>
                <a:lnTo>
                  <a:pt x="184191" y="4687"/>
                </a:lnTo>
                <a:lnTo>
                  <a:pt x="140888" y="18130"/>
                </a:lnTo>
                <a:lnTo>
                  <a:pt x="101703" y="39400"/>
                </a:lnTo>
                <a:lnTo>
                  <a:pt x="67563" y="67570"/>
                </a:lnTo>
                <a:lnTo>
                  <a:pt x="39395" y="101712"/>
                </a:lnTo>
                <a:lnTo>
                  <a:pt x="18127" y="140897"/>
                </a:lnTo>
                <a:lnTo>
                  <a:pt x="4686" y="184197"/>
                </a:lnTo>
                <a:lnTo>
                  <a:pt x="0" y="230684"/>
                </a:lnTo>
                <a:lnTo>
                  <a:pt x="4686" y="277171"/>
                </a:lnTo>
                <a:lnTo>
                  <a:pt x="18127" y="320471"/>
                </a:lnTo>
                <a:lnTo>
                  <a:pt x="39395" y="359655"/>
                </a:lnTo>
                <a:lnTo>
                  <a:pt x="67563" y="393797"/>
                </a:lnTo>
                <a:lnTo>
                  <a:pt x="101703" y="421967"/>
                </a:lnTo>
                <a:lnTo>
                  <a:pt x="140888" y="443238"/>
                </a:lnTo>
                <a:lnTo>
                  <a:pt x="184191" y="456681"/>
                </a:lnTo>
                <a:lnTo>
                  <a:pt x="230684" y="461368"/>
                </a:lnTo>
                <a:lnTo>
                  <a:pt x="277177" y="456681"/>
                </a:lnTo>
                <a:lnTo>
                  <a:pt x="320479" y="443238"/>
                </a:lnTo>
                <a:lnTo>
                  <a:pt x="325678" y="440416"/>
                </a:lnTo>
                <a:lnTo>
                  <a:pt x="230684" y="440416"/>
                </a:lnTo>
                <a:lnTo>
                  <a:pt x="182601" y="434878"/>
                </a:lnTo>
                <a:lnTo>
                  <a:pt x="138461" y="419104"/>
                </a:lnTo>
                <a:lnTo>
                  <a:pt x="99523" y="394351"/>
                </a:lnTo>
                <a:lnTo>
                  <a:pt x="67046" y="361875"/>
                </a:lnTo>
                <a:lnTo>
                  <a:pt x="42289" y="322933"/>
                </a:lnTo>
                <a:lnTo>
                  <a:pt x="26512" y="278784"/>
                </a:lnTo>
                <a:lnTo>
                  <a:pt x="20973" y="230684"/>
                </a:lnTo>
                <a:lnTo>
                  <a:pt x="26512" y="182583"/>
                </a:lnTo>
                <a:lnTo>
                  <a:pt x="42289" y="138434"/>
                </a:lnTo>
                <a:lnTo>
                  <a:pt x="67046" y="99493"/>
                </a:lnTo>
                <a:lnTo>
                  <a:pt x="99523" y="67017"/>
                </a:lnTo>
                <a:lnTo>
                  <a:pt x="138461" y="42263"/>
                </a:lnTo>
                <a:lnTo>
                  <a:pt x="182601" y="26489"/>
                </a:lnTo>
                <a:lnTo>
                  <a:pt x="230684" y="20952"/>
                </a:lnTo>
                <a:lnTo>
                  <a:pt x="325424" y="20952"/>
                </a:lnTo>
                <a:lnTo>
                  <a:pt x="321111" y="18568"/>
                </a:lnTo>
                <a:lnTo>
                  <a:pt x="277552" y="4805"/>
                </a:lnTo>
                <a:lnTo>
                  <a:pt x="230684" y="0"/>
                </a:lnTo>
                <a:close/>
              </a:path>
              <a:path w="461644" h="461645">
                <a:moveTo>
                  <a:pt x="438729" y="138180"/>
                </a:moveTo>
                <a:lnTo>
                  <a:pt x="432066" y="138284"/>
                </a:lnTo>
                <a:lnTo>
                  <a:pt x="428001" y="142370"/>
                </a:lnTo>
                <a:lnTo>
                  <a:pt x="425121" y="145303"/>
                </a:lnTo>
                <a:lnTo>
                  <a:pt x="424419" y="149494"/>
                </a:lnTo>
                <a:lnTo>
                  <a:pt x="425676" y="153160"/>
                </a:lnTo>
                <a:lnTo>
                  <a:pt x="425445" y="153265"/>
                </a:lnTo>
                <a:lnTo>
                  <a:pt x="431807" y="171638"/>
                </a:lnTo>
                <a:lnTo>
                  <a:pt x="436499" y="190717"/>
                </a:lnTo>
                <a:lnTo>
                  <a:pt x="439401" y="210426"/>
                </a:lnTo>
                <a:lnTo>
                  <a:pt x="440395" y="230684"/>
                </a:lnTo>
                <a:lnTo>
                  <a:pt x="434857" y="278784"/>
                </a:lnTo>
                <a:lnTo>
                  <a:pt x="419082" y="322933"/>
                </a:lnTo>
                <a:lnTo>
                  <a:pt x="394328" y="361875"/>
                </a:lnTo>
                <a:lnTo>
                  <a:pt x="361853" y="394351"/>
                </a:lnTo>
                <a:lnTo>
                  <a:pt x="322916" y="419104"/>
                </a:lnTo>
                <a:lnTo>
                  <a:pt x="278773" y="434878"/>
                </a:lnTo>
                <a:lnTo>
                  <a:pt x="230684" y="440416"/>
                </a:lnTo>
                <a:lnTo>
                  <a:pt x="325678" y="440416"/>
                </a:lnTo>
                <a:lnTo>
                  <a:pt x="359665" y="421967"/>
                </a:lnTo>
                <a:lnTo>
                  <a:pt x="393805" y="393797"/>
                </a:lnTo>
                <a:lnTo>
                  <a:pt x="421973" y="359655"/>
                </a:lnTo>
                <a:lnTo>
                  <a:pt x="443241" y="320471"/>
                </a:lnTo>
                <a:lnTo>
                  <a:pt x="456682" y="277171"/>
                </a:lnTo>
                <a:lnTo>
                  <a:pt x="461368" y="230684"/>
                </a:lnTo>
                <a:lnTo>
                  <a:pt x="460303" y="208718"/>
                </a:lnTo>
                <a:lnTo>
                  <a:pt x="457196" y="187352"/>
                </a:lnTo>
                <a:lnTo>
                  <a:pt x="452175" y="166673"/>
                </a:lnTo>
                <a:lnTo>
                  <a:pt x="445371" y="146770"/>
                </a:lnTo>
                <a:lnTo>
                  <a:pt x="444879" y="145094"/>
                </a:lnTo>
                <a:lnTo>
                  <a:pt x="444135" y="143522"/>
                </a:lnTo>
                <a:lnTo>
                  <a:pt x="442825" y="142265"/>
                </a:lnTo>
                <a:lnTo>
                  <a:pt x="438729" y="138180"/>
                </a:lnTo>
                <a:close/>
              </a:path>
              <a:path w="461644" h="461645">
                <a:moveTo>
                  <a:pt x="128730" y="188779"/>
                </a:moveTo>
                <a:lnTo>
                  <a:pt x="120045" y="188779"/>
                </a:lnTo>
                <a:lnTo>
                  <a:pt x="115342" y="193389"/>
                </a:lnTo>
                <a:lnTo>
                  <a:pt x="115342" y="202084"/>
                </a:lnTo>
                <a:lnTo>
                  <a:pt x="116515" y="204703"/>
                </a:lnTo>
                <a:lnTo>
                  <a:pt x="118422" y="206693"/>
                </a:lnTo>
                <a:lnTo>
                  <a:pt x="225173" y="313340"/>
                </a:lnTo>
                <a:lnTo>
                  <a:pt x="227782" y="314597"/>
                </a:lnTo>
                <a:lnTo>
                  <a:pt x="233669" y="314597"/>
                </a:lnTo>
                <a:lnTo>
                  <a:pt x="236320" y="313340"/>
                </a:lnTo>
                <a:lnTo>
                  <a:pt x="238247" y="311245"/>
                </a:lnTo>
                <a:lnTo>
                  <a:pt x="259569" y="289036"/>
                </a:lnTo>
                <a:lnTo>
                  <a:pt x="230516" y="289036"/>
                </a:lnTo>
                <a:lnTo>
                  <a:pt x="133245" y="191817"/>
                </a:lnTo>
                <a:lnTo>
                  <a:pt x="131339" y="189932"/>
                </a:lnTo>
                <a:lnTo>
                  <a:pt x="128730" y="188779"/>
                </a:lnTo>
                <a:close/>
              </a:path>
              <a:path w="461644" h="461645">
                <a:moveTo>
                  <a:pt x="238368" y="311245"/>
                </a:moveTo>
                <a:close/>
              </a:path>
              <a:path w="461644" h="461645">
                <a:moveTo>
                  <a:pt x="416321" y="94285"/>
                </a:moveTo>
                <a:lnTo>
                  <a:pt x="401665" y="109685"/>
                </a:lnTo>
                <a:lnTo>
                  <a:pt x="230516" y="289036"/>
                </a:lnTo>
                <a:lnTo>
                  <a:pt x="259569" y="289036"/>
                </a:lnTo>
                <a:lnTo>
                  <a:pt x="413377" y="127913"/>
                </a:lnTo>
                <a:lnTo>
                  <a:pt x="428368" y="112199"/>
                </a:lnTo>
                <a:lnTo>
                  <a:pt x="445358" y="94389"/>
                </a:lnTo>
                <a:lnTo>
                  <a:pt x="416342" y="94389"/>
                </a:lnTo>
                <a:close/>
              </a:path>
              <a:path w="461644" h="461645">
                <a:moveTo>
                  <a:pt x="456664" y="62856"/>
                </a:moveTo>
                <a:lnTo>
                  <a:pt x="447885" y="62856"/>
                </a:lnTo>
                <a:lnTo>
                  <a:pt x="445224" y="64218"/>
                </a:lnTo>
                <a:lnTo>
                  <a:pt x="443318" y="66209"/>
                </a:lnTo>
                <a:lnTo>
                  <a:pt x="416363" y="94389"/>
                </a:lnTo>
                <a:lnTo>
                  <a:pt x="445358" y="94389"/>
                </a:lnTo>
                <a:lnTo>
                  <a:pt x="458466" y="80666"/>
                </a:lnTo>
                <a:lnTo>
                  <a:pt x="460237" y="78780"/>
                </a:lnTo>
                <a:lnTo>
                  <a:pt x="461368" y="76161"/>
                </a:lnTo>
                <a:lnTo>
                  <a:pt x="461266" y="67570"/>
                </a:lnTo>
                <a:lnTo>
                  <a:pt x="456664" y="62856"/>
                </a:lnTo>
                <a:close/>
              </a:path>
              <a:path w="461644" h="461645">
                <a:moveTo>
                  <a:pt x="395686" y="85066"/>
                </a:moveTo>
                <a:lnTo>
                  <a:pt x="381655" y="85066"/>
                </a:lnTo>
                <a:lnTo>
                  <a:pt x="385793" y="88837"/>
                </a:lnTo>
                <a:lnTo>
                  <a:pt x="392142" y="88732"/>
                </a:lnTo>
                <a:lnTo>
                  <a:pt x="395686" y="85066"/>
                </a:lnTo>
                <a:close/>
              </a:path>
              <a:path w="461644" h="461645">
                <a:moveTo>
                  <a:pt x="325424" y="20952"/>
                </a:moveTo>
                <a:lnTo>
                  <a:pt x="230684" y="20952"/>
                </a:lnTo>
                <a:lnTo>
                  <a:pt x="273897" y="25417"/>
                </a:lnTo>
                <a:lnTo>
                  <a:pt x="314034" y="38211"/>
                </a:lnTo>
                <a:lnTo>
                  <a:pt x="350208" y="58430"/>
                </a:lnTo>
                <a:lnTo>
                  <a:pt x="381529" y="85170"/>
                </a:lnTo>
                <a:lnTo>
                  <a:pt x="395686" y="85066"/>
                </a:lnTo>
                <a:lnTo>
                  <a:pt x="400052" y="80666"/>
                </a:lnTo>
                <a:lnTo>
                  <a:pt x="400104" y="73961"/>
                </a:lnTo>
                <a:lnTo>
                  <a:pt x="395578" y="69456"/>
                </a:lnTo>
                <a:lnTo>
                  <a:pt x="395065" y="69247"/>
                </a:lnTo>
                <a:lnTo>
                  <a:pt x="394646" y="69037"/>
                </a:lnTo>
                <a:lnTo>
                  <a:pt x="360447" y="40306"/>
                </a:lnTo>
                <a:lnTo>
                  <a:pt x="325424" y="20952"/>
                </a:lnTo>
                <a:close/>
              </a:path>
              <a:path w="461644" h="461645">
                <a:moveTo>
                  <a:pt x="443297" y="66104"/>
                </a:moveTo>
                <a:close/>
              </a:path>
            </a:pathLst>
          </a:custGeom>
          <a:solidFill>
            <a:srgbClr val="13A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7081" y="7050012"/>
            <a:ext cx="461645" cy="461645"/>
          </a:xfrm>
          <a:custGeom>
            <a:avLst/>
            <a:gdLst/>
            <a:ahLst/>
            <a:cxnLst/>
            <a:rect l="l" t="t" r="r" b="b"/>
            <a:pathLst>
              <a:path w="461644" h="461645">
                <a:moveTo>
                  <a:pt x="230684" y="0"/>
                </a:moveTo>
                <a:lnTo>
                  <a:pt x="184191" y="4687"/>
                </a:lnTo>
                <a:lnTo>
                  <a:pt x="140888" y="18130"/>
                </a:lnTo>
                <a:lnTo>
                  <a:pt x="101703" y="39400"/>
                </a:lnTo>
                <a:lnTo>
                  <a:pt x="67563" y="67570"/>
                </a:lnTo>
                <a:lnTo>
                  <a:pt x="39395" y="101712"/>
                </a:lnTo>
                <a:lnTo>
                  <a:pt x="18127" y="140897"/>
                </a:lnTo>
                <a:lnTo>
                  <a:pt x="4686" y="184197"/>
                </a:lnTo>
                <a:lnTo>
                  <a:pt x="0" y="230684"/>
                </a:lnTo>
                <a:lnTo>
                  <a:pt x="4686" y="277171"/>
                </a:lnTo>
                <a:lnTo>
                  <a:pt x="18127" y="320471"/>
                </a:lnTo>
                <a:lnTo>
                  <a:pt x="39395" y="359655"/>
                </a:lnTo>
                <a:lnTo>
                  <a:pt x="67563" y="393797"/>
                </a:lnTo>
                <a:lnTo>
                  <a:pt x="101703" y="421967"/>
                </a:lnTo>
                <a:lnTo>
                  <a:pt x="140888" y="443238"/>
                </a:lnTo>
                <a:lnTo>
                  <a:pt x="184191" y="456681"/>
                </a:lnTo>
                <a:lnTo>
                  <a:pt x="230684" y="461368"/>
                </a:lnTo>
                <a:lnTo>
                  <a:pt x="277177" y="456681"/>
                </a:lnTo>
                <a:lnTo>
                  <a:pt x="320479" y="443238"/>
                </a:lnTo>
                <a:lnTo>
                  <a:pt x="325678" y="440416"/>
                </a:lnTo>
                <a:lnTo>
                  <a:pt x="230684" y="440416"/>
                </a:lnTo>
                <a:lnTo>
                  <a:pt x="182601" y="434878"/>
                </a:lnTo>
                <a:lnTo>
                  <a:pt x="138461" y="419104"/>
                </a:lnTo>
                <a:lnTo>
                  <a:pt x="99523" y="394351"/>
                </a:lnTo>
                <a:lnTo>
                  <a:pt x="67046" y="361875"/>
                </a:lnTo>
                <a:lnTo>
                  <a:pt x="42289" y="322933"/>
                </a:lnTo>
                <a:lnTo>
                  <a:pt x="26512" y="278784"/>
                </a:lnTo>
                <a:lnTo>
                  <a:pt x="20973" y="230684"/>
                </a:lnTo>
                <a:lnTo>
                  <a:pt x="26512" y="182583"/>
                </a:lnTo>
                <a:lnTo>
                  <a:pt x="42289" y="138434"/>
                </a:lnTo>
                <a:lnTo>
                  <a:pt x="67046" y="99493"/>
                </a:lnTo>
                <a:lnTo>
                  <a:pt x="99523" y="67017"/>
                </a:lnTo>
                <a:lnTo>
                  <a:pt x="138461" y="42263"/>
                </a:lnTo>
                <a:lnTo>
                  <a:pt x="182601" y="26489"/>
                </a:lnTo>
                <a:lnTo>
                  <a:pt x="230684" y="20952"/>
                </a:lnTo>
                <a:lnTo>
                  <a:pt x="325424" y="20952"/>
                </a:lnTo>
                <a:lnTo>
                  <a:pt x="321111" y="18568"/>
                </a:lnTo>
                <a:lnTo>
                  <a:pt x="277552" y="4805"/>
                </a:lnTo>
                <a:lnTo>
                  <a:pt x="230684" y="0"/>
                </a:lnTo>
                <a:close/>
              </a:path>
              <a:path w="461644" h="461645">
                <a:moveTo>
                  <a:pt x="438729" y="138180"/>
                </a:moveTo>
                <a:lnTo>
                  <a:pt x="432066" y="138284"/>
                </a:lnTo>
                <a:lnTo>
                  <a:pt x="428001" y="142370"/>
                </a:lnTo>
                <a:lnTo>
                  <a:pt x="425121" y="145303"/>
                </a:lnTo>
                <a:lnTo>
                  <a:pt x="424419" y="149494"/>
                </a:lnTo>
                <a:lnTo>
                  <a:pt x="425676" y="153160"/>
                </a:lnTo>
                <a:lnTo>
                  <a:pt x="425445" y="153265"/>
                </a:lnTo>
                <a:lnTo>
                  <a:pt x="431807" y="171638"/>
                </a:lnTo>
                <a:lnTo>
                  <a:pt x="436499" y="190717"/>
                </a:lnTo>
                <a:lnTo>
                  <a:pt x="439401" y="210426"/>
                </a:lnTo>
                <a:lnTo>
                  <a:pt x="440395" y="230684"/>
                </a:lnTo>
                <a:lnTo>
                  <a:pt x="434857" y="278784"/>
                </a:lnTo>
                <a:lnTo>
                  <a:pt x="419082" y="322933"/>
                </a:lnTo>
                <a:lnTo>
                  <a:pt x="394328" y="361875"/>
                </a:lnTo>
                <a:lnTo>
                  <a:pt x="361853" y="394351"/>
                </a:lnTo>
                <a:lnTo>
                  <a:pt x="322916" y="419104"/>
                </a:lnTo>
                <a:lnTo>
                  <a:pt x="278773" y="434878"/>
                </a:lnTo>
                <a:lnTo>
                  <a:pt x="230684" y="440416"/>
                </a:lnTo>
                <a:lnTo>
                  <a:pt x="325678" y="440416"/>
                </a:lnTo>
                <a:lnTo>
                  <a:pt x="359665" y="421967"/>
                </a:lnTo>
                <a:lnTo>
                  <a:pt x="393805" y="393797"/>
                </a:lnTo>
                <a:lnTo>
                  <a:pt x="421973" y="359655"/>
                </a:lnTo>
                <a:lnTo>
                  <a:pt x="443241" y="320471"/>
                </a:lnTo>
                <a:lnTo>
                  <a:pt x="456682" y="277171"/>
                </a:lnTo>
                <a:lnTo>
                  <a:pt x="461368" y="230684"/>
                </a:lnTo>
                <a:lnTo>
                  <a:pt x="460303" y="208718"/>
                </a:lnTo>
                <a:lnTo>
                  <a:pt x="457196" y="187352"/>
                </a:lnTo>
                <a:lnTo>
                  <a:pt x="452175" y="166673"/>
                </a:lnTo>
                <a:lnTo>
                  <a:pt x="445371" y="146770"/>
                </a:lnTo>
                <a:lnTo>
                  <a:pt x="444879" y="145094"/>
                </a:lnTo>
                <a:lnTo>
                  <a:pt x="444135" y="143522"/>
                </a:lnTo>
                <a:lnTo>
                  <a:pt x="442825" y="142265"/>
                </a:lnTo>
                <a:lnTo>
                  <a:pt x="438729" y="138180"/>
                </a:lnTo>
                <a:close/>
              </a:path>
              <a:path w="461644" h="461645">
                <a:moveTo>
                  <a:pt x="128730" y="188779"/>
                </a:moveTo>
                <a:lnTo>
                  <a:pt x="120045" y="188779"/>
                </a:lnTo>
                <a:lnTo>
                  <a:pt x="115342" y="193389"/>
                </a:lnTo>
                <a:lnTo>
                  <a:pt x="115342" y="202084"/>
                </a:lnTo>
                <a:lnTo>
                  <a:pt x="116515" y="204703"/>
                </a:lnTo>
                <a:lnTo>
                  <a:pt x="118422" y="206693"/>
                </a:lnTo>
                <a:lnTo>
                  <a:pt x="225173" y="313340"/>
                </a:lnTo>
                <a:lnTo>
                  <a:pt x="227782" y="314597"/>
                </a:lnTo>
                <a:lnTo>
                  <a:pt x="233669" y="314597"/>
                </a:lnTo>
                <a:lnTo>
                  <a:pt x="236320" y="313340"/>
                </a:lnTo>
                <a:lnTo>
                  <a:pt x="238247" y="311245"/>
                </a:lnTo>
                <a:lnTo>
                  <a:pt x="259569" y="289036"/>
                </a:lnTo>
                <a:lnTo>
                  <a:pt x="230516" y="289036"/>
                </a:lnTo>
                <a:lnTo>
                  <a:pt x="133245" y="191817"/>
                </a:lnTo>
                <a:lnTo>
                  <a:pt x="131339" y="189932"/>
                </a:lnTo>
                <a:lnTo>
                  <a:pt x="128730" y="188779"/>
                </a:lnTo>
                <a:close/>
              </a:path>
              <a:path w="461644" h="461645">
                <a:moveTo>
                  <a:pt x="238368" y="311245"/>
                </a:moveTo>
                <a:close/>
              </a:path>
              <a:path w="461644" h="461645">
                <a:moveTo>
                  <a:pt x="416321" y="94285"/>
                </a:moveTo>
                <a:lnTo>
                  <a:pt x="401665" y="109685"/>
                </a:lnTo>
                <a:lnTo>
                  <a:pt x="230516" y="289036"/>
                </a:lnTo>
                <a:lnTo>
                  <a:pt x="259569" y="289036"/>
                </a:lnTo>
                <a:lnTo>
                  <a:pt x="413377" y="127913"/>
                </a:lnTo>
                <a:lnTo>
                  <a:pt x="428368" y="112199"/>
                </a:lnTo>
                <a:lnTo>
                  <a:pt x="445358" y="94389"/>
                </a:lnTo>
                <a:lnTo>
                  <a:pt x="416342" y="94389"/>
                </a:lnTo>
                <a:close/>
              </a:path>
              <a:path w="461644" h="461645">
                <a:moveTo>
                  <a:pt x="456664" y="62856"/>
                </a:moveTo>
                <a:lnTo>
                  <a:pt x="447885" y="62856"/>
                </a:lnTo>
                <a:lnTo>
                  <a:pt x="445224" y="64218"/>
                </a:lnTo>
                <a:lnTo>
                  <a:pt x="443318" y="66209"/>
                </a:lnTo>
                <a:lnTo>
                  <a:pt x="416363" y="94389"/>
                </a:lnTo>
                <a:lnTo>
                  <a:pt x="445358" y="94389"/>
                </a:lnTo>
                <a:lnTo>
                  <a:pt x="458466" y="80666"/>
                </a:lnTo>
                <a:lnTo>
                  <a:pt x="460237" y="78780"/>
                </a:lnTo>
                <a:lnTo>
                  <a:pt x="461368" y="76161"/>
                </a:lnTo>
                <a:lnTo>
                  <a:pt x="461266" y="67570"/>
                </a:lnTo>
                <a:lnTo>
                  <a:pt x="456664" y="62856"/>
                </a:lnTo>
                <a:close/>
              </a:path>
              <a:path w="461644" h="461645">
                <a:moveTo>
                  <a:pt x="395686" y="85066"/>
                </a:moveTo>
                <a:lnTo>
                  <a:pt x="381655" y="85066"/>
                </a:lnTo>
                <a:lnTo>
                  <a:pt x="385793" y="88837"/>
                </a:lnTo>
                <a:lnTo>
                  <a:pt x="392142" y="88732"/>
                </a:lnTo>
                <a:lnTo>
                  <a:pt x="395686" y="85066"/>
                </a:lnTo>
                <a:close/>
              </a:path>
              <a:path w="461644" h="461645">
                <a:moveTo>
                  <a:pt x="325424" y="20952"/>
                </a:moveTo>
                <a:lnTo>
                  <a:pt x="230684" y="20952"/>
                </a:lnTo>
                <a:lnTo>
                  <a:pt x="273897" y="25417"/>
                </a:lnTo>
                <a:lnTo>
                  <a:pt x="314034" y="38211"/>
                </a:lnTo>
                <a:lnTo>
                  <a:pt x="350208" y="58430"/>
                </a:lnTo>
                <a:lnTo>
                  <a:pt x="381529" y="85170"/>
                </a:lnTo>
                <a:lnTo>
                  <a:pt x="395686" y="85066"/>
                </a:lnTo>
                <a:lnTo>
                  <a:pt x="400052" y="80666"/>
                </a:lnTo>
                <a:lnTo>
                  <a:pt x="400104" y="73961"/>
                </a:lnTo>
                <a:lnTo>
                  <a:pt x="395578" y="69456"/>
                </a:lnTo>
                <a:lnTo>
                  <a:pt x="395065" y="69247"/>
                </a:lnTo>
                <a:lnTo>
                  <a:pt x="394646" y="69037"/>
                </a:lnTo>
                <a:lnTo>
                  <a:pt x="360447" y="40306"/>
                </a:lnTo>
                <a:lnTo>
                  <a:pt x="325424" y="20952"/>
                </a:lnTo>
                <a:close/>
              </a:path>
              <a:path w="461644" h="461645">
                <a:moveTo>
                  <a:pt x="443297" y="66104"/>
                </a:moveTo>
                <a:close/>
              </a:path>
            </a:pathLst>
          </a:custGeom>
          <a:solidFill>
            <a:srgbClr val="13A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7081" y="8699372"/>
            <a:ext cx="461645" cy="461645"/>
          </a:xfrm>
          <a:custGeom>
            <a:avLst/>
            <a:gdLst/>
            <a:ahLst/>
            <a:cxnLst/>
            <a:rect l="l" t="t" r="r" b="b"/>
            <a:pathLst>
              <a:path w="461644" h="461645">
                <a:moveTo>
                  <a:pt x="230684" y="0"/>
                </a:moveTo>
                <a:lnTo>
                  <a:pt x="184191" y="4687"/>
                </a:lnTo>
                <a:lnTo>
                  <a:pt x="140888" y="18130"/>
                </a:lnTo>
                <a:lnTo>
                  <a:pt x="101703" y="39400"/>
                </a:lnTo>
                <a:lnTo>
                  <a:pt x="67563" y="67570"/>
                </a:lnTo>
                <a:lnTo>
                  <a:pt x="39395" y="101712"/>
                </a:lnTo>
                <a:lnTo>
                  <a:pt x="18127" y="140897"/>
                </a:lnTo>
                <a:lnTo>
                  <a:pt x="4686" y="184197"/>
                </a:lnTo>
                <a:lnTo>
                  <a:pt x="0" y="230684"/>
                </a:lnTo>
                <a:lnTo>
                  <a:pt x="4686" y="277171"/>
                </a:lnTo>
                <a:lnTo>
                  <a:pt x="18127" y="320471"/>
                </a:lnTo>
                <a:lnTo>
                  <a:pt x="39395" y="359655"/>
                </a:lnTo>
                <a:lnTo>
                  <a:pt x="67563" y="393797"/>
                </a:lnTo>
                <a:lnTo>
                  <a:pt x="101703" y="421967"/>
                </a:lnTo>
                <a:lnTo>
                  <a:pt x="140888" y="443238"/>
                </a:lnTo>
                <a:lnTo>
                  <a:pt x="184191" y="456681"/>
                </a:lnTo>
                <a:lnTo>
                  <a:pt x="230684" y="461368"/>
                </a:lnTo>
                <a:lnTo>
                  <a:pt x="277177" y="456681"/>
                </a:lnTo>
                <a:lnTo>
                  <a:pt x="320479" y="443238"/>
                </a:lnTo>
                <a:lnTo>
                  <a:pt x="325678" y="440416"/>
                </a:lnTo>
                <a:lnTo>
                  <a:pt x="230684" y="440416"/>
                </a:lnTo>
                <a:lnTo>
                  <a:pt x="182601" y="434878"/>
                </a:lnTo>
                <a:lnTo>
                  <a:pt x="138461" y="419104"/>
                </a:lnTo>
                <a:lnTo>
                  <a:pt x="99523" y="394351"/>
                </a:lnTo>
                <a:lnTo>
                  <a:pt x="67046" y="361875"/>
                </a:lnTo>
                <a:lnTo>
                  <a:pt x="42289" y="322933"/>
                </a:lnTo>
                <a:lnTo>
                  <a:pt x="26512" y="278784"/>
                </a:lnTo>
                <a:lnTo>
                  <a:pt x="20973" y="230684"/>
                </a:lnTo>
                <a:lnTo>
                  <a:pt x="26512" y="182583"/>
                </a:lnTo>
                <a:lnTo>
                  <a:pt x="42289" y="138434"/>
                </a:lnTo>
                <a:lnTo>
                  <a:pt x="67046" y="99493"/>
                </a:lnTo>
                <a:lnTo>
                  <a:pt x="99523" y="67017"/>
                </a:lnTo>
                <a:lnTo>
                  <a:pt x="138461" y="42263"/>
                </a:lnTo>
                <a:lnTo>
                  <a:pt x="182601" y="26489"/>
                </a:lnTo>
                <a:lnTo>
                  <a:pt x="230684" y="20952"/>
                </a:lnTo>
                <a:lnTo>
                  <a:pt x="325424" y="20952"/>
                </a:lnTo>
                <a:lnTo>
                  <a:pt x="321111" y="18568"/>
                </a:lnTo>
                <a:lnTo>
                  <a:pt x="277552" y="4805"/>
                </a:lnTo>
                <a:lnTo>
                  <a:pt x="230684" y="0"/>
                </a:lnTo>
                <a:close/>
              </a:path>
              <a:path w="461644" h="461645">
                <a:moveTo>
                  <a:pt x="438729" y="138180"/>
                </a:moveTo>
                <a:lnTo>
                  <a:pt x="432066" y="138284"/>
                </a:lnTo>
                <a:lnTo>
                  <a:pt x="428001" y="142370"/>
                </a:lnTo>
                <a:lnTo>
                  <a:pt x="425121" y="145303"/>
                </a:lnTo>
                <a:lnTo>
                  <a:pt x="424419" y="149494"/>
                </a:lnTo>
                <a:lnTo>
                  <a:pt x="425676" y="153160"/>
                </a:lnTo>
                <a:lnTo>
                  <a:pt x="425445" y="153265"/>
                </a:lnTo>
                <a:lnTo>
                  <a:pt x="431807" y="171638"/>
                </a:lnTo>
                <a:lnTo>
                  <a:pt x="436499" y="190717"/>
                </a:lnTo>
                <a:lnTo>
                  <a:pt x="439401" y="210426"/>
                </a:lnTo>
                <a:lnTo>
                  <a:pt x="440395" y="230684"/>
                </a:lnTo>
                <a:lnTo>
                  <a:pt x="434857" y="278784"/>
                </a:lnTo>
                <a:lnTo>
                  <a:pt x="419082" y="322933"/>
                </a:lnTo>
                <a:lnTo>
                  <a:pt x="394328" y="361875"/>
                </a:lnTo>
                <a:lnTo>
                  <a:pt x="361853" y="394351"/>
                </a:lnTo>
                <a:lnTo>
                  <a:pt x="322916" y="419104"/>
                </a:lnTo>
                <a:lnTo>
                  <a:pt x="278773" y="434878"/>
                </a:lnTo>
                <a:lnTo>
                  <a:pt x="230684" y="440416"/>
                </a:lnTo>
                <a:lnTo>
                  <a:pt x="325678" y="440416"/>
                </a:lnTo>
                <a:lnTo>
                  <a:pt x="359665" y="421967"/>
                </a:lnTo>
                <a:lnTo>
                  <a:pt x="393805" y="393797"/>
                </a:lnTo>
                <a:lnTo>
                  <a:pt x="421973" y="359655"/>
                </a:lnTo>
                <a:lnTo>
                  <a:pt x="443241" y="320471"/>
                </a:lnTo>
                <a:lnTo>
                  <a:pt x="456682" y="277171"/>
                </a:lnTo>
                <a:lnTo>
                  <a:pt x="461368" y="230684"/>
                </a:lnTo>
                <a:lnTo>
                  <a:pt x="460303" y="208718"/>
                </a:lnTo>
                <a:lnTo>
                  <a:pt x="457196" y="187352"/>
                </a:lnTo>
                <a:lnTo>
                  <a:pt x="452175" y="166673"/>
                </a:lnTo>
                <a:lnTo>
                  <a:pt x="445371" y="146770"/>
                </a:lnTo>
                <a:lnTo>
                  <a:pt x="444879" y="145094"/>
                </a:lnTo>
                <a:lnTo>
                  <a:pt x="444135" y="143522"/>
                </a:lnTo>
                <a:lnTo>
                  <a:pt x="442825" y="142265"/>
                </a:lnTo>
                <a:lnTo>
                  <a:pt x="438729" y="138180"/>
                </a:lnTo>
                <a:close/>
              </a:path>
              <a:path w="461644" h="461645">
                <a:moveTo>
                  <a:pt x="128730" y="188779"/>
                </a:moveTo>
                <a:lnTo>
                  <a:pt x="120045" y="188779"/>
                </a:lnTo>
                <a:lnTo>
                  <a:pt x="115342" y="193389"/>
                </a:lnTo>
                <a:lnTo>
                  <a:pt x="115342" y="202084"/>
                </a:lnTo>
                <a:lnTo>
                  <a:pt x="116515" y="204703"/>
                </a:lnTo>
                <a:lnTo>
                  <a:pt x="118422" y="206693"/>
                </a:lnTo>
                <a:lnTo>
                  <a:pt x="225173" y="313340"/>
                </a:lnTo>
                <a:lnTo>
                  <a:pt x="227782" y="314597"/>
                </a:lnTo>
                <a:lnTo>
                  <a:pt x="233669" y="314597"/>
                </a:lnTo>
                <a:lnTo>
                  <a:pt x="236320" y="313340"/>
                </a:lnTo>
                <a:lnTo>
                  <a:pt x="238247" y="311245"/>
                </a:lnTo>
                <a:lnTo>
                  <a:pt x="259569" y="289036"/>
                </a:lnTo>
                <a:lnTo>
                  <a:pt x="230516" y="289036"/>
                </a:lnTo>
                <a:lnTo>
                  <a:pt x="133245" y="191817"/>
                </a:lnTo>
                <a:lnTo>
                  <a:pt x="131339" y="189932"/>
                </a:lnTo>
                <a:lnTo>
                  <a:pt x="128730" y="188779"/>
                </a:lnTo>
                <a:close/>
              </a:path>
              <a:path w="461644" h="461645">
                <a:moveTo>
                  <a:pt x="238368" y="311245"/>
                </a:moveTo>
                <a:close/>
              </a:path>
              <a:path w="461644" h="461645">
                <a:moveTo>
                  <a:pt x="416321" y="94285"/>
                </a:moveTo>
                <a:lnTo>
                  <a:pt x="401665" y="109685"/>
                </a:lnTo>
                <a:lnTo>
                  <a:pt x="230516" y="289036"/>
                </a:lnTo>
                <a:lnTo>
                  <a:pt x="259569" y="289036"/>
                </a:lnTo>
                <a:lnTo>
                  <a:pt x="413377" y="127913"/>
                </a:lnTo>
                <a:lnTo>
                  <a:pt x="428368" y="112199"/>
                </a:lnTo>
                <a:lnTo>
                  <a:pt x="445358" y="94389"/>
                </a:lnTo>
                <a:lnTo>
                  <a:pt x="416342" y="94389"/>
                </a:lnTo>
                <a:close/>
              </a:path>
              <a:path w="461644" h="461645">
                <a:moveTo>
                  <a:pt x="456664" y="62856"/>
                </a:moveTo>
                <a:lnTo>
                  <a:pt x="447885" y="62856"/>
                </a:lnTo>
                <a:lnTo>
                  <a:pt x="445224" y="64218"/>
                </a:lnTo>
                <a:lnTo>
                  <a:pt x="443318" y="66209"/>
                </a:lnTo>
                <a:lnTo>
                  <a:pt x="416363" y="94389"/>
                </a:lnTo>
                <a:lnTo>
                  <a:pt x="445358" y="94389"/>
                </a:lnTo>
                <a:lnTo>
                  <a:pt x="458466" y="80666"/>
                </a:lnTo>
                <a:lnTo>
                  <a:pt x="460237" y="78780"/>
                </a:lnTo>
                <a:lnTo>
                  <a:pt x="461368" y="76161"/>
                </a:lnTo>
                <a:lnTo>
                  <a:pt x="461266" y="67570"/>
                </a:lnTo>
                <a:lnTo>
                  <a:pt x="456664" y="62856"/>
                </a:lnTo>
                <a:close/>
              </a:path>
              <a:path w="461644" h="461645">
                <a:moveTo>
                  <a:pt x="395686" y="85066"/>
                </a:moveTo>
                <a:lnTo>
                  <a:pt x="381655" y="85066"/>
                </a:lnTo>
                <a:lnTo>
                  <a:pt x="385793" y="88837"/>
                </a:lnTo>
                <a:lnTo>
                  <a:pt x="392142" y="88732"/>
                </a:lnTo>
                <a:lnTo>
                  <a:pt x="395686" y="85066"/>
                </a:lnTo>
                <a:close/>
              </a:path>
              <a:path w="461644" h="461645">
                <a:moveTo>
                  <a:pt x="325424" y="20952"/>
                </a:moveTo>
                <a:lnTo>
                  <a:pt x="230684" y="20952"/>
                </a:lnTo>
                <a:lnTo>
                  <a:pt x="273897" y="25417"/>
                </a:lnTo>
                <a:lnTo>
                  <a:pt x="314034" y="38211"/>
                </a:lnTo>
                <a:lnTo>
                  <a:pt x="350208" y="58430"/>
                </a:lnTo>
                <a:lnTo>
                  <a:pt x="381529" y="85170"/>
                </a:lnTo>
                <a:lnTo>
                  <a:pt x="395686" y="85066"/>
                </a:lnTo>
                <a:lnTo>
                  <a:pt x="400052" y="80666"/>
                </a:lnTo>
                <a:lnTo>
                  <a:pt x="400104" y="73961"/>
                </a:lnTo>
                <a:lnTo>
                  <a:pt x="395578" y="69456"/>
                </a:lnTo>
                <a:lnTo>
                  <a:pt x="395065" y="69247"/>
                </a:lnTo>
                <a:lnTo>
                  <a:pt x="394646" y="69037"/>
                </a:lnTo>
                <a:lnTo>
                  <a:pt x="360447" y="40306"/>
                </a:lnTo>
                <a:lnTo>
                  <a:pt x="325424" y="20952"/>
                </a:lnTo>
                <a:close/>
              </a:path>
              <a:path w="461644" h="461645">
                <a:moveTo>
                  <a:pt x="443297" y="66104"/>
                </a:moveTo>
                <a:close/>
              </a:path>
            </a:pathLst>
          </a:custGeom>
          <a:solidFill>
            <a:srgbClr val="13A4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80285" y="3776597"/>
            <a:ext cx="8633460" cy="2665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9105" marR="203200" indent="-459105">
              <a:lnSpc>
                <a:spcPct val="108900"/>
              </a:lnSpc>
              <a:spcBef>
                <a:spcPts val="100"/>
              </a:spcBef>
              <a:buChar char="•"/>
              <a:tabLst>
                <a:tab pos="459105" algn="l"/>
              </a:tabLst>
            </a:pP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The</a:t>
            </a:r>
            <a:r>
              <a:rPr sz="2650" spc="-3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M1</a:t>
            </a:r>
            <a:r>
              <a:rPr sz="2650" spc="-1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chip</a:t>
            </a:r>
            <a:r>
              <a:rPr sz="2650" spc="-1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is</a:t>
            </a:r>
            <a:r>
              <a:rPr sz="2650" spc="-1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built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on</a:t>
            </a:r>
            <a:r>
              <a:rPr sz="2650" spc="-1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the</a:t>
            </a:r>
            <a:r>
              <a:rPr sz="2650" spc="-2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ARM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 architecture,</a:t>
            </a:r>
            <a:r>
              <a:rPr sz="2650" spc="-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which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15" dirty="0">
                <a:solidFill>
                  <a:srgbClr val="484848"/>
                </a:solidFill>
                <a:latin typeface="Arial MT"/>
                <a:cs typeface="Arial MT"/>
              </a:rPr>
              <a:t>is </a:t>
            </a:r>
            <a:r>
              <a:rPr sz="2650" spc="-72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what</a:t>
            </a:r>
            <a:r>
              <a:rPr sz="2650" spc="-3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is used</a:t>
            </a:r>
            <a:r>
              <a:rPr sz="2650" spc="-3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in</a:t>
            </a:r>
            <a:r>
              <a:rPr sz="2650" spc="-1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iPhones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(iOS).</a:t>
            </a:r>
            <a:endParaRPr sz="2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Arial MT"/>
              <a:cs typeface="Arial MT"/>
            </a:endParaRPr>
          </a:p>
          <a:p>
            <a:pPr marL="263525" indent="-251460">
              <a:lnSpc>
                <a:spcPct val="100000"/>
              </a:lnSpc>
              <a:buChar char="•"/>
              <a:tabLst>
                <a:tab pos="264160" algn="l"/>
              </a:tabLst>
            </a:pP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ARM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systems</a:t>
            </a:r>
            <a:r>
              <a:rPr sz="2650" spc="-2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are</a:t>
            </a:r>
            <a:r>
              <a:rPr sz="2650" spc="-2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designed</a:t>
            </a:r>
            <a:r>
              <a:rPr sz="2650" spc="-1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to do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more</a:t>
            </a:r>
            <a:r>
              <a:rPr sz="2650" spc="-2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while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 consuming</a:t>
            </a:r>
            <a:endParaRPr sz="2650">
              <a:latin typeface="Arial MT"/>
              <a:cs typeface="Arial MT"/>
            </a:endParaRPr>
          </a:p>
          <a:p>
            <a:pPr marL="3594100">
              <a:lnSpc>
                <a:spcPct val="100000"/>
              </a:lnSpc>
              <a:spcBef>
                <a:spcPts val="285"/>
              </a:spcBef>
            </a:pP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less</a:t>
            </a:r>
            <a:r>
              <a:rPr sz="2650" spc="-4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power.</a:t>
            </a:r>
            <a:endParaRPr sz="265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10414" y="1333691"/>
            <a:ext cx="3937635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200" spc="245" dirty="0">
                <a:solidFill>
                  <a:srgbClr val="13A4FF"/>
                </a:solidFill>
              </a:rPr>
              <a:t>ARM</a:t>
            </a:r>
            <a:endParaRPr sz="13200"/>
          </a:p>
        </p:txBody>
      </p:sp>
      <p:grpSp>
        <p:nvGrpSpPr>
          <p:cNvPr id="4" name="object 4"/>
          <p:cNvGrpSpPr/>
          <p:nvPr/>
        </p:nvGrpSpPr>
        <p:grpSpPr>
          <a:xfrm>
            <a:off x="2677697" y="4139744"/>
            <a:ext cx="5514340" cy="2733040"/>
            <a:chOff x="2677697" y="4139744"/>
            <a:chExt cx="5514340" cy="2733040"/>
          </a:xfrm>
        </p:grpSpPr>
        <p:sp>
          <p:nvSpPr>
            <p:cNvPr id="5" name="object 5"/>
            <p:cNvSpPr/>
            <p:nvPr/>
          </p:nvSpPr>
          <p:spPr>
            <a:xfrm>
              <a:off x="2750604" y="4210150"/>
              <a:ext cx="5407025" cy="2663190"/>
            </a:xfrm>
            <a:custGeom>
              <a:avLst/>
              <a:gdLst/>
              <a:ahLst/>
              <a:cxnLst/>
              <a:rect l="l" t="t" r="r" b="b"/>
              <a:pathLst>
                <a:path w="5407025" h="2663190">
                  <a:moveTo>
                    <a:pt x="4586033" y="2441664"/>
                  </a:moveTo>
                  <a:lnTo>
                    <a:pt x="4575340" y="2404897"/>
                  </a:lnTo>
                  <a:lnTo>
                    <a:pt x="3499866" y="2625839"/>
                  </a:lnTo>
                  <a:lnTo>
                    <a:pt x="3510546" y="2662605"/>
                  </a:lnTo>
                  <a:lnTo>
                    <a:pt x="4586033" y="2441664"/>
                  </a:lnTo>
                  <a:close/>
                </a:path>
                <a:path w="5407025" h="2663190">
                  <a:moveTo>
                    <a:pt x="5406936" y="1138021"/>
                  </a:moveTo>
                  <a:lnTo>
                    <a:pt x="5386019" y="1123543"/>
                  </a:lnTo>
                  <a:lnTo>
                    <a:pt x="5403164" y="1102931"/>
                  </a:lnTo>
                  <a:lnTo>
                    <a:pt x="5328894" y="1042301"/>
                  </a:lnTo>
                  <a:lnTo>
                    <a:pt x="5328894" y="1156754"/>
                  </a:lnTo>
                  <a:lnTo>
                    <a:pt x="4583354" y="2323147"/>
                  </a:lnTo>
                  <a:lnTo>
                    <a:pt x="4138777" y="1242009"/>
                  </a:lnTo>
                  <a:lnTo>
                    <a:pt x="5328894" y="1156754"/>
                  </a:lnTo>
                  <a:lnTo>
                    <a:pt x="5328894" y="1042301"/>
                  </a:lnTo>
                  <a:lnTo>
                    <a:pt x="5313934" y="1030097"/>
                  </a:lnTo>
                  <a:lnTo>
                    <a:pt x="5313934" y="1101293"/>
                  </a:lnTo>
                  <a:lnTo>
                    <a:pt x="4125861" y="1189596"/>
                  </a:lnTo>
                  <a:lnTo>
                    <a:pt x="4070794" y="89623"/>
                  </a:lnTo>
                  <a:lnTo>
                    <a:pt x="5313934" y="1101293"/>
                  </a:lnTo>
                  <a:lnTo>
                    <a:pt x="5313934" y="1030097"/>
                  </a:lnTo>
                  <a:lnTo>
                    <a:pt x="4069384" y="14071"/>
                  </a:lnTo>
                  <a:lnTo>
                    <a:pt x="4069384" y="1181163"/>
                  </a:lnTo>
                  <a:lnTo>
                    <a:pt x="2688094" y="800023"/>
                  </a:lnTo>
                  <a:lnTo>
                    <a:pt x="4013847" y="75209"/>
                  </a:lnTo>
                  <a:lnTo>
                    <a:pt x="4069384" y="1181163"/>
                  </a:lnTo>
                  <a:lnTo>
                    <a:pt x="4069384" y="14071"/>
                  </a:lnTo>
                  <a:lnTo>
                    <a:pt x="4056773" y="3771"/>
                  </a:lnTo>
                  <a:lnTo>
                    <a:pt x="4039171" y="26670"/>
                  </a:lnTo>
                  <a:lnTo>
                    <a:pt x="4039171" y="0"/>
                  </a:lnTo>
                  <a:lnTo>
                    <a:pt x="3936403" y="0"/>
                  </a:lnTo>
                  <a:lnTo>
                    <a:pt x="3936403" y="52793"/>
                  </a:lnTo>
                  <a:lnTo>
                    <a:pt x="2643759" y="759510"/>
                  </a:lnTo>
                  <a:lnTo>
                    <a:pt x="2643759" y="52793"/>
                  </a:lnTo>
                  <a:lnTo>
                    <a:pt x="3936403" y="52793"/>
                  </a:lnTo>
                  <a:lnTo>
                    <a:pt x="3936403" y="0"/>
                  </a:lnTo>
                  <a:lnTo>
                    <a:pt x="2616098" y="0"/>
                  </a:lnTo>
                  <a:lnTo>
                    <a:pt x="2616098" y="27660"/>
                  </a:lnTo>
                  <a:lnTo>
                    <a:pt x="2613571" y="27660"/>
                  </a:lnTo>
                  <a:lnTo>
                    <a:pt x="2608034" y="0"/>
                  </a:lnTo>
                  <a:lnTo>
                    <a:pt x="2587180" y="3644"/>
                  </a:lnTo>
                  <a:lnTo>
                    <a:pt x="2587180" y="58293"/>
                  </a:lnTo>
                  <a:lnTo>
                    <a:pt x="2587180" y="784910"/>
                  </a:lnTo>
                  <a:lnTo>
                    <a:pt x="1417662" y="1088644"/>
                  </a:lnTo>
                  <a:lnTo>
                    <a:pt x="1360284" y="1049858"/>
                  </a:lnTo>
                  <a:lnTo>
                    <a:pt x="1360284" y="1117092"/>
                  </a:lnTo>
                  <a:lnTo>
                    <a:pt x="67335" y="1801177"/>
                  </a:lnTo>
                  <a:lnTo>
                    <a:pt x="392531" y="462838"/>
                  </a:lnTo>
                  <a:lnTo>
                    <a:pt x="1360284" y="1117092"/>
                  </a:lnTo>
                  <a:lnTo>
                    <a:pt x="1360284" y="1049858"/>
                  </a:lnTo>
                  <a:lnTo>
                    <a:pt x="446874" y="432333"/>
                  </a:lnTo>
                  <a:lnTo>
                    <a:pt x="2587180" y="58293"/>
                  </a:lnTo>
                  <a:lnTo>
                    <a:pt x="2587180" y="3644"/>
                  </a:lnTo>
                  <a:lnTo>
                    <a:pt x="370852" y="390969"/>
                  </a:lnTo>
                  <a:lnTo>
                    <a:pt x="375780" y="415632"/>
                  </a:lnTo>
                  <a:lnTo>
                    <a:pt x="349377" y="408571"/>
                  </a:lnTo>
                  <a:lnTo>
                    <a:pt x="0" y="1846414"/>
                  </a:lnTo>
                  <a:lnTo>
                    <a:pt x="26492" y="1853514"/>
                  </a:lnTo>
                  <a:lnTo>
                    <a:pt x="21374" y="1883498"/>
                  </a:lnTo>
                  <a:lnTo>
                    <a:pt x="1840547" y="2290495"/>
                  </a:lnTo>
                  <a:lnTo>
                    <a:pt x="1850504" y="2236025"/>
                  </a:lnTo>
                  <a:lnTo>
                    <a:pt x="107149" y="1842477"/>
                  </a:lnTo>
                  <a:lnTo>
                    <a:pt x="1405318" y="1155623"/>
                  </a:lnTo>
                  <a:lnTo>
                    <a:pt x="2017699" y="1979993"/>
                  </a:lnTo>
                  <a:lnTo>
                    <a:pt x="2065477" y="1948662"/>
                  </a:lnTo>
                  <a:lnTo>
                    <a:pt x="1457426" y="1134910"/>
                  </a:lnTo>
                  <a:lnTo>
                    <a:pt x="2587180" y="844727"/>
                  </a:lnTo>
                  <a:lnTo>
                    <a:pt x="2587180" y="1854276"/>
                  </a:lnTo>
                  <a:lnTo>
                    <a:pt x="2651302" y="1854276"/>
                  </a:lnTo>
                  <a:lnTo>
                    <a:pt x="2651302" y="846759"/>
                  </a:lnTo>
                  <a:lnTo>
                    <a:pt x="4038930" y="1229652"/>
                  </a:lnTo>
                  <a:lnTo>
                    <a:pt x="3112668" y="1991715"/>
                  </a:lnTo>
                  <a:lnTo>
                    <a:pt x="3147860" y="2034044"/>
                  </a:lnTo>
                  <a:lnTo>
                    <a:pt x="4088193" y="1260398"/>
                  </a:lnTo>
                  <a:lnTo>
                    <a:pt x="4554182" y="2393581"/>
                  </a:lnTo>
                  <a:lnTo>
                    <a:pt x="4578185" y="2383307"/>
                  </a:lnTo>
                  <a:lnTo>
                    <a:pt x="4603940" y="2399868"/>
                  </a:lnTo>
                  <a:lnTo>
                    <a:pt x="5406936" y="1138021"/>
                  </a:lnTo>
                  <a:close/>
                </a:path>
              </a:pathLst>
            </a:custGeom>
            <a:solidFill>
              <a:srgbClr val="5C6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9623" y="4905340"/>
              <a:ext cx="245141" cy="24514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625094" y="4139754"/>
              <a:ext cx="332105" cy="1454785"/>
            </a:xfrm>
            <a:custGeom>
              <a:avLst/>
              <a:gdLst/>
              <a:ahLst/>
              <a:cxnLst/>
              <a:rect l="l" t="t" r="r" b="b"/>
              <a:pathLst>
                <a:path w="332104" h="1454785">
                  <a:moveTo>
                    <a:pt x="272796" y="136398"/>
                  </a:moveTo>
                  <a:lnTo>
                    <a:pt x="265849" y="93281"/>
                  </a:lnTo>
                  <a:lnTo>
                    <a:pt x="246481" y="55841"/>
                  </a:lnTo>
                  <a:lnTo>
                    <a:pt x="216954" y="26314"/>
                  </a:lnTo>
                  <a:lnTo>
                    <a:pt x="179501" y="6946"/>
                  </a:lnTo>
                  <a:lnTo>
                    <a:pt x="136398" y="0"/>
                  </a:lnTo>
                  <a:lnTo>
                    <a:pt x="93294" y="6946"/>
                  </a:lnTo>
                  <a:lnTo>
                    <a:pt x="55841" y="26314"/>
                  </a:lnTo>
                  <a:lnTo>
                    <a:pt x="26314" y="55841"/>
                  </a:lnTo>
                  <a:lnTo>
                    <a:pt x="6959" y="93281"/>
                  </a:lnTo>
                  <a:lnTo>
                    <a:pt x="0" y="136398"/>
                  </a:lnTo>
                  <a:lnTo>
                    <a:pt x="6959" y="179501"/>
                  </a:lnTo>
                  <a:lnTo>
                    <a:pt x="26314" y="216954"/>
                  </a:lnTo>
                  <a:lnTo>
                    <a:pt x="55841" y="246481"/>
                  </a:lnTo>
                  <a:lnTo>
                    <a:pt x="93294" y="265836"/>
                  </a:lnTo>
                  <a:lnTo>
                    <a:pt x="136398" y="272796"/>
                  </a:lnTo>
                  <a:lnTo>
                    <a:pt x="179501" y="265836"/>
                  </a:lnTo>
                  <a:lnTo>
                    <a:pt x="216954" y="246481"/>
                  </a:lnTo>
                  <a:lnTo>
                    <a:pt x="246481" y="216954"/>
                  </a:lnTo>
                  <a:lnTo>
                    <a:pt x="265849" y="179501"/>
                  </a:lnTo>
                  <a:lnTo>
                    <a:pt x="272796" y="136398"/>
                  </a:lnTo>
                  <a:close/>
                </a:path>
                <a:path w="332104" h="1454785">
                  <a:moveTo>
                    <a:pt x="331889" y="1319987"/>
                  </a:moveTo>
                  <a:lnTo>
                    <a:pt x="324929" y="1277480"/>
                  </a:lnTo>
                  <a:lnTo>
                    <a:pt x="305562" y="1240548"/>
                  </a:lnTo>
                  <a:lnTo>
                    <a:pt x="276034" y="1211427"/>
                  </a:lnTo>
                  <a:lnTo>
                    <a:pt x="238594" y="1192339"/>
                  </a:lnTo>
                  <a:lnTo>
                    <a:pt x="195478" y="1185468"/>
                  </a:lnTo>
                  <a:lnTo>
                    <a:pt x="152374" y="1192339"/>
                  </a:lnTo>
                  <a:lnTo>
                    <a:pt x="114935" y="1211427"/>
                  </a:lnTo>
                  <a:lnTo>
                    <a:pt x="85407" y="1240548"/>
                  </a:lnTo>
                  <a:lnTo>
                    <a:pt x="66040" y="1277480"/>
                  </a:lnTo>
                  <a:lnTo>
                    <a:pt x="59080" y="1319987"/>
                  </a:lnTo>
                  <a:lnTo>
                    <a:pt x="66040" y="1362494"/>
                  </a:lnTo>
                  <a:lnTo>
                    <a:pt x="85407" y="1399425"/>
                  </a:lnTo>
                  <a:lnTo>
                    <a:pt x="114935" y="1428546"/>
                  </a:lnTo>
                  <a:lnTo>
                    <a:pt x="152374" y="1447647"/>
                  </a:lnTo>
                  <a:lnTo>
                    <a:pt x="195478" y="1454505"/>
                  </a:lnTo>
                  <a:lnTo>
                    <a:pt x="238594" y="1447647"/>
                  </a:lnTo>
                  <a:lnTo>
                    <a:pt x="276034" y="1428546"/>
                  </a:lnTo>
                  <a:lnTo>
                    <a:pt x="305562" y="1399425"/>
                  </a:lnTo>
                  <a:lnTo>
                    <a:pt x="324929" y="1362494"/>
                  </a:lnTo>
                  <a:lnTo>
                    <a:pt x="331889" y="1319987"/>
                  </a:lnTo>
                  <a:close/>
                </a:path>
              </a:pathLst>
            </a:custGeom>
            <a:solidFill>
              <a:srgbClr val="FFC5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605" y="5266137"/>
              <a:ext cx="199884" cy="1948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47973" y="5262366"/>
              <a:ext cx="199884" cy="19862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25909" y="4161116"/>
              <a:ext cx="231312" cy="23005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77697" y="5971390"/>
              <a:ext cx="198627" cy="19611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94582" y="6516986"/>
              <a:ext cx="192341" cy="19988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23409" y="4565913"/>
              <a:ext cx="196113" cy="1961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4581" y="2378499"/>
            <a:ext cx="12909550" cy="3385820"/>
          </a:xfrm>
          <a:custGeom>
            <a:avLst/>
            <a:gdLst/>
            <a:ahLst/>
            <a:cxnLst/>
            <a:rect l="l" t="t" r="r" b="b"/>
            <a:pathLst>
              <a:path w="12909550" h="3385820">
                <a:moveTo>
                  <a:pt x="0" y="3385463"/>
                </a:moveTo>
                <a:lnTo>
                  <a:pt x="12909515" y="3385463"/>
                </a:lnTo>
                <a:lnTo>
                  <a:pt x="12909515" y="0"/>
                </a:lnTo>
                <a:lnTo>
                  <a:pt x="0" y="0"/>
                </a:lnTo>
                <a:lnTo>
                  <a:pt x="0" y="3385463"/>
                </a:lnTo>
                <a:close/>
              </a:path>
            </a:pathLst>
          </a:custGeom>
          <a:solidFill>
            <a:srgbClr val="13A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59925">
              <a:lnSpc>
                <a:spcPts val="9690"/>
              </a:lnSpc>
              <a:spcBef>
                <a:spcPts val="95"/>
              </a:spcBef>
              <a:tabLst>
                <a:tab pos="14111605" algn="l"/>
              </a:tabLst>
            </a:pPr>
            <a:r>
              <a:rPr spc="190" dirty="0"/>
              <a:t>System	</a:t>
            </a:r>
            <a:r>
              <a:rPr spc="110" dirty="0"/>
              <a:t>on</a:t>
            </a:r>
            <a:r>
              <a:rPr spc="409" dirty="0"/>
              <a:t> </a:t>
            </a:r>
            <a:r>
              <a:rPr spc="170" dirty="0"/>
              <a:t>Chip</a:t>
            </a:r>
          </a:p>
          <a:p>
            <a:pPr marL="15113635">
              <a:lnSpc>
                <a:spcPts val="9690"/>
              </a:lnSpc>
            </a:pPr>
            <a:r>
              <a:rPr spc="225" dirty="0"/>
              <a:t>(</a:t>
            </a:r>
            <a:r>
              <a:rPr spc="229" dirty="0"/>
              <a:t>SO</a:t>
            </a:r>
            <a:r>
              <a:rPr spc="240" dirty="0"/>
              <a:t>C</a:t>
            </a:r>
            <a:r>
              <a:rPr spc="-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49561" y="6108498"/>
            <a:ext cx="7978775" cy="438340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840"/>
              </a:spcBef>
              <a:buChar char="•"/>
              <a:tabLst>
                <a:tab pos="295910" algn="l"/>
              </a:tabLst>
            </a:pP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SoC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means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an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entire</a:t>
            </a:r>
            <a:r>
              <a:rPr sz="2950" spc="-1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system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on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a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 single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chip.</a:t>
            </a:r>
            <a:endParaRPr sz="2950">
              <a:latin typeface="Arial MT"/>
              <a:cs typeface="Arial MT"/>
            </a:endParaRPr>
          </a:p>
          <a:p>
            <a:pPr marL="295275" indent="-283210">
              <a:lnSpc>
                <a:spcPct val="100000"/>
              </a:lnSpc>
              <a:spcBef>
                <a:spcPts val="745"/>
              </a:spcBef>
              <a:buChar char="•"/>
              <a:tabLst>
                <a:tab pos="295910" algn="l"/>
              </a:tabLst>
            </a:pP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With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 M1,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processor,</a:t>
            </a:r>
            <a:r>
              <a:rPr sz="2950" spc="-1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I/O,</a:t>
            </a:r>
            <a:r>
              <a:rPr sz="2950" spc="1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security</a:t>
            </a:r>
            <a:r>
              <a:rPr sz="2950" spc="-1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and memory</a:t>
            </a:r>
            <a:endParaRPr sz="2950">
              <a:latin typeface="Arial MT"/>
              <a:cs typeface="Arial MT"/>
            </a:endParaRPr>
          </a:p>
          <a:p>
            <a:pPr marL="295275" marR="412115">
              <a:lnSpc>
                <a:spcPct val="121100"/>
              </a:lnSpc>
              <a:spcBef>
                <a:spcPts val="10"/>
              </a:spcBef>
            </a:pP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and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 other</a:t>
            </a:r>
            <a:r>
              <a:rPr sz="2950" spc="28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technologies</a:t>
            </a:r>
            <a:r>
              <a:rPr sz="2950" spc="-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are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combined into</a:t>
            </a:r>
            <a:r>
              <a:rPr sz="2950" spc="-1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a </a:t>
            </a:r>
            <a:r>
              <a:rPr sz="2950" spc="-80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single</a:t>
            </a:r>
            <a:r>
              <a:rPr sz="2950" spc="-1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system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on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a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 chip</a:t>
            </a:r>
            <a:r>
              <a:rPr sz="2950" spc="-1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(SoC).</a:t>
            </a:r>
            <a:endParaRPr sz="2950">
              <a:latin typeface="Arial MT"/>
              <a:cs typeface="Arial MT"/>
            </a:endParaRPr>
          </a:p>
          <a:p>
            <a:pPr marL="295275" marR="278130" indent="-283210">
              <a:lnSpc>
                <a:spcPts val="4300"/>
              </a:lnSpc>
              <a:spcBef>
                <a:spcPts val="254"/>
              </a:spcBef>
              <a:buChar char="•"/>
              <a:tabLst>
                <a:tab pos="295910" algn="l"/>
              </a:tabLst>
            </a:pP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The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M1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chip</a:t>
            </a:r>
            <a:r>
              <a:rPr sz="2950" spc="-1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uses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a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5-nanometer</a:t>
            </a:r>
            <a:r>
              <a:rPr sz="2950" spc="-2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production </a:t>
            </a:r>
            <a:r>
              <a:rPr sz="2950" spc="-80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process.</a:t>
            </a:r>
            <a:endParaRPr sz="2950">
              <a:latin typeface="Arial MT"/>
              <a:cs typeface="Arial MT"/>
            </a:endParaRPr>
          </a:p>
          <a:p>
            <a:pPr marL="295275" indent="-283210">
              <a:lnSpc>
                <a:spcPct val="100000"/>
              </a:lnSpc>
              <a:spcBef>
                <a:spcPts val="475"/>
              </a:spcBef>
              <a:buChar char="•"/>
              <a:tabLst>
                <a:tab pos="295910" algn="l"/>
              </a:tabLst>
            </a:pP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Intel’s 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latest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11th-generation</a:t>
            </a:r>
            <a:r>
              <a:rPr sz="2950" spc="-2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CPUs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use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a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 10-</a:t>
            </a:r>
            <a:endParaRPr sz="2950">
              <a:latin typeface="Arial MT"/>
              <a:cs typeface="Arial MT"/>
            </a:endParaRPr>
          </a:p>
          <a:p>
            <a:pPr marL="295275">
              <a:lnSpc>
                <a:spcPct val="100000"/>
              </a:lnSpc>
              <a:spcBef>
                <a:spcPts val="745"/>
              </a:spcBef>
            </a:pP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nanometer</a:t>
            </a:r>
            <a:r>
              <a:rPr sz="2950" spc="-1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production</a:t>
            </a:r>
            <a:r>
              <a:rPr sz="2950" spc="-2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process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.</a:t>
            </a:r>
            <a:endParaRPr sz="295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21588"/>
            <a:ext cx="7569208" cy="76710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928369"/>
          </a:xfrm>
          <a:custGeom>
            <a:avLst/>
            <a:gdLst/>
            <a:ahLst/>
            <a:cxnLst/>
            <a:rect l="l" t="t" r="r" b="b"/>
            <a:pathLst>
              <a:path w="20104100" h="928369">
                <a:moveTo>
                  <a:pt x="0" y="927765"/>
                </a:moveTo>
                <a:lnTo>
                  <a:pt x="20104097" y="927765"/>
                </a:lnTo>
                <a:lnTo>
                  <a:pt x="20104097" y="0"/>
                </a:lnTo>
                <a:lnTo>
                  <a:pt x="0" y="0"/>
                </a:lnTo>
                <a:lnTo>
                  <a:pt x="0" y="927765"/>
                </a:lnTo>
                <a:close/>
              </a:path>
            </a:pathLst>
          </a:custGeom>
          <a:solidFill>
            <a:srgbClr val="13A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2281" y="4086945"/>
            <a:ext cx="18863310" cy="4358640"/>
          </a:xfrm>
          <a:custGeom>
            <a:avLst/>
            <a:gdLst/>
            <a:ahLst/>
            <a:cxnLst/>
            <a:rect l="l" t="t" r="r" b="b"/>
            <a:pathLst>
              <a:path w="18863310" h="4358640">
                <a:moveTo>
                  <a:pt x="18863306" y="0"/>
                </a:moveTo>
                <a:lnTo>
                  <a:pt x="0" y="0"/>
                </a:lnTo>
                <a:lnTo>
                  <a:pt x="0" y="4358486"/>
                </a:lnTo>
                <a:lnTo>
                  <a:pt x="18863306" y="4358486"/>
                </a:lnTo>
                <a:lnTo>
                  <a:pt x="18863306" y="0"/>
                </a:lnTo>
                <a:close/>
              </a:path>
            </a:pathLst>
          </a:custGeom>
          <a:solidFill>
            <a:srgbClr val="FFC5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9159" y="4024274"/>
            <a:ext cx="18877280" cy="2201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250" spc="130" dirty="0">
                <a:solidFill>
                  <a:srgbClr val="484848"/>
                </a:solidFill>
              </a:rPr>
              <a:t>16</a:t>
            </a:r>
            <a:r>
              <a:rPr sz="14250" spc="445" dirty="0">
                <a:solidFill>
                  <a:srgbClr val="484848"/>
                </a:solidFill>
              </a:rPr>
              <a:t> </a:t>
            </a:r>
            <a:r>
              <a:rPr sz="14250" spc="200" dirty="0">
                <a:solidFill>
                  <a:srgbClr val="484848"/>
                </a:solidFill>
              </a:rPr>
              <a:t>billion</a:t>
            </a:r>
            <a:r>
              <a:rPr sz="14250" spc="415" dirty="0">
                <a:solidFill>
                  <a:srgbClr val="484848"/>
                </a:solidFill>
              </a:rPr>
              <a:t> </a:t>
            </a:r>
            <a:r>
              <a:rPr sz="14250" spc="220" dirty="0">
                <a:solidFill>
                  <a:srgbClr val="484848"/>
                </a:solidFill>
              </a:rPr>
              <a:t>Transistors</a:t>
            </a:r>
            <a:endParaRPr sz="14250"/>
          </a:p>
        </p:txBody>
      </p:sp>
      <p:sp>
        <p:nvSpPr>
          <p:cNvPr id="5" name="object 5"/>
          <p:cNvSpPr txBox="1"/>
          <p:nvPr/>
        </p:nvSpPr>
        <p:spPr>
          <a:xfrm>
            <a:off x="2839738" y="6199327"/>
            <a:ext cx="14361160" cy="2201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250" b="1" spc="125" dirty="0">
                <a:solidFill>
                  <a:srgbClr val="484848"/>
                </a:solidFill>
                <a:latin typeface="Arial"/>
                <a:cs typeface="Arial"/>
              </a:rPr>
              <a:t>on</a:t>
            </a:r>
            <a:r>
              <a:rPr sz="14250" b="1" spc="430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4250" b="1" spc="10" dirty="0">
                <a:solidFill>
                  <a:srgbClr val="484848"/>
                </a:solidFill>
                <a:latin typeface="Arial"/>
                <a:cs typeface="Arial"/>
              </a:rPr>
              <a:t>a</a:t>
            </a:r>
            <a:r>
              <a:rPr sz="14250" b="1" spc="459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4250" b="1" spc="195" dirty="0">
                <a:solidFill>
                  <a:srgbClr val="484848"/>
                </a:solidFill>
                <a:latin typeface="Arial"/>
                <a:cs typeface="Arial"/>
              </a:rPr>
              <a:t>Single</a:t>
            </a:r>
            <a:r>
              <a:rPr sz="14250" b="1" spc="430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4250" b="1" spc="180" dirty="0">
                <a:solidFill>
                  <a:srgbClr val="484848"/>
                </a:solidFill>
                <a:latin typeface="Arial"/>
                <a:cs typeface="Arial"/>
              </a:rPr>
              <a:t>chip</a:t>
            </a:r>
            <a:endParaRPr sz="14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4581" y="2378499"/>
            <a:ext cx="12909550" cy="3385820"/>
          </a:xfrm>
          <a:custGeom>
            <a:avLst/>
            <a:gdLst/>
            <a:ahLst/>
            <a:cxnLst/>
            <a:rect l="l" t="t" r="r" b="b"/>
            <a:pathLst>
              <a:path w="12909550" h="3385820">
                <a:moveTo>
                  <a:pt x="0" y="3385463"/>
                </a:moveTo>
                <a:lnTo>
                  <a:pt x="12909515" y="3385463"/>
                </a:lnTo>
                <a:lnTo>
                  <a:pt x="12909515" y="0"/>
                </a:lnTo>
                <a:lnTo>
                  <a:pt x="0" y="0"/>
                </a:lnTo>
                <a:lnTo>
                  <a:pt x="0" y="3385463"/>
                </a:lnTo>
                <a:close/>
              </a:path>
            </a:pathLst>
          </a:custGeom>
          <a:solidFill>
            <a:srgbClr val="13A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77009" y="3055442"/>
            <a:ext cx="8079740" cy="956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100" spc="90" dirty="0"/>
              <a:t>16</a:t>
            </a:r>
            <a:r>
              <a:rPr sz="6100" spc="320" dirty="0"/>
              <a:t> </a:t>
            </a:r>
            <a:r>
              <a:rPr sz="6100" spc="150" dirty="0"/>
              <a:t>billion</a:t>
            </a:r>
            <a:r>
              <a:rPr sz="6100" spc="295" dirty="0"/>
              <a:t> </a:t>
            </a:r>
            <a:r>
              <a:rPr sz="6100" spc="160" dirty="0"/>
              <a:t>transistors</a:t>
            </a:r>
            <a:endParaRPr sz="6100"/>
          </a:p>
        </p:txBody>
      </p:sp>
      <p:sp>
        <p:nvSpPr>
          <p:cNvPr id="4" name="object 4"/>
          <p:cNvSpPr txBox="1"/>
          <p:nvPr/>
        </p:nvSpPr>
        <p:spPr>
          <a:xfrm>
            <a:off x="16812268" y="4259526"/>
            <a:ext cx="2357120" cy="9569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100" b="1" spc="9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6100" b="1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00" b="1" spc="95" dirty="0">
                <a:solidFill>
                  <a:srgbClr val="FFFFFF"/>
                </a:solidFill>
                <a:latin typeface="Arial"/>
                <a:cs typeface="Arial"/>
              </a:rPr>
              <a:t>M1</a:t>
            </a:r>
            <a:endParaRPr sz="6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49561" y="6108498"/>
            <a:ext cx="8059420" cy="2748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275" marR="234315" indent="-283210">
              <a:lnSpc>
                <a:spcPct val="121100"/>
              </a:lnSpc>
              <a:spcBef>
                <a:spcPts val="95"/>
              </a:spcBef>
              <a:buChar char="•"/>
              <a:tabLst>
                <a:tab pos="295910" algn="l"/>
              </a:tabLst>
            </a:pP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There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 are 16billion</a:t>
            </a:r>
            <a:r>
              <a:rPr sz="2950" spc="-1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transistors</a:t>
            </a:r>
            <a:r>
              <a:rPr sz="2950" spc="-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on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a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single</a:t>
            </a:r>
            <a:r>
              <a:rPr sz="2950" spc="-1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M1 </a:t>
            </a:r>
            <a:r>
              <a:rPr sz="2950" spc="-80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chip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.</a:t>
            </a:r>
            <a:endParaRPr sz="2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84848"/>
              </a:buClr>
              <a:buFont typeface="Arial MT"/>
              <a:buChar char="•"/>
            </a:pPr>
            <a:endParaRPr sz="3700">
              <a:latin typeface="Arial MT"/>
              <a:cs typeface="Arial MT"/>
            </a:endParaRPr>
          </a:p>
          <a:p>
            <a:pPr marL="295275" marR="5080" indent="-283210">
              <a:lnSpc>
                <a:spcPct val="121100"/>
              </a:lnSpc>
              <a:buChar char="•"/>
              <a:tabLst>
                <a:tab pos="295910" algn="l"/>
                <a:tab pos="4023360" algn="l"/>
              </a:tabLst>
            </a:pP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Meanwhile,</a:t>
            </a:r>
            <a:r>
              <a:rPr sz="2950" spc="-1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there</a:t>
            </a:r>
            <a:r>
              <a:rPr sz="2950" spc="2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are	7billion</a:t>
            </a:r>
            <a:r>
              <a:rPr sz="2950" spc="-3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trasistors</a:t>
            </a:r>
            <a:r>
              <a:rPr sz="2950" spc="-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of</a:t>
            </a:r>
            <a:r>
              <a:rPr sz="2950" spc="-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intel </a:t>
            </a:r>
            <a:r>
              <a:rPr sz="2950" spc="-80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latest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processor,i9.</a:t>
            </a:r>
            <a:endParaRPr sz="295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084" y="1944787"/>
            <a:ext cx="6985898" cy="66288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929880" indent="-251460">
              <a:lnSpc>
                <a:spcPct val="100000"/>
              </a:lnSpc>
              <a:spcBef>
                <a:spcPts val="90"/>
              </a:spcBef>
              <a:buChar char="•"/>
              <a:tabLst>
                <a:tab pos="7931150" algn="l"/>
              </a:tabLst>
            </a:pPr>
            <a:r>
              <a:rPr spc="-10" dirty="0"/>
              <a:t>M1</a:t>
            </a:r>
            <a:r>
              <a:rPr spc="-20" dirty="0"/>
              <a:t> </a:t>
            </a:r>
            <a:r>
              <a:rPr spc="-10" dirty="0"/>
              <a:t>features</a:t>
            </a:r>
            <a:r>
              <a:rPr spc="-30" dirty="0"/>
              <a:t> </a:t>
            </a:r>
            <a:r>
              <a:rPr spc="-5" dirty="0"/>
              <a:t>a</a:t>
            </a:r>
            <a:r>
              <a:rPr spc="-10" dirty="0"/>
              <a:t> unified</a:t>
            </a:r>
            <a:r>
              <a:rPr spc="-20" dirty="0"/>
              <a:t> </a:t>
            </a:r>
            <a:r>
              <a:rPr spc="-10" dirty="0"/>
              <a:t>memory </a:t>
            </a:r>
            <a:r>
              <a:rPr spc="-5" dirty="0"/>
              <a:t>architecture.</a:t>
            </a:r>
          </a:p>
          <a:p>
            <a:pPr marL="7666355">
              <a:lnSpc>
                <a:spcPct val="100000"/>
              </a:lnSpc>
              <a:spcBef>
                <a:spcPts val="15"/>
              </a:spcBef>
              <a:buClr>
                <a:srgbClr val="484848"/>
              </a:buClr>
              <a:buFont typeface="Arial MT"/>
              <a:buChar char="•"/>
            </a:pPr>
            <a:endParaRPr sz="3000"/>
          </a:p>
          <a:p>
            <a:pPr marL="7929880" marR="5080" indent="-251460">
              <a:lnSpc>
                <a:spcPct val="109000"/>
              </a:lnSpc>
              <a:buChar char="•"/>
              <a:tabLst>
                <a:tab pos="7931150" algn="l"/>
              </a:tabLst>
            </a:pPr>
            <a:r>
              <a:rPr spc="-5" dirty="0"/>
              <a:t>As</a:t>
            </a:r>
            <a:r>
              <a:rPr spc="-15" dirty="0"/>
              <a:t> </a:t>
            </a:r>
            <a:r>
              <a:rPr spc="-5" dirty="0"/>
              <a:t>a result,</a:t>
            </a:r>
            <a:r>
              <a:rPr spc="-2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of </a:t>
            </a:r>
            <a:r>
              <a:rPr spc="-10" dirty="0"/>
              <a:t>the</a:t>
            </a:r>
            <a:r>
              <a:rPr spc="-20" dirty="0"/>
              <a:t> </a:t>
            </a:r>
            <a:r>
              <a:rPr spc="-10" dirty="0"/>
              <a:t>technologies</a:t>
            </a:r>
            <a:r>
              <a:rPr spc="-5" dirty="0"/>
              <a:t> </a:t>
            </a:r>
            <a:r>
              <a:rPr spc="-15" dirty="0"/>
              <a:t>in</a:t>
            </a:r>
            <a:r>
              <a:rPr spc="-10" dirty="0"/>
              <a:t> the </a:t>
            </a:r>
            <a:r>
              <a:rPr spc="-5" dirty="0"/>
              <a:t>SoC can</a:t>
            </a:r>
            <a:r>
              <a:rPr spc="-35" dirty="0"/>
              <a:t> </a:t>
            </a:r>
            <a:r>
              <a:rPr spc="-5" dirty="0"/>
              <a:t>access </a:t>
            </a:r>
            <a:r>
              <a:rPr spc="-720" dirty="0"/>
              <a:t> </a:t>
            </a:r>
            <a:r>
              <a:rPr spc="-5" dirty="0"/>
              <a:t>the same </a:t>
            </a:r>
            <a:r>
              <a:rPr spc="-10" dirty="0"/>
              <a:t>data without </a:t>
            </a:r>
            <a:r>
              <a:rPr spc="-5" dirty="0"/>
              <a:t>copying it </a:t>
            </a:r>
            <a:r>
              <a:rPr spc="-10" dirty="0"/>
              <a:t>between multiple pools </a:t>
            </a:r>
            <a:r>
              <a:rPr spc="-5" dirty="0"/>
              <a:t> of</a:t>
            </a:r>
            <a:r>
              <a:rPr spc="-15" dirty="0"/>
              <a:t> </a:t>
            </a:r>
            <a:r>
              <a:rPr spc="-10" dirty="0"/>
              <a:t>memory.</a:t>
            </a:r>
          </a:p>
          <a:p>
            <a:pPr marL="7666355">
              <a:lnSpc>
                <a:spcPct val="100000"/>
              </a:lnSpc>
              <a:spcBef>
                <a:spcPts val="10"/>
              </a:spcBef>
              <a:buClr>
                <a:srgbClr val="484848"/>
              </a:buClr>
              <a:buFont typeface="Arial MT"/>
              <a:buChar char="•"/>
            </a:pPr>
            <a:endParaRPr sz="3250"/>
          </a:p>
          <a:p>
            <a:pPr marL="7929880" indent="-251460">
              <a:lnSpc>
                <a:spcPct val="100000"/>
              </a:lnSpc>
              <a:buChar char="•"/>
              <a:tabLst>
                <a:tab pos="7931150" algn="l"/>
              </a:tabLst>
            </a:pPr>
            <a:r>
              <a:rPr spc="-10" dirty="0"/>
              <a:t>This</a:t>
            </a:r>
            <a:r>
              <a:rPr spc="-5" dirty="0"/>
              <a:t> </a:t>
            </a:r>
            <a:r>
              <a:rPr spc="-10" dirty="0"/>
              <a:t>improves</a:t>
            </a:r>
            <a:r>
              <a:rPr spc="-25" dirty="0"/>
              <a:t> </a:t>
            </a:r>
            <a:r>
              <a:rPr spc="-10" dirty="0"/>
              <a:t>performance</a:t>
            </a:r>
            <a:r>
              <a:rPr spc="-25" dirty="0"/>
              <a:t> </a:t>
            </a:r>
            <a:r>
              <a:rPr spc="-10" dirty="0"/>
              <a:t>and</a:t>
            </a:r>
            <a:r>
              <a:rPr spc="-5" dirty="0"/>
              <a:t> </a:t>
            </a:r>
            <a:r>
              <a:rPr spc="-10" dirty="0"/>
              <a:t>power</a:t>
            </a:r>
            <a:r>
              <a:rPr spc="-20" dirty="0"/>
              <a:t> </a:t>
            </a:r>
            <a:r>
              <a:rPr spc="-5" dirty="0"/>
              <a:t>efficiency.</a:t>
            </a:r>
          </a:p>
          <a:p>
            <a:pPr marL="7666355">
              <a:lnSpc>
                <a:spcPct val="100000"/>
              </a:lnSpc>
              <a:spcBef>
                <a:spcPts val="15"/>
              </a:spcBef>
              <a:buClr>
                <a:srgbClr val="484848"/>
              </a:buClr>
              <a:buFont typeface="Arial MT"/>
              <a:buChar char="•"/>
            </a:pPr>
            <a:endParaRPr sz="3000"/>
          </a:p>
          <a:p>
            <a:pPr marL="7929880" marR="1390015" indent="-251460">
              <a:lnSpc>
                <a:spcPct val="109000"/>
              </a:lnSpc>
              <a:buFont typeface="Arial MT"/>
              <a:buChar char="•"/>
              <a:tabLst>
                <a:tab pos="7931150" algn="l"/>
              </a:tabLst>
            </a:pPr>
            <a:r>
              <a:rPr b="1" spc="-5" dirty="0">
                <a:latin typeface="Arial"/>
                <a:cs typeface="Arial"/>
              </a:rPr>
              <a:t>But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the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downside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is</a:t>
            </a:r>
            <a:r>
              <a:rPr b="1" spc="-10" dirty="0">
                <a:latin typeface="Arial"/>
                <a:cs typeface="Arial"/>
              </a:rPr>
              <a:t> users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will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not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be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able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to </a:t>
            </a:r>
            <a:r>
              <a:rPr b="1" spc="-72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Increase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RAM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or </a:t>
            </a:r>
            <a:r>
              <a:rPr b="1" spc="-10" dirty="0">
                <a:latin typeface="Arial"/>
                <a:cs typeface="Arial"/>
              </a:rPr>
              <a:t>Main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Memory size.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6438" y="1443544"/>
            <a:ext cx="18313400" cy="1282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20" dirty="0">
                <a:solidFill>
                  <a:srgbClr val="13A4FF"/>
                </a:solidFill>
              </a:rPr>
              <a:t>Unified</a:t>
            </a:r>
            <a:r>
              <a:rPr spc="260" dirty="0">
                <a:solidFill>
                  <a:srgbClr val="13A4FF"/>
                </a:solidFill>
              </a:rPr>
              <a:t> </a:t>
            </a:r>
            <a:r>
              <a:rPr spc="120" dirty="0">
                <a:solidFill>
                  <a:srgbClr val="13A4FF"/>
                </a:solidFill>
              </a:rPr>
              <a:t>Memory</a:t>
            </a:r>
            <a:r>
              <a:rPr spc="254" dirty="0">
                <a:solidFill>
                  <a:srgbClr val="13A4FF"/>
                </a:solidFill>
              </a:rPr>
              <a:t> </a:t>
            </a:r>
            <a:r>
              <a:rPr spc="130" dirty="0">
                <a:solidFill>
                  <a:srgbClr val="13A4FF"/>
                </a:solidFill>
              </a:rPr>
              <a:t>Architecture</a:t>
            </a:r>
            <a:r>
              <a:rPr spc="254" dirty="0">
                <a:solidFill>
                  <a:srgbClr val="13A4FF"/>
                </a:solidFill>
              </a:rPr>
              <a:t> </a:t>
            </a:r>
            <a:r>
              <a:rPr spc="114" dirty="0">
                <a:solidFill>
                  <a:srgbClr val="13A4FF"/>
                </a:solidFill>
              </a:rPr>
              <a:t>(UMA)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9591" y="3602948"/>
            <a:ext cx="6579005" cy="65790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402</Words>
  <Application>Microsoft Office PowerPoint</Application>
  <PresentationFormat>Произвольный</PresentationFormat>
  <Paragraphs>59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Office Theme</vt:lpstr>
      <vt:lpstr>Apple M 1 Chip</vt:lpstr>
      <vt:lpstr>The new M1 chip</vt:lpstr>
      <vt:lpstr>Презентация PowerPoint</vt:lpstr>
      <vt:lpstr>Top Features</vt:lpstr>
      <vt:lpstr>ARM</vt:lpstr>
      <vt:lpstr>System on Chip (SOC)</vt:lpstr>
      <vt:lpstr>16 billion Transistors</vt:lpstr>
      <vt:lpstr>16 billion transistors</vt:lpstr>
      <vt:lpstr>Unified Memory Architecture (UMA)</vt:lpstr>
      <vt:lpstr>SoC made possible by</vt:lpstr>
      <vt:lpstr>8 Cores on M1</vt:lpstr>
      <vt:lpstr>Презентация PowerPoint</vt:lpstr>
      <vt:lpstr>Neural Engine on M1</vt:lpstr>
      <vt:lpstr>Conclusion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 M 1 Chip</dc:title>
  <cp:lastModifiedBy>Сабина Аскерова</cp:lastModifiedBy>
  <cp:revision>2</cp:revision>
  <dcterms:created xsi:type="dcterms:W3CDTF">2022-10-11T22:12:40Z</dcterms:created>
  <dcterms:modified xsi:type="dcterms:W3CDTF">2022-12-28T04:14:41Z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2021-01-15T00:00:00Z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2022-10-11T00:00:00Z</vt:filetime>
  </property>
</Properties>
</file>