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9318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974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374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940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E5059C3-6A89-4494-99FF-5A4D6FFD50EB}" type="datetimeFigureOut">
              <a:rPr lang="en-US" dirty="0"/>
              <a:t>12/28/2022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85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12/28/2022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671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12/28/2022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556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12/28/2022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9257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12/28/2022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183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7D525BB-DA17-4BA0-B3C8-3AC3ABC827E6}" type="datetimeFigureOut">
              <a:rPr lang="en-US" dirty="0"/>
              <a:t>12/28/2022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7375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6C4C9A-3960-41CF-A4E9-2A8FB932454B}" type="datetimeFigureOut">
              <a:rPr lang="en-US" dirty="0"/>
              <a:t>12/28/2022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061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12/28/2022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978013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2318" y="1089872"/>
            <a:ext cx="9068586" cy="2415823"/>
          </a:xfrm>
        </p:spPr>
        <p:txBody>
          <a:bodyPr/>
          <a:lstStyle/>
          <a:p>
            <a:r>
              <a:rPr lang="en-US" sz="4800" dirty="0"/>
              <a:t>Quantum processors and computing</a:t>
            </a:r>
            <a:endParaRPr lang="az-Latn-AZ" sz="4800" dirty="0"/>
          </a:p>
        </p:txBody>
      </p:sp>
    </p:spTree>
    <p:extLst>
      <p:ext uri="{BB962C8B-B14F-4D97-AF65-F5344CB8AC3E}">
        <p14:creationId xmlns:p14="http://schemas.microsoft.com/office/powerpoint/2010/main" val="38482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Latn-AZ" dirty="0">
                <a:solidFill>
                  <a:schemeClr val="accent1">
                    <a:lumMod val="60000"/>
                    <a:lumOff val="40000"/>
                  </a:schemeClr>
                </a:solidFill>
              </a:rPr>
              <a:t>What Is Quantum Computing?</a:t>
            </a:r>
          </a:p>
        </p:txBody>
      </p:sp>
      <p:sp>
        <p:nvSpPr>
          <p:cNvPr id="3" name="Объект 2"/>
          <p:cNvSpPr>
            <a:spLocks noGrp="1"/>
          </p:cNvSpPr>
          <p:nvPr>
            <p:ph idx="1"/>
          </p:nvPr>
        </p:nvSpPr>
        <p:spPr>
          <a:xfrm>
            <a:off x="1066800" y="1862667"/>
            <a:ext cx="9770533" cy="4176889"/>
          </a:xfrm>
        </p:spPr>
        <p:txBody>
          <a:bodyPr>
            <a:normAutofit/>
          </a:bodyPr>
          <a:lstStyle/>
          <a:p>
            <a:r>
              <a:rPr lang="en-US" sz="1400" dirty="0">
                <a:latin typeface="Times New Roman" panose="02020603050405020304" pitchFamily="18" charset="0"/>
                <a:cs typeface="Times New Roman" panose="02020603050405020304" pitchFamily="18" charset="0"/>
              </a:rPr>
              <a:t>Quantum computing is an area of computer science that uses the principles of quantum theory. Quantum theory explains the behavior of energy and material on the atomic and subatomic levels.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uses subatomic particles, such as electrons or photons. Quantum bits, or qubits, allow these particles to exist in more than one state (i.e., 1 and 0) at the same time.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Theoretically, linked qubits can "exploit the interference between their wave-like quantum states to perform calculations that might otherwise take millions of years."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computers today employ a stream of electrical impulses (1 and 0) in a binary manner to encode information in bits. This restricts their processing ability, compared to quantum computing.</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52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0978" y="1286933"/>
            <a:ext cx="7580489" cy="3657600"/>
          </a:xfrm>
        </p:spPr>
        <p:txBody>
          <a:bodyPr/>
          <a:lstStyle/>
          <a:p>
            <a:r>
              <a:rPr lang="en-US" dirty="0"/>
              <a:t>KEY TAKEAWAYS</a:t>
            </a:r>
          </a:p>
          <a:p>
            <a:r>
              <a:rPr lang="en-US" sz="1400" dirty="0">
                <a:latin typeface="Times New Roman" panose="02020603050405020304" pitchFamily="18" charset="0"/>
                <a:cs typeface="Times New Roman" panose="02020603050405020304" pitchFamily="18" charset="0"/>
              </a:rPr>
              <a:t>Quantum computing uses phenomena in quantum physics to create new ways of computing.</a:t>
            </a:r>
          </a:p>
          <a:p>
            <a:r>
              <a:rPr lang="en-US" sz="1400" dirty="0">
                <a:latin typeface="Times New Roman" panose="02020603050405020304" pitchFamily="18" charset="0"/>
                <a:cs typeface="Times New Roman" panose="02020603050405020304" pitchFamily="18" charset="0"/>
              </a:rPr>
              <a:t>Quantum computing involves qubits. </a:t>
            </a:r>
          </a:p>
          <a:p>
            <a:r>
              <a:rPr lang="en-US" sz="1400" dirty="0">
                <a:latin typeface="Times New Roman" panose="02020603050405020304" pitchFamily="18" charset="0"/>
                <a:cs typeface="Times New Roman" panose="02020603050405020304" pitchFamily="18" charset="0"/>
              </a:rPr>
              <a:t>Unlike a normal computer bit, which can be either 0 or 1, a qubit can exist in a multidimensional state.</a:t>
            </a:r>
          </a:p>
          <a:p>
            <a:r>
              <a:rPr lang="en-US" sz="1400" dirty="0">
                <a:latin typeface="Times New Roman" panose="02020603050405020304" pitchFamily="18" charset="0"/>
                <a:cs typeface="Times New Roman" panose="02020603050405020304" pitchFamily="18" charset="0"/>
              </a:rPr>
              <a:t>The power of quantum computers grows exponentially with more qubits.</a:t>
            </a:r>
          </a:p>
          <a:p>
            <a:r>
              <a:rPr lang="en-US" sz="1400" dirty="0">
                <a:latin typeface="Times New Roman" panose="02020603050405020304" pitchFamily="18" charset="0"/>
                <a:cs typeface="Times New Roman" panose="02020603050405020304" pitchFamily="18" charset="0"/>
              </a:rPr>
              <a:t>Classical computers that add more bits can increase power only linearly.</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71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Latn-AZ" dirty="0">
                <a:solidFill>
                  <a:schemeClr val="accent1">
                    <a:lumMod val="60000"/>
                    <a:lumOff val="40000"/>
                  </a:schemeClr>
                </a:solidFill>
              </a:rPr>
              <a:t>Understanding Quantum Computing</a:t>
            </a:r>
          </a:p>
        </p:txBody>
      </p:sp>
      <p:sp>
        <p:nvSpPr>
          <p:cNvPr id="3" name="Объект 2"/>
          <p:cNvSpPr>
            <a:spLocks noGrp="1"/>
          </p:cNvSpPr>
          <p:nvPr>
            <p:ph idx="1"/>
          </p:nvPr>
        </p:nvSpPr>
        <p:spPr>
          <a:xfrm>
            <a:off x="1066800" y="1919111"/>
            <a:ext cx="9781822" cy="3793067"/>
          </a:xfrm>
        </p:spPr>
        <p:txBody>
          <a:bodyPr>
            <a:normAutofit/>
          </a:bodyPr>
          <a:lstStyle/>
          <a:p>
            <a:r>
              <a:rPr lang="en-US" sz="1400" dirty="0">
                <a:latin typeface="Times New Roman" panose="02020603050405020304" pitchFamily="18" charset="0"/>
                <a:cs typeface="Times New Roman" panose="02020603050405020304" pitchFamily="18" charset="0"/>
              </a:rPr>
              <a:t>The field of quantum computing emerged in the 1980s. It was discovered that certain computational problems could be tackled more efficiently with quantum algorithms than with their classical counterparts.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has the capability to sift through huge numbers of possibilities and extract potential solutions to complex problems and challenges. Where classical computers store information as bits with either 0s or 1s, quantum computers use qubits. Qubits carry information in a quantum state that engages 0 and 1 in a multidimensional way.</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Such massive computing potential and the projected market size for its use have attracted the attention of some of the most prominent companies. These include IBM, Microsoft, Google, D-Waves Systems, Alibaba, Nokia, Intel, Airbus, HP, Toshiba, Mitsubishi, SK Telecom, NEC, Raytheon, Lockheed Martin, </a:t>
            </a:r>
            <a:r>
              <a:rPr lang="en-US" sz="1400" dirty="0" err="1">
                <a:latin typeface="Times New Roman" panose="02020603050405020304" pitchFamily="18" charset="0"/>
                <a:cs typeface="Times New Roman" panose="02020603050405020304" pitchFamily="18" charset="0"/>
              </a:rPr>
              <a:t>Rigetti</a:t>
            </a:r>
            <a:r>
              <a:rPr lang="en-US" sz="1400" dirty="0">
                <a:latin typeface="Times New Roman" panose="02020603050405020304" pitchFamily="18" charset="0"/>
                <a:cs typeface="Times New Roman" panose="02020603050405020304" pitchFamily="18" charset="0"/>
              </a:rPr>
              <a:t>, Biogen, Volkswagen, and Amgen. </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20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accent1">
                    <a:lumMod val="60000"/>
                    <a:lumOff val="40000"/>
                  </a:schemeClr>
                </a:solidFill>
              </a:rPr>
              <a:t>Uses and Benefits of Quantum Computing</a:t>
            </a:r>
            <a:endParaRPr lang="az-Latn-AZ" dirty="0">
              <a:solidFill>
                <a:schemeClr val="accent1">
                  <a:lumMod val="60000"/>
                  <a:lumOff val="40000"/>
                </a:schemeClr>
              </a:solidFill>
            </a:endParaRPr>
          </a:p>
        </p:txBody>
      </p:sp>
      <p:sp>
        <p:nvSpPr>
          <p:cNvPr id="3" name="Объект 2"/>
          <p:cNvSpPr>
            <a:spLocks noGrp="1"/>
          </p:cNvSpPr>
          <p:nvPr>
            <p:ph idx="1"/>
          </p:nvPr>
        </p:nvSpPr>
        <p:spPr>
          <a:xfrm>
            <a:off x="1066800" y="2291644"/>
            <a:ext cx="8573911" cy="3612445"/>
          </a:xfrm>
        </p:spPr>
        <p:txBody>
          <a:bodyPr>
            <a:normAutofit/>
          </a:bodyPr>
          <a:lstStyle/>
          <a:p>
            <a:r>
              <a:rPr lang="en-US" sz="1400" dirty="0">
                <a:latin typeface="Times New Roman" panose="02020603050405020304" pitchFamily="18" charset="0"/>
                <a:cs typeface="Times New Roman" panose="02020603050405020304" pitchFamily="18" charset="0"/>
              </a:rPr>
              <a:t>Quantum computing could contribute greatly to the fields of security, finance, military affairs and intelligence, drug design and discovery, aerospace designing, utilities (nuclear fusion), polymer design, machine learning, artificial intelligence (AI), Big Data search, and digital manufacturing.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could be used to improve the secure sharing of information. Or to improve radars and their ability to detect missiles and aircraft. Another area where quantum computing is expected to help is the environment and keeping water clean with chemical sensors.</a:t>
            </a:r>
          </a:p>
          <a:p>
            <a:endParaRPr lang="en-US" sz="1400" dirty="0">
              <a:latin typeface="Times New Roman" panose="02020603050405020304" pitchFamily="18" charset="0"/>
              <a:cs typeface="Times New Roman" panose="02020603050405020304" pitchFamily="18" charset="0"/>
            </a:endParaRPr>
          </a:p>
          <a:p>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77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66800" y="1174043"/>
            <a:ext cx="9364133" cy="4244623"/>
          </a:xfrm>
        </p:spPr>
        <p:txBody>
          <a:bodyPr>
            <a:normAutofit/>
          </a:bodyPr>
          <a:lstStyle/>
          <a:p>
            <a:r>
              <a:rPr lang="en-US" dirty="0"/>
              <a:t>Here are some potential benefits of quantum computing:</a:t>
            </a:r>
          </a:p>
          <a:p>
            <a:endParaRPr lang="en-US" dirty="0"/>
          </a:p>
          <a:p>
            <a:r>
              <a:rPr lang="en-US" sz="1400" dirty="0">
                <a:latin typeface="Times New Roman" panose="02020603050405020304" pitchFamily="18" charset="0"/>
                <a:cs typeface="Times New Roman" panose="02020603050405020304" pitchFamily="18" charset="0"/>
              </a:rPr>
              <a:t>Financial institutions may be able to use quantum computing to design more effective and efficient investment portfolios for retail and institutional clients. They could focus on creating better trading simulators and improve fraud detection.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healthcare industry could use quantum computing to develop new drugs and genetically-targeted medical care. It could also power more advanced DNA research.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stronger online security, quantum computing can help design better data encryption and ways to use light signals to detect intruders in the system.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can be used to design more efficient, safer aircraft and traffic planning systems.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4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1066800" y="587022"/>
            <a:ext cx="9702800" cy="5825067"/>
          </a:xfrm>
        </p:spPr>
        <p:txBody>
          <a:bodyPr>
            <a:normAutofit fontScale="97500"/>
          </a:bodyPr>
          <a:lstStyle/>
          <a:p>
            <a:r>
              <a:rPr lang="az-Latn-AZ" dirty="0">
                <a:solidFill>
                  <a:schemeClr val="accent6">
                    <a:lumMod val="60000"/>
                    <a:lumOff val="40000"/>
                  </a:schemeClr>
                </a:solidFill>
              </a:rPr>
              <a:t>Features of Quantum Computing</a:t>
            </a:r>
            <a:endParaRPr lang="en-US" dirty="0">
              <a:solidFill>
                <a:schemeClr val="accent6">
                  <a:lumMod val="60000"/>
                  <a:lumOff val="40000"/>
                </a:schemeClr>
              </a:solidFill>
            </a:endParaRPr>
          </a:p>
          <a:p>
            <a:r>
              <a:rPr lang="en-US" sz="1400" dirty="0">
                <a:latin typeface="Times New Roman" panose="02020603050405020304" pitchFamily="18" charset="0"/>
                <a:cs typeface="Times New Roman" panose="02020603050405020304" pitchFamily="18" charset="0"/>
              </a:rPr>
              <a:t>Superposition and entanglement are two features of quantum physics on which quantum computing is based. They empower quantum computers to handle operations at speeds exponentially higher than conventional computers and with much less energy consumption.</a:t>
            </a:r>
          </a:p>
          <a:p>
            <a:r>
              <a:rPr lang="en-US" dirty="0">
                <a:solidFill>
                  <a:schemeClr val="accent6">
                    <a:lumMod val="60000"/>
                    <a:lumOff val="40000"/>
                  </a:schemeClr>
                </a:solidFill>
              </a:rPr>
              <a:t>Superposition</a:t>
            </a:r>
          </a:p>
          <a:p>
            <a:r>
              <a:rPr lang="en-US" sz="1400" dirty="0">
                <a:latin typeface="Times New Roman" panose="02020603050405020304" pitchFamily="18" charset="0"/>
                <a:cs typeface="Times New Roman" panose="02020603050405020304" pitchFamily="18" charset="0"/>
              </a:rPr>
              <a:t>According to IBM,  it's what a qubit can do rather than what it is that's remarkable. A qubit places the quantum information that it contains into a state of superposition. This refers to a combination of all possible configurations of the qubit. "Groups of qubits in superposition can create complex, multidimensional computational spaces. Complex problems can be represented in new ways in these spaces.“</a:t>
            </a:r>
          </a:p>
          <a:p>
            <a:r>
              <a:rPr lang="en-US" dirty="0">
                <a:solidFill>
                  <a:schemeClr val="accent6">
                    <a:lumMod val="60000"/>
                    <a:lumOff val="40000"/>
                  </a:schemeClr>
                </a:solidFill>
              </a:rPr>
              <a:t>Entanglement</a:t>
            </a:r>
          </a:p>
          <a:p>
            <a:r>
              <a:rPr lang="en-US" sz="1400" dirty="0">
                <a:latin typeface="Times New Roman" panose="02020603050405020304" pitchFamily="18" charset="0"/>
                <a:cs typeface="Times New Roman" panose="02020603050405020304" pitchFamily="18" charset="0"/>
              </a:rPr>
              <a:t>Entanglement is integral to quantum computing power. Pairs of qubits can be made to become entangled. This means that the two qubits then exist in a single state. In such a state, changing one qubit directly affects the other in a manner that's predictable.</a:t>
            </a:r>
            <a:endParaRPr lang="en-US" dirty="0"/>
          </a:p>
          <a:p>
            <a:r>
              <a:rPr lang="en-US" sz="1400" dirty="0">
                <a:latin typeface="Times New Roman" panose="02020603050405020304" pitchFamily="18" charset="0"/>
                <a:cs typeface="Times New Roman" panose="02020603050405020304" pitchFamily="18" charset="0"/>
              </a:rPr>
              <a:t>Quantum algorithms are designed to take advantage of this relationship to solve complex problems. While doubling the number of bits in a classical computer doubles its processing power, adding qubits results in an exponential upswing in computing power and ability.</a:t>
            </a:r>
          </a:p>
          <a:p>
            <a:r>
              <a:rPr lang="en-US" sz="1600" dirty="0" err="1">
                <a:solidFill>
                  <a:schemeClr val="accent6">
                    <a:lumMod val="60000"/>
                    <a:lumOff val="40000"/>
                  </a:schemeClr>
                </a:solidFill>
                <a:latin typeface="Times New Roman" panose="02020603050405020304" pitchFamily="18" charset="0"/>
                <a:cs typeface="Times New Roman" panose="02020603050405020304" pitchFamily="18" charset="0"/>
              </a:rPr>
              <a:t>Decoherence</a:t>
            </a:r>
            <a:endParaRPr lang="en-US" sz="1600" dirty="0">
              <a:solidFill>
                <a:schemeClr val="accent6">
                  <a:lumMod val="60000"/>
                  <a:lumOff val="40000"/>
                </a:schemeClr>
              </a:solidFill>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Decoherence</a:t>
            </a:r>
            <a:r>
              <a:rPr lang="en-US" sz="1400" dirty="0">
                <a:latin typeface="Times New Roman" panose="02020603050405020304" pitchFamily="18" charset="0"/>
                <a:cs typeface="Times New Roman" panose="02020603050405020304" pitchFamily="18" charset="0"/>
              </a:rPr>
              <a:t> occurs when the quantum behavior of qubits decays. The quantum state can be disturbed instantly by vibrations or temperature changes. This can cause qubits to fall out of superposition and cause errors to appear in computing. It's important that qubits be protected from such interference by, for instance, </a:t>
            </a:r>
            <a:r>
              <a:rPr lang="en-US" sz="1400" dirty="0" err="1">
                <a:latin typeface="Times New Roman" panose="02020603050405020304" pitchFamily="18" charset="0"/>
                <a:cs typeface="Times New Roman" panose="02020603050405020304" pitchFamily="18" charset="0"/>
              </a:rPr>
              <a:t>supercooled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refridgerators</a:t>
            </a:r>
            <a:r>
              <a:rPr lang="en-US" sz="1400" dirty="0">
                <a:latin typeface="Times New Roman" panose="02020603050405020304" pitchFamily="18" charset="0"/>
                <a:cs typeface="Times New Roman" panose="02020603050405020304" pitchFamily="18" charset="0"/>
              </a:rPr>
              <a:t>, insulation, and vacuum chambers.</a:t>
            </a:r>
          </a:p>
          <a:p>
            <a:pPr marL="0" indent="0">
              <a:buNone/>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az-Latn-AZ" dirty="0"/>
          </a:p>
        </p:txBody>
      </p:sp>
    </p:spTree>
    <p:extLst>
      <p:ext uri="{BB962C8B-B14F-4D97-AF65-F5344CB8AC3E}">
        <p14:creationId xmlns:p14="http://schemas.microsoft.com/office/powerpoint/2010/main" val="283450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Latn-AZ" dirty="0">
                <a:solidFill>
                  <a:schemeClr val="accent1">
                    <a:lumMod val="60000"/>
                    <a:lumOff val="40000"/>
                  </a:schemeClr>
                </a:solidFill>
              </a:rPr>
              <a:t>Limitations of Quantum Computing</a:t>
            </a:r>
          </a:p>
        </p:txBody>
      </p:sp>
      <p:sp>
        <p:nvSpPr>
          <p:cNvPr id="3" name="Объект 2"/>
          <p:cNvSpPr>
            <a:spLocks noGrp="1"/>
          </p:cNvSpPr>
          <p:nvPr>
            <p:ph idx="1"/>
          </p:nvPr>
        </p:nvSpPr>
        <p:spPr>
          <a:xfrm>
            <a:off x="1066800" y="1862667"/>
            <a:ext cx="9759244" cy="417237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Quantum computing offers enormous potential for developments and problem-solving in many industries. However, currently, it has its limitations.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Decoherence</a:t>
            </a:r>
            <a:r>
              <a:rPr lang="en-US" sz="1400" dirty="0">
                <a:latin typeface="Times New Roman" panose="02020603050405020304" pitchFamily="18" charset="0"/>
                <a:cs typeface="Times New Roman" panose="02020603050405020304" pitchFamily="18" charset="0"/>
              </a:rPr>
              <a:t>, or decay, can be caused by the slightest disturbance in the qubit environment. This results in the collapse of computations or errors to them. As noted above, a quantum computer must be protected from all external interference during the computing stage.</a:t>
            </a:r>
          </a:p>
          <a:p>
            <a:pPr marL="0" indent="0">
              <a:buNone/>
            </a:pPr>
            <a:r>
              <a:rPr lang="en-US" sz="1400" dirty="0">
                <a:latin typeface="Times New Roman" panose="02020603050405020304" pitchFamily="18" charset="0"/>
                <a:cs typeface="Times New Roman" panose="02020603050405020304" pitchFamily="18" charset="0"/>
              </a:rPr>
              <a:t>Error correction during the computing stage hasn't been perfected. That makes computations potentially unreliable. Since qubits aren't digital bits of data, they can't benefit from conventional error correction solutions used by classical computers.</a:t>
            </a:r>
          </a:p>
          <a:p>
            <a:pPr marL="0" indent="0">
              <a:buNone/>
            </a:pPr>
            <a:r>
              <a:rPr lang="en-US" sz="1400" dirty="0">
                <a:latin typeface="Times New Roman" panose="02020603050405020304" pitchFamily="18" charset="0"/>
                <a:cs typeface="Times New Roman" panose="02020603050405020304" pitchFamily="18" charset="0"/>
              </a:rPr>
              <a:t>Retrieving computational results can corrupt the data. Developments such as a particular database search algorithm that ensures that the act of measurement will cause the quantum state to </a:t>
            </a:r>
            <a:r>
              <a:rPr lang="en-US" sz="1400" dirty="0" err="1">
                <a:latin typeface="Times New Roman" panose="02020603050405020304" pitchFamily="18" charset="0"/>
                <a:cs typeface="Times New Roman" panose="02020603050405020304" pitchFamily="18" charset="0"/>
              </a:rPr>
              <a:t>decohere</a:t>
            </a:r>
            <a:r>
              <a:rPr lang="en-US" sz="1400" dirty="0">
                <a:latin typeface="Times New Roman" panose="02020603050405020304" pitchFamily="18" charset="0"/>
                <a:cs typeface="Times New Roman" panose="02020603050405020304" pitchFamily="18" charset="0"/>
              </a:rPr>
              <a:t> into the correct answer hold promise.</a:t>
            </a:r>
          </a:p>
          <a:p>
            <a:pPr marL="0" indent="0">
              <a:buNone/>
            </a:pPr>
            <a:r>
              <a:rPr lang="en-US" sz="1400" dirty="0">
                <a:latin typeface="Times New Roman" panose="02020603050405020304" pitchFamily="18" charset="0"/>
                <a:cs typeface="Times New Roman" panose="02020603050405020304" pitchFamily="18" charset="0"/>
              </a:rPr>
              <a:t>Security and quantum cryptography is not yet fully developed.</a:t>
            </a:r>
          </a:p>
          <a:p>
            <a:pPr marL="0" indent="0">
              <a:buNone/>
            </a:pPr>
            <a:r>
              <a:rPr lang="en-US" sz="1400" dirty="0">
                <a:latin typeface="Times New Roman" panose="02020603050405020304" pitchFamily="18" charset="0"/>
                <a:cs typeface="Times New Roman" panose="02020603050405020304" pitchFamily="18" charset="0"/>
              </a:rPr>
              <a:t>A lack of qubits prevents quantum computers from living up to their potential for impactful use. Researchers have yet to produce more than 128.</a:t>
            </a:r>
          </a:p>
          <a:p>
            <a:pPr marL="0" indent="0">
              <a:buNone/>
            </a:pPr>
            <a:endParaRPr lang="az-Latn-A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0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530578"/>
            <a:ext cx="10058400" cy="1230489"/>
          </a:xfrm>
        </p:spPr>
        <p:txBody>
          <a:bodyPr>
            <a:normAutofit fontScale="90000"/>
          </a:bodyPr>
          <a:lstStyle/>
          <a:p>
            <a:r>
              <a:rPr lang="az-Latn-AZ" dirty="0">
                <a:solidFill>
                  <a:schemeClr val="accent1">
                    <a:lumMod val="60000"/>
                    <a:lumOff val="40000"/>
                  </a:schemeClr>
                </a:solidFill>
              </a:rPr>
              <a:t>Quantum Computer vs. Classical </a:t>
            </a:r>
            <a:r>
              <a:rPr lang="az-Latn-AZ" dirty="0"/>
              <a:t>Computer</a:t>
            </a:r>
          </a:p>
        </p:txBody>
      </p:sp>
      <p:sp>
        <p:nvSpPr>
          <p:cNvPr id="3" name="Объект 2"/>
          <p:cNvSpPr>
            <a:spLocks noGrp="1"/>
          </p:cNvSpPr>
          <p:nvPr>
            <p:ph idx="1"/>
          </p:nvPr>
        </p:nvSpPr>
        <p:spPr>
          <a:xfrm>
            <a:off x="1066799" y="2167467"/>
            <a:ext cx="9567334" cy="4199466"/>
          </a:xfrm>
        </p:spPr>
        <p:txBody>
          <a:bodyPr>
            <a:noAutofit/>
          </a:bodyPr>
          <a:lstStyle/>
          <a:p>
            <a:r>
              <a:rPr lang="en-US" sz="1400" dirty="0">
                <a:latin typeface="Times New Roman" panose="02020603050405020304" pitchFamily="18" charset="0"/>
                <a:cs typeface="Times New Roman" panose="02020603050405020304" pitchFamily="18" charset="0"/>
              </a:rPr>
              <a:t>Quantum computers have a more basic structure than classical computers. They have no memory or processor. All a quantum computer uses is a set of superconducting qubits.</a:t>
            </a:r>
          </a:p>
          <a:p>
            <a:r>
              <a:rPr lang="en-US" sz="1400" dirty="0">
                <a:latin typeface="Times New Roman" panose="02020603050405020304" pitchFamily="18" charset="0"/>
                <a:cs typeface="Times New Roman" panose="02020603050405020304" pitchFamily="18" charset="0"/>
              </a:rPr>
              <a:t>Quantum computers and classical computers process information differently. A quantum computer uses qubits to run multidimensional quantum algorithms. Their processing power increases exponentially as qubits are added. A classical processor uses bits to operate various programs. Their power increases linearly as more bits are added. Classical computers have much less computing power.</a:t>
            </a:r>
          </a:p>
          <a:p>
            <a:r>
              <a:rPr lang="en-US" sz="1400" dirty="0">
                <a:latin typeface="Times New Roman" panose="02020603050405020304" pitchFamily="18" charset="0"/>
                <a:cs typeface="Times New Roman" panose="02020603050405020304" pitchFamily="18" charset="0"/>
              </a:rPr>
              <a:t>Classical computers are best for everyday tasks and have low error rates. Quantum computers are ideal for a higher level of task, e.g., running simulations, analyzing data (such as for chemical or drug trials), creating energy-efficient batteries. They can also have high error rates.</a:t>
            </a:r>
          </a:p>
          <a:p>
            <a:r>
              <a:rPr lang="en-US" sz="1400" dirty="0">
                <a:latin typeface="Times New Roman" panose="02020603050405020304" pitchFamily="18" charset="0"/>
                <a:cs typeface="Times New Roman" panose="02020603050405020304" pitchFamily="18" charset="0"/>
              </a:rPr>
              <a:t>Classical computers don't need extra-special care. They may use a basic internal fan to keep from overheating. Quantum processors need to be protected from the slightest vibrations and must be kept extremely cold. Super-cooled </a:t>
            </a:r>
            <a:r>
              <a:rPr lang="en-US" sz="1400" dirty="0" err="1">
                <a:latin typeface="Times New Roman" panose="02020603050405020304" pitchFamily="18" charset="0"/>
                <a:cs typeface="Times New Roman" panose="02020603050405020304" pitchFamily="18" charset="0"/>
              </a:rPr>
              <a:t>superfluids</a:t>
            </a:r>
            <a:r>
              <a:rPr lang="en-US" sz="1400" dirty="0">
                <a:latin typeface="Times New Roman" panose="02020603050405020304" pitchFamily="18" charset="0"/>
                <a:cs typeface="Times New Roman" panose="02020603050405020304" pitchFamily="18" charset="0"/>
              </a:rPr>
              <a:t> must be used for that purpose.</a:t>
            </a:r>
          </a:p>
          <a:p>
            <a:r>
              <a:rPr lang="en-US" sz="1400" dirty="0">
                <a:latin typeface="Times New Roman" panose="02020603050405020304" pitchFamily="18" charset="0"/>
                <a:cs typeface="Times New Roman" panose="02020603050405020304" pitchFamily="18" charset="0"/>
              </a:rPr>
              <a:t>Quantum computers are more expensive and difficult to build than classical computers.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36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Мэдисон">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TM03457510[[fn=Савон]]</Template>
  <TotalTime>32</TotalTime>
  <Words>1241</Words>
  <Application>Microsoft Office PowerPoint</Application>
  <PresentationFormat>Широкоэкранный</PresentationFormat>
  <Paragraphs>62</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Мэдисон</vt:lpstr>
      <vt:lpstr>Quantum processors and computing</vt:lpstr>
      <vt:lpstr>What Is Quantum Computing?</vt:lpstr>
      <vt:lpstr>Презентация PowerPoint</vt:lpstr>
      <vt:lpstr>Understanding Quantum Computing</vt:lpstr>
      <vt:lpstr>Uses and Benefits of Quantum Computing</vt:lpstr>
      <vt:lpstr>Презентация PowerPoint</vt:lpstr>
      <vt:lpstr>Презентация PowerPoint</vt:lpstr>
      <vt:lpstr>Limitations of Quantum Computing</vt:lpstr>
      <vt:lpstr>Quantum Computer vs. Classical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processors and computing</dc:title>
  <dc:creator>Toshi</dc:creator>
  <cp:lastModifiedBy>Сабина Аскерова</cp:lastModifiedBy>
  <cp:revision>5</cp:revision>
  <dcterms:created xsi:type="dcterms:W3CDTF">2022-10-11T19:37:12Z</dcterms:created>
  <dcterms:modified xsi:type="dcterms:W3CDTF">2022-12-28T04:12:52Z</dcterms:modified>
</cp:coreProperties>
</file>