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1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4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1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41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6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464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6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7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0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6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1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9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6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40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13" Type="http://schemas.openxmlformats.org/officeDocument/2006/relationships/image" Target="../media/image13.png" /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12" Type="http://schemas.openxmlformats.org/officeDocument/2006/relationships/image" Target="../media/image12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5.xml" /><Relationship Id="rId6" Type="http://schemas.openxmlformats.org/officeDocument/2006/relationships/image" Target="../media/image6.png" /><Relationship Id="rId11" Type="http://schemas.openxmlformats.org/officeDocument/2006/relationships/image" Target="../media/image11.png" /><Relationship Id="rId5" Type="http://schemas.openxmlformats.org/officeDocument/2006/relationships/image" Target="../media/image5.png" /><Relationship Id="rId10" Type="http://schemas.openxmlformats.org/officeDocument/2006/relationships/image" Target="../media/image10.png" /><Relationship Id="rId4" Type="http://schemas.openxmlformats.org/officeDocument/2006/relationships/image" Target="../media/image4.png" /><Relationship Id="rId9" Type="http://schemas.openxmlformats.org/officeDocument/2006/relationships/image" Target="../media/image9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1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1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1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1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1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1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15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mag.com/article2/0%2C2817%2C2358467%2C00.asp" TargetMode="External" /><Relationship Id="rId7" Type="http://schemas.openxmlformats.org/officeDocument/2006/relationships/hyperlink" Target="http://www.pcmag.com/article2/0%2C2817%2C2358902%2C00.asp" TargetMode="External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15.xml" /><Relationship Id="rId6" Type="http://schemas.openxmlformats.org/officeDocument/2006/relationships/hyperlink" Target="http://www.pcmag.com/article2/0%2C2817%2C2351568%2C00.asp" TargetMode="External" /><Relationship Id="rId5" Type="http://schemas.openxmlformats.org/officeDocument/2006/relationships/hyperlink" Target="http://www.pcmag.com/article2/0%2C2817%2C2351546%2C00.asp" TargetMode="External" /><Relationship Id="rId4" Type="http://schemas.openxmlformats.org/officeDocument/2006/relationships/hyperlink" Target="http://www.pcmag.com/article2/0%2C2817%2C2355028%2C00.asp" TargetMode="Externa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15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1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5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1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5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ternetworldstats.com/stats10.htm" TargetMode="External" /><Relationship Id="rId3" Type="http://schemas.openxmlformats.org/officeDocument/2006/relationships/hyperlink" Target="http://www.internetworldstats.com/stats1.htm" TargetMode="External" /><Relationship Id="rId7" Type="http://schemas.openxmlformats.org/officeDocument/2006/relationships/hyperlink" Target="http://www.internetworldstats.com/stats14.htm" TargetMode="External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5.xml" /><Relationship Id="rId6" Type="http://schemas.openxmlformats.org/officeDocument/2006/relationships/hyperlink" Target="http://www.internetworldstats.com/stats5.htm" TargetMode="External" /><Relationship Id="rId5" Type="http://schemas.openxmlformats.org/officeDocument/2006/relationships/hyperlink" Target="http://www.internetworldstats.com/stats4.htm" TargetMode="External" /><Relationship Id="rId4" Type="http://schemas.openxmlformats.org/officeDocument/2006/relationships/hyperlink" Target="http://www.internetworldstats.com/stats3.htm" TargetMode="External" /><Relationship Id="rId9" Type="http://schemas.openxmlformats.org/officeDocument/2006/relationships/hyperlink" Target="http://www.internetworldstats.com/stats6.htm" TargetMode="Externa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1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90253"/>
            <a:ext cx="9144000" cy="3568065"/>
            <a:chOff x="0" y="3290253"/>
            <a:chExt cx="9144000" cy="3568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90253"/>
              <a:ext cx="8458200" cy="3454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4389" y="3730957"/>
              <a:ext cx="7039609" cy="312703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0"/>
            <a:ext cx="5361305" cy="643255"/>
            <a:chOff x="0" y="0"/>
            <a:chExt cx="5361305" cy="64325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5361097" cy="6431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5361097" cy="538861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0" y="2898340"/>
            <a:ext cx="9144000" cy="3999849"/>
            <a:chOff x="0" y="2858147"/>
            <a:chExt cx="9144000" cy="3999849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3185135"/>
              <a:ext cx="9144000" cy="36362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3234260"/>
              <a:ext cx="9144000" cy="36237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480407"/>
              <a:ext cx="9144000" cy="21029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30823" y="3591813"/>
              <a:ext cx="3313175" cy="13411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4967350"/>
              <a:ext cx="4459307" cy="8096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2858147"/>
              <a:ext cx="9144000" cy="2813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90800" y="3260787"/>
              <a:ext cx="6553200" cy="359720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09575" y="1476375"/>
            <a:ext cx="783907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4095750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8263"/>
            <a:ext cx="5685790" cy="37585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What</a:t>
            </a:r>
            <a:r>
              <a:rPr sz="3200" spc="-5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is</a:t>
            </a:r>
            <a:r>
              <a:rPr sz="3200" spc="-14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Cryptography?</a:t>
            </a:r>
            <a:endParaRPr sz="32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A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cryptographic</a:t>
            </a:r>
            <a:r>
              <a:rPr sz="3200" spc="-4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Privacy</a:t>
            </a:r>
            <a:r>
              <a:rPr sz="3200" spc="-1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System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Sender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Encryption</a:t>
            </a:r>
            <a:r>
              <a:rPr sz="2800" spc="-1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Unit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Ciphertext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or</a:t>
            </a:r>
            <a:r>
              <a:rPr sz="2800" spc="-10" dirty="0">
                <a:latin typeface="Corbel"/>
                <a:cs typeface="Corbel"/>
              </a:rPr>
              <a:t> cryptogram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Decryption</a:t>
            </a:r>
            <a:r>
              <a:rPr sz="2800" spc="-114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Unit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Receiver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905" y="5709920"/>
            <a:ext cx="1642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*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Decryption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spc="-15" dirty="0">
                <a:latin typeface="Corbel"/>
                <a:cs typeface="Corbel"/>
              </a:rPr>
              <a:t>Key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4095750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4619"/>
            <a:ext cx="7258684" cy="417512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Cryptanalysis</a:t>
            </a:r>
            <a:endParaRPr sz="3200">
              <a:latin typeface="Corbel"/>
              <a:cs typeface="Corbel"/>
            </a:endParaRPr>
          </a:p>
          <a:p>
            <a:pPr marL="469900" marR="508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Corbel"/>
                <a:cs typeface="Corbel"/>
              </a:rPr>
              <a:t>A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process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of attempting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to regenerate 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plaintext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from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ciphertext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but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without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knowing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the </a:t>
            </a:r>
            <a:r>
              <a:rPr sz="2800" spc="-5" dirty="0">
                <a:latin typeface="Corbel"/>
                <a:cs typeface="Corbel"/>
              </a:rPr>
              <a:t>decryption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35" dirty="0">
                <a:latin typeface="Corbel"/>
                <a:cs typeface="Corbel"/>
              </a:rPr>
              <a:t>key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Public</a:t>
            </a:r>
            <a:r>
              <a:rPr sz="3200" spc="-60" dirty="0">
                <a:latin typeface="Corbel"/>
                <a:cs typeface="Corbel"/>
              </a:rPr>
              <a:t> </a:t>
            </a:r>
            <a:r>
              <a:rPr sz="3200" spc="-25" dirty="0">
                <a:latin typeface="Corbel"/>
                <a:cs typeface="Corbel"/>
              </a:rPr>
              <a:t>Key</a:t>
            </a:r>
            <a:r>
              <a:rPr sz="3200" spc="-114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Systems</a:t>
            </a:r>
            <a:endParaRPr sz="320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spc="-5" dirty="0">
                <a:latin typeface="Corbel"/>
                <a:cs typeface="Corbel"/>
              </a:rPr>
              <a:t>Different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25" dirty="0">
                <a:latin typeface="Corbel"/>
                <a:cs typeface="Corbel"/>
              </a:rPr>
              <a:t>Keys</a:t>
            </a:r>
            <a:endParaRPr sz="2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Digital</a:t>
            </a:r>
            <a:r>
              <a:rPr sz="3200" spc="-14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Signature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2428875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8263"/>
            <a:ext cx="5135880" cy="44888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What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are</a:t>
            </a:r>
            <a:r>
              <a:rPr sz="3200" spc="-24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Viruses?</a:t>
            </a:r>
            <a:endParaRPr sz="32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How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they</a:t>
            </a:r>
            <a:r>
              <a:rPr sz="3200" spc="-4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affect</a:t>
            </a:r>
            <a:r>
              <a:rPr sz="3200" spc="-5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the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system?</a:t>
            </a:r>
            <a:endParaRPr sz="32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What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are</a:t>
            </a:r>
            <a:r>
              <a:rPr sz="3200" spc="-15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An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ivir</a:t>
            </a:r>
            <a:r>
              <a:rPr sz="3200" spc="-15" dirty="0">
                <a:latin typeface="Corbel"/>
                <a:cs typeface="Corbel"/>
              </a:rPr>
              <a:t>u</a:t>
            </a:r>
            <a:r>
              <a:rPr sz="3200" spc="-5" dirty="0">
                <a:latin typeface="Corbel"/>
                <a:cs typeface="Corbel"/>
              </a:rPr>
              <a:t>ses?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Detect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Infections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Prevent</a:t>
            </a:r>
            <a:r>
              <a:rPr sz="2800" spc="-5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Infections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orbel"/>
                <a:cs typeface="Corbel"/>
              </a:rPr>
              <a:t>Recover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Infections</a:t>
            </a:r>
            <a:endParaRPr sz="2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Antiviruses</a:t>
            </a:r>
            <a:r>
              <a:rPr sz="3200" spc="-4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are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watchdogs</a:t>
            </a:r>
            <a:endParaRPr sz="32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Sweeper</a:t>
            </a:r>
            <a:r>
              <a:rPr sz="3200" spc="-7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Programs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4562475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4619"/>
            <a:ext cx="6814820" cy="316484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Co</a:t>
            </a:r>
            <a:r>
              <a:rPr sz="3200" spc="-15" dirty="0">
                <a:latin typeface="Corbel"/>
                <a:cs typeface="Corbel"/>
              </a:rPr>
              <a:t>m</a:t>
            </a:r>
            <a:r>
              <a:rPr sz="3200" dirty="0">
                <a:latin typeface="Corbel"/>
                <a:cs typeface="Corbel"/>
              </a:rPr>
              <a:t>puter</a:t>
            </a:r>
            <a:r>
              <a:rPr sz="3200" spc="-185" dirty="0">
                <a:latin typeface="Corbel"/>
                <a:cs typeface="Corbel"/>
              </a:rPr>
              <a:t> </a:t>
            </a:r>
            <a:r>
              <a:rPr sz="3200" spc="-125" dirty="0">
                <a:latin typeface="Corbel"/>
                <a:cs typeface="Corbel"/>
              </a:rPr>
              <a:t>W</a:t>
            </a:r>
            <a:r>
              <a:rPr sz="3200" spc="-5" dirty="0">
                <a:latin typeface="Corbel"/>
                <a:cs typeface="Corbel"/>
              </a:rPr>
              <a:t>or</a:t>
            </a:r>
            <a:r>
              <a:rPr sz="3200" spc="-15" dirty="0">
                <a:latin typeface="Corbel"/>
                <a:cs typeface="Corbel"/>
              </a:rPr>
              <a:t>m</a:t>
            </a:r>
            <a:r>
              <a:rPr sz="3200" dirty="0">
                <a:latin typeface="Corbel"/>
                <a:cs typeface="Corbel"/>
              </a:rPr>
              <a:t>s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Network</a:t>
            </a:r>
            <a:r>
              <a:rPr sz="2800" spc="-2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based </a:t>
            </a:r>
            <a:r>
              <a:rPr sz="2800" spc="-10" dirty="0">
                <a:latin typeface="Corbel"/>
                <a:cs typeface="Corbel"/>
              </a:rPr>
              <a:t>objects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orbel"/>
                <a:cs typeface="Corbel"/>
              </a:rPr>
              <a:t>Virus/Worms</a:t>
            </a:r>
            <a:endParaRPr sz="2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40" dirty="0">
                <a:latin typeface="Corbel"/>
                <a:cs typeface="Corbel"/>
              </a:rPr>
              <a:t>Trojan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horse</a:t>
            </a:r>
            <a:endParaRPr sz="3200">
              <a:latin typeface="Corbel"/>
              <a:cs typeface="Corbe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Allows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hacker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remote</a:t>
            </a:r>
            <a:r>
              <a:rPr sz="2800" spc="-10" dirty="0">
                <a:latin typeface="Corbel"/>
                <a:cs typeface="Corbel"/>
              </a:rPr>
              <a:t> access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to a </a:t>
            </a:r>
            <a:r>
              <a:rPr sz="2800" spc="-10" dirty="0">
                <a:latin typeface="Corbel"/>
                <a:cs typeface="Corbel"/>
              </a:rPr>
              <a:t>target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computer system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4562475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4619"/>
            <a:ext cx="4975860" cy="266509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Spyware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What is</a:t>
            </a:r>
            <a:r>
              <a:rPr sz="2800" spc="-10" dirty="0">
                <a:latin typeface="Corbel"/>
                <a:cs typeface="Corbel"/>
              </a:rPr>
              <a:t> spyware?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What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are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adware?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Adwares</a:t>
            </a:r>
            <a:r>
              <a:rPr sz="2800" spc="-5" dirty="0">
                <a:latin typeface="Corbel"/>
                <a:cs typeface="Corbel"/>
              </a:rPr>
              <a:t> and</a:t>
            </a:r>
            <a:r>
              <a:rPr sz="2800" spc="-7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Spyware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Spyware,</a:t>
            </a:r>
            <a:r>
              <a:rPr sz="2800" spc="-2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Vi</a:t>
            </a:r>
            <a:r>
              <a:rPr sz="2800" spc="-15" dirty="0">
                <a:latin typeface="Corbel"/>
                <a:cs typeface="Corbel"/>
              </a:rPr>
              <a:t>r</a:t>
            </a:r>
            <a:r>
              <a:rPr sz="2800" spc="-5" dirty="0">
                <a:latin typeface="Corbel"/>
                <a:cs typeface="Corbel"/>
              </a:rPr>
              <a:t>uses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and</a:t>
            </a:r>
            <a:r>
              <a:rPr sz="2800" spc="-145" dirty="0">
                <a:latin typeface="Corbel"/>
                <a:cs typeface="Corbel"/>
              </a:rPr>
              <a:t> </a:t>
            </a:r>
            <a:r>
              <a:rPr sz="2800" spc="-125" dirty="0">
                <a:latin typeface="Corbel"/>
                <a:cs typeface="Corbel"/>
              </a:rPr>
              <a:t>W</a:t>
            </a:r>
            <a:r>
              <a:rPr sz="2800" spc="-10" dirty="0">
                <a:latin typeface="Corbel"/>
                <a:cs typeface="Corbel"/>
              </a:rPr>
              <a:t>or</a:t>
            </a:r>
            <a:r>
              <a:rPr sz="2800" spc="-15" dirty="0">
                <a:latin typeface="Corbel"/>
                <a:cs typeface="Corbel"/>
              </a:rPr>
              <a:t>m</a:t>
            </a:r>
            <a:r>
              <a:rPr sz="2800" spc="-5" dirty="0">
                <a:latin typeface="Corbel"/>
                <a:cs typeface="Corbel"/>
              </a:rPr>
              <a:t>s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2686050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438782"/>
            <a:ext cx="7331075" cy="5190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1400" b="1" spc="-10" dirty="0">
                <a:latin typeface="Corbel"/>
                <a:cs typeface="Corbel"/>
              </a:rPr>
              <a:t>CoolWebSearch</a:t>
            </a:r>
            <a:r>
              <a:rPr sz="1400" spc="-10" dirty="0">
                <a:latin typeface="Corbel"/>
                <a:cs typeface="Corbel"/>
              </a:rPr>
              <a:t>,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 group </a:t>
            </a:r>
            <a:r>
              <a:rPr sz="1400" spc="-5" dirty="0">
                <a:latin typeface="Corbel"/>
                <a:cs typeface="Corbel"/>
              </a:rPr>
              <a:t>of programs,</a:t>
            </a:r>
            <a:r>
              <a:rPr sz="1400" spc="27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takes advantage</a:t>
            </a:r>
            <a:r>
              <a:rPr sz="1400" spc="27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of </a:t>
            </a:r>
            <a:r>
              <a:rPr sz="1400" dirty="0">
                <a:latin typeface="Corbel"/>
                <a:cs typeface="Corbel"/>
              </a:rPr>
              <a:t>Internet</a:t>
            </a:r>
            <a:r>
              <a:rPr sz="1400" spc="28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Explorer vulnerabilities.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The package </a:t>
            </a:r>
            <a:r>
              <a:rPr sz="1400" dirty="0">
                <a:latin typeface="Corbel"/>
                <a:cs typeface="Corbel"/>
              </a:rPr>
              <a:t>directs traffic to advertisements </a:t>
            </a:r>
            <a:r>
              <a:rPr sz="1400" spc="-5" dirty="0">
                <a:latin typeface="Corbel"/>
                <a:cs typeface="Corbel"/>
              </a:rPr>
              <a:t>on </a:t>
            </a:r>
            <a:r>
              <a:rPr sz="1400" spc="-20" dirty="0">
                <a:latin typeface="Corbel"/>
                <a:cs typeface="Corbel"/>
              </a:rPr>
              <a:t>Web </a:t>
            </a:r>
            <a:r>
              <a:rPr sz="1400" spc="-5" dirty="0">
                <a:latin typeface="Corbel"/>
                <a:cs typeface="Corbel"/>
              </a:rPr>
              <a:t>sites including coolwebsearch.com. </a:t>
            </a:r>
            <a:r>
              <a:rPr sz="1400" dirty="0">
                <a:latin typeface="Corbel"/>
                <a:cs typeface="Corbel"/>
              </a:rPr>
              <a:t>It 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displays</a:t>
            </a:r>
            <a:r>
              <a:rPr sz="1400" spc="15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pop-up</a:t>
            </a:r>
            <a:r>
              <a:rPr sz="1400" spc="16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ads,</a:t>
            </a:r>
            <a:r>
              <a:rPr sz="1400" spc="15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rewrites</a:t>
            </a:r>
            <a:r>
              <a:rPr sz="1400" spc="16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search</a:t>
            </a:r>
            <a:r>
              <a:rPr sz="1400" spc="17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engine</a:t>
            </a:r>
            <a:r>
              <a:rPr sz="1400" spc="17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results,</a:t>
            </a:r>
            <a:r>
              <a:rPr sz="1400" spc="17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and</a:t>
            </a:r>
            <a:r>
              <a:rPr sz="1400" spc="17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alters</a:t>
            </a:r>
            <a:r>
              <a:rPr sz="1400" spc="16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the</a:t>
            </a:r>
            <a:r>
              <a:rPr sz="1400" spc="17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infected</a:t>
            </a:r>
            <a:r>
              <a:rPr sz="1400" spc="17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computer's</a:t>
            </a:r>
            <a:r>
              <a:rPr sz="1400" spc="17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hosts </a:t>
            </a:r>
            <a:r>
              <a:rPr sz="1400" spc="-27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file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to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direct DNS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lookups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to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these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sites.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7375E"/>
              </a:buClr>
              <a:buFont typeface="Wingdings"/>
              <a:buChar char=""/>
            </a:pPr>
            <a:endParaRPr sz="1900">
              <a:latin typeface="Corbel"/>
              <a:cs typeface="Corbel"/>
            </a:endParaRPr>
          </a:p>
          <a:p>
            <a:pPr marL="355600" marR="5715" indent="-342900" algn="just">
              <a:lnSpc>
                <a:spcPct val="100000"/>
              </a:lnSpc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1400" b="1" spc="-5" dirty="0">
                <a:latin typeface="Corbel"/>
                <a:cs typeface="Corbel"/>
              </a:rPr>
              <a:t>HuntBar</a:t>
            </a:r>
            <a:r>
              <a:rPr sz="1400" spc="-5" dirty="0">
                <a:latin typeface="Corbel"/>
                <a:cs typeface="Corbel"/>
              </a:rPr>
              <a:t>, </a:t>
            </a:r>
            <a:r>
              <a:rPr sz="1400" dirty="0">
                <a:latin typeface="Corbel"/>
                <a:cs typeface="Corbel"/>
              </a:rPr>
              <a:t>aka </a:t>
            </a:r>
            <a:r>
              <a:rPr sz="1400" spc="-10" dirty="0">
                <a:latin typeface="Corbel"/>
                <a:cs typeface="Corbel"/>
              </a:rPr>
              <a:t>WinTools </a:t>
            </a:r>
            <a:r>
              <a:rPr sz="1400" dirty="0">
                <a:latin typeface="Corbel"/>
                <a:cs typeface="Corbel"/>
              </a:rPr>
              <a:t>or </a:t>
            </a:r>
            <a:r>
              <a:rPr sz="1400" spc="-10" dirty="0">
                <a:latin typeface="Corbel"/>
                <a:cs typeface="Corbel"/>
              </a:rPr>
              <a:t>Adware.Websearch,</a:t>
            </a:r>
            <a:r>
              <a:rPr sz="1400" spc="-5" dirty="0">
                <a:latin typeface="Corbel"/>
                <a:cs typeface="Corbel"/>
              </a:rPr>
              <a:t> was </a:t>
            </a:r>
            <a:r>
              <a:rPr sz="1400" dirty="0">
                <a:latin typeface="Corbel"/>
                <a:cs typeface="Corbel"/>
              </a:rPr>
              <a:t>installed</a:t>
            </a:r>
            <a:r>
              <a:rPr sz="1400" spc="28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by </a:t>
            </a:r>
            <a:r>
              <a:rPr sz="1400" spc="-5" dirty="0">
                <a:latin typeface="Corbel"/>
                <a:cs typeface="Corbel"/>
              </a:rPr>
              <a:t>an ActiveX </a:t>
            </a:r>
            <a:r>
              <a:rPr sz="1400" dirty="0">
                <a:latin typeface="Corbel"/>
                <a:cs typeface="Corbel"/>
              </a:rPr>
              <a:t>drive-by </a:t>
            </a:r>
            <a:r>
              <a:rPr sz="1400" spc="-5" dirty="0">
                <a:latin typeface="Corbel"/>
                <a:cs typeface="Corbel"/>
              </a:rPr>
              <a:t>download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at affiliate </a:t>
            </a:r>
            <a:r>
              <a:rPr sz="1400" spc="-20" dirty="0">
                <a:latin typeface="Corbel"/>
                <a:cs typeface="Corbel"/>
              </a:rPr>
              <a:t>Web </a:t>
            </a:r>
            <a:r>
              <a:rPr sz="1400" spc="-5" dirty="0">
                <a:latin typeface="Corbel"/>
                <a:cs typeface="Corbel"/>
              </a:rPr>
              <a:t>sites, or </a:t>
            </a:r>
            <a:r>
              <a:rPr sz="1400" dirty="0">
                <a:latin typeface="Corbel"/>
                <a:cs typeface="Corbel"/>
              </a:rPr>
              <a:t>by advertisements </a:t>
            </a:r>
            <a:r>
              <a:rPr sz="1400" spc="-5" dirty="0">
                <a:latin typeface="Corbel"/>
                <a:cs typeface="Corbel"/>
              </a:rPr>
              <a:t>displayed </a:t>
            </a:r>
            <a:r>
              <a:rPr sz="1400" dirty="0">
                <a:latin typeface="Corbel"/>
                <a:cs typeface="Corbel"/>
              </a:rPr>
              <a:t>by </a:t>
            </a:r>
            <a:r>
              <a:rPr sz="1400" spc="-5" dirty="0">
                <a:latin typeface="Corbel"/>
                <a:cs typeface="Corbel"/>
              </a:rPr>
              <a:t>other spyware programs—an example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of </a:t>
            </a:r>
            <a:r>
              <a:rPr sz="1400" dirty="0">
                <a:latin typeface="Corbel"/>
                <a:cs typeface="Corbel"/>
              </a:rPr>
              <a:t>how </a:t>
            </a:r>
            <a:r>
              <a:rPr sz="1400" spc="-5" dirty="0">
                <a:latin typeface="Corbel"/>
                <a:cs typeface="Corbel"/>
              </a:rPr>
              <a:t>spyware can </a:t>
            </a:r>
            <a:r>
              <a:rPr sz="1400" dirty="0">
                <a:latin typeface="Corbel"/>
                <a:cs typeface="Corbel"/>
              </a:rPr>
              <a:t>install more </a:t>
            </a:r>
            <a:r>
              <a:rPr sz="1400" spc="-5" dirty="0">
                <a:latin typeface="Corbel"/>
                <a:cs typeface="Corbel"/>
              </a:rPr>
              <a:t>spyware. These programs </a:t>
            </a:r>
            <a:r>
              <a:rPr sz="1400" dirty="0">
                <a:latin typeface="Corbel"/>
                <a:cs typeface="Corbel"/>
              </a:rPr>
              <a:t>add </a:t>
            </a:r>
            <a:r>
              <a:rPr sz="1400" spc="-5" dirty="0">
                <a:latin typeface="Corbel"/>
                <a:cs typeface="Corbel"/>
              </a:rPr>
              <a:t>toolbars </a:t>
            </a:r>
            <a:r>
              <a:rPr sz="1400" dirty="0">
                <a:latin typeface="Corbel"/>
                <a:cs typeface="Corbel"/>
              </a:rPr>
              <a:t>to IE, </a:t>
            </a:r>
            <a:r>
              <a:rPr sz="1400" spc="-5" dirty="0">
                <a:latin typeface="Corbel"/>
                <a:cs typeface="Corbel"/>
              </a:rPr>
              <a:t>track aggregate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browsing</a:t>
            </a:r>
            <a:r>
              <a:rPr sz="1400" spc="-1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behavior,</a:t>
            </a:r>
            <a:r>
              <a:rPr sz="1400" spc="2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redirect</a:t>
            </a:r>
            <a:r>
              <a:rPr sz="1400" spc="1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affiliate</a:t>
            </a:r>
            <a:r>
              <a:rPr sz="1400" spc="1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references,</a:t>
            </a:r>
            <a:r>
              <a:rPr sz="1400" spc="2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and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display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advertisements.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7375E"/>
              </a:buClr>
              <a:buFont typeface="Wingdings"/>
              <a:buChar char=""/>
            </a:pPr>
            <a:endParaRPr sz="1900">
              <a:latin typeface="Corbel"/>
              <a:cs typeface="Corbe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1400" b="1" spc="-10" dirty="0">
                <a:latin typeface="Corbel"/>
                <a:cs typeface="Corbel"/>
              </a:rPr>
              <a:t>MyWebSearch </a:t>
            </a:r>
            <a:r>
              <a:rPr sz="1400" spc="-10" dirty="0">
                <a:latin typeface="Corbel"/>
                <a:cs typeface="Corbel"/>
              </a:rPr>
              <a:t>(of </a:t>
            </a:r>
            <a:r>
              <a:rPr sz="1400" dirty="0">
                <a:latin typeface="Corbel"/>
                <a:cs typeface="Corbel"/>
              </a:rPr>
              <a:t>Fun </a:t>
            </a:r>
            <a:r>
              <a:rPr sz="1400" spc="-20" dirty="0">
                <a:latin typeface="Corbel"/>
                <a:cs typeface="Corbel"/>
              </a:rPr>
              <a:t>Web </a:t>
            </a:r>
            <a:r>
              <a:rPr sz="1400" spc="-5" dirty="0">
                <a:latin typeface="Corbel"/>
                <a:cs typeface="Corbel"/>
              </a:rPr>
              <a:t>Products) has </a:t>
            </a:r>
            <a:r>
              <a:rPr sz="1400" dirty="0">
                <a:latin typeface="Corbel"/>
                <a:cs typeface="Corbel"/>
              </a:rPr>
              <a:t>a </a:t>
            </a:r>
            <a:r>
              <a:rPr sz="1400" spc="-5" dirty="0">
                <a:latin typeface="Corbel"/>
                <a:cs typeface="Corbel"/>
              </a:rPr>
              <a:t>plugin that displays </a:t>
            </a:r>
            <a:r>
              <a:rPr sz="1400" dirty="0">
                <a:latin typeface="Corbel"/>
                <a:cs typeface="Corbel"/>
              </a:rPr>
              <a:t>a </a:t>
            </a:r>
            <a:r>
              <a:rPr sz="1400" spc="-5" dirty="0">
                <a:latin typeface="Corbel"/>
                <a:cs typeface="Corbel"/>
              </a:rPr>
              <a:t>search </a:t>
            </a:r>
            <a:r>
              <a:rPr sz="1400" dirty="0">
                <a:latin typeface="Corbel"/>
                <a:cs typeface="Corbel"/>
              </a:rPr>
              <a:t>toolbar </a:t>
            </a:r>
            <a:r>
              <a:rPr sz="1400" spc="-5" dirty="0">
                <a:latin typeface="Corbel"/>
                <a:cs typeface="Corbel"/>
              </a:rPr>
              <a:t>near </a:t>
            </a:r>
            <a:r>
              <a:rPr sz="1400" dirty="0">
                <a:latin typeface="Corbel"/>
                <a:cs typeface="Corbel"/>
              </a:rPr>
              <a:t>the </a:t>
            </a:r>
            <a:r>
              <a:rPr sz="1400" spc="-5" dirty="0">
                <a:latin typeface="Corbel"/>
                <a:cs typeface="Corbel"/>
              </a:rPr>
              <a:t>top </a:t>
            </a:r>
            <a:r>
              <a:rPr sz="1400" spc="-10" dirty="0">
                <a:latin typeface="Corbel"/>
                <a:cs typeface="Corbel"/>
              </a:rPr>
              <a:t>of </a:t>
            </a:r>
            <a:r>
              <a:rPr sz="1400" spc="-27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browser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window,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and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it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spies</a:t>
            </a:r>
            <a:r>
              <a:rPr sz="1400" dirty="0">
                <a:latin typeface="Corbel"/>
                <a:cs typeface="Corbel"/>
              </a:rPr>
              <a:t> to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report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user</a:t>
            </a:r>
            <a:r>
              <a:rPr sz="1400" dirty="0">
                <a:latin typeface="Corbel"/>
                <a:cs typeface="Corbel"/>
              </a:rPr>
              <a:t> search-habits.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MyWebSearch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is</a:t>
            </a:r>
            <a:r>
              <a:rPr sz="1400" dirty="0">
                <a:latin typeface="Corbel"/>
                <a:cs typeface="Corbel"/>
              </a:rPr>
              <a:t> notable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for 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installing</a:t>
            </a:r>
            <a:r>
              <a:rPr sz="1400" dirty="0">
                <a:latin typeface="Corbel"/>
                <a:cs typeface="Corbel"/>
              </a:rPr>
              <a:t> over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210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computer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settings,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such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as</a:t>
            </a:r>
            <a:r>
              <a:rPr sz="1400" dirty="0">
                <a:latin typeface="Corbel"/>
                <a:cs typeface="Corbel"/>
              </a:rPr>
              <a:t> over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210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MS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Windows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registry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keys/values.[39][40] Beyond </a:t>
            </a:r>
            <a:r>
              <a:rPr sz="1400" dirty="0">
                <a:latin typeface="Corbel"/>
                <a:cs typeface="Corbel"/>
              </a:rPr>
              <a:t>the browser plugin, </a:t>
            </a:r>
            <a:r>
              <a:rPr sz="1400" spc="-5" dirty="0">
                <a:latin typeface="Corbel"/>
                <a:cs typeface="Corbel"/>
              </a:rPr>
              <a:t>it has settings </a:t>
            </a:r>
            <a:r>
              <a:rPr sz="1400" dirty="0">
                <a:latin typeface="Corbel"/>
                <a:cs typeface="Corbel"/>
              </a:rPr>
              <a:t>to </a:t>
            </a:r>
            <a:r>
              <a:rPr sz="1400" spc="-5" dirty="0">
                <a:latin typeface="Corbel"/>
                <a:cs typeface="Corbel"/>
              </a:rPr>
              <a:t>affect Outlook, </a:t>
            </a:r>
            <a:r>
              <a:rPr sz="1400" dirty="0">
                <a:latin typeface="Corbel"/>
                <a:cs typeface="Corbel"/>
              </a:rPr>
              <a:t>email, </a:t>
            </a:r>
            <a:r>
              <a:rPr sz="1400" spc="-5" dirty="0">
                <a:latin typeface="Corbel"/>
                <a:cs typeface="Corbel"/>
              </a:rPr>
              <a:t>HTML,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XML, </a:t>
            </a:r>
            <a:r>
              <a:rPr sz="1400" dirty="0">
                <a:latin typeface="Corbel"/>
                <a:cs typeface="Corbel"/>
              </a:rPr>
              <a:t>etc. </a:t>
            </a:r>
            <a:r>
              <a:rPr sz="1400" spc="-5" dirty="0">
                <a:latin typeface="Corbel"/>
                <a:cs typeface="Corbel"/>
              </a:rPr>
              <a:t>Although tools exist </a:t>
            </a:r>
            <a:r>
              <a:rPr sz="1400" dirty="0">
                <a:latin typeface="Corbel"/>
                <a:cs typeface="Corbel"/>
              </a:rPr>
              <a:t>to remove </a:t>
            </a:r>
            <a:r>
              <a:rPr sz="1400" spc="-5" dirty="0">
                <a:latin typeface="Corbel"/>
                <a:cs typeface="Corbel"/>
              </a:rPr>
              <a:t>MyWebSearch, it </a:t>
            </a:r>
            <a:r>
              <a:rPr sz="1400" dirty="0">
                <a:latin typeface="Corbel"/>
                <a:cs typeface="Corbel"/>
              </a:rPr>
              <a:t>can be hand-deleted </a:t>
            </a:r>
            <a:r>
              <a:rPr sz="1400" spc="-5" dirty="0">
                <a:latin typeface="Corbel"/>
                <a:cs typeface="Corbel"/>
              </a:rPr>
              <a:t>in </a:t>
            </a:r>
            <a:r>
              <a:rPr sz="1400" dirty="0">
                <a:latin typeface="Corbel"/>
                <a:cs typeface="Corbel"/>
              </a:rPr>
              <a:t>1 </a:t>
            </a:r>
            <a:r>
              <a:rPr sz="1400" spc="-15" dirty="0">
                <a:latin typeface="Corbel"/>
                <a:cs typeface="Corbel"/>
              </a:rPr>
              <a:t>hour, </a:t>
            </a:r>
            <a:r>
              <a:rPr sz="1400" dirty="0">
                <a:latin typeface="Corbel"/>
                <a:cs typeface="Corbel"/>
              </a:rPr>
              <a:t>by 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users </a:t>
            </a:r>
            <a:r>
              <a:rPr sz="1400" dirty="0">
                <a:latin typeface="Corbel"/>
                <a:cs typeface="Corbel"/>
              </a:rPr>
              <a:t>familiar </a:t>
            </a:r>
            <a:r>
              <a:rPr sz="1400" spc="-5" dirty="0">
                <a:latin typeface="Corbel"/>
                <a:cs typeface="Corbel"/>
              </a:rPr>
              <a:t>with </a:t>
            </a:r>
            <a:r>
              <a:rPr sz="1400" dirty="0">
                <a:latin typeface="Corbel"/>
                <a:cs typeface="Corbel"/>
              </a:rPr>
              <a:t>using </a:t>
            </a:r>
            <a:r>
              <a:rPr sz="1400" spc="-10" dirty="0">
                <a:latin typeface="Corbel"/>
                <a:cs typeface="Corbel"/>
              </a:rPr>
              <a:t>Regedit </a:t>
            </a:r>
            <a:r>
              <a:rPr sz="1400" dirty="0">
                <a:latin typeface="Corbel"/>
                <a:cs typeface="Corbel"/>
              </a:rPr>
              <a:t>to find and delete </a:t>
            </a:r>
            <a:r>
              <a:rPr sz="1400" spc="-5" dirty="0">
                <a:latin typeface="Corbel"/>
                <a:cs typeface="Corbel"/>
              </a:rPr>
              <a:t>keys/values (named with "MyWebSearch").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After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reboot,</a:t>
            </a:r>
            <a:r>
              <a:rPr sz="1400" spc="1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the</a:t>
            </a:r>
            <a:r>
              <a:rPr sz="1400" spc="-5" dirty="0">
                <a:latin typeface="Corbel"/>
                <a:cs typeface="Corbel"/>
              </a:rPr>
              <a:t> browser</a:t>
            </a:r>
            <a:r>
              <a:rPr sz="1400" spc="1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returns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to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the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prior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display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appearance.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7375E"/>
              </a:buClr>
              <a:buFont typeface="Wingdings"/>
              <a:buChar char=""/>
            </a:pPr>
            <a:endParaRPr sz="1900">
              <a:latin typeface="Corbel"/>
              <a:cs typeface="Corbel"/>
            </a:endParaRPr>
          </a:p>
          <a:p>
            <a:pPr marL="355600" marR="5715" indent="-342900" algn="just">
              <a:lnSpc>
                <a:spcPct val="100000"/>
              </a:lnSpc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1400" b="1" spc="-10" dirty="0">
                <a:latin typeface="Corbel"/>
                <a:cs typeface="Corbel"/>
              </a:rPr>
              <a:t>WeatherStudio</a:t>
            </a:r>
            <a:r>
              <a:rPr sz="1400" b="1" spc="-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has</a:t>
            </a:r>
            <a:r>
              <a:rPr sz="1400" dirty="0">
                <a:latin typeface="Corbel"/>
                <a:cs typeface="Corbel"/>
              </a:rPr>
              <a:t> a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plugin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that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displays</a:t>
            </a:r>
            <a:r>
              <a:rPr sz="1400" dirty="0">
                <a:latin typeface="Corbel"/>
                <a:cs typeface="Corbel"/>
              </a:rPr>
              <a:t> a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window-panel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near</a:t>
            </a:r>
            <a:r>
              <a:rPr sz="1400" dirty="0">
                <a:latin typeface="Corbel"/>
                <a:cs typeface="Corbel"/>
              </a:rPr>
              <a:t> the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bottom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of</a:t>
            </a:r>
            <a:r>
              <a:rPr sz="1400" dirty="0">
                <a:latin typeface="Corbel"/>
                <a:cs typeface="Corbel"/>
              </a:rPr>
              <a:t> a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browser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window. </a:t>
            </a:r>
            <a:r>
              <a:rPr sz="1400" spc="-5" dirty="0">
                <a:latin typeface="Corbel"/>
                <a:cs typeface="Corbel"/>
              </a:rPr>
              <a:t>The official </a:t>
            </a:r>
            <a:r>
              <a:rPr sz="1400" dirty="0">
                <a:latin typeface="Corbel"/>
                <a:cs typeface="Corbel"/>
              </a:rPr>
              <a:t>website </a:t>
            </a:r>
            <a:r>
              <a:rPr sz="1400" spc="-5" dirty="0">
                <a:latin typeface="Corbel"/>
                <a:cs typeface="Corbel"/>
              </a:rPr>
              <a:t>notes that it is easy </a:t>
            </a:r>
            <a:r>
              <a:rPr sz="1400" dirty="0">
                <a:latin typeface="Corbel"/>
                <a:cs typeface="Corbel"/>
              </a:rPr>
              <a:t>to </a:t>
            </a:r>
            <a:r>
              <a:rPr sz="1400" spc="-5" dirty="0">
                <a:latin typeface="Corbel"/>
                <a:cs typeface="Corbel"/>
              </a:rPr>
              <a:t>remove (uninstall) WeatherStudio from </a:t>
            </a:r>
            <a:r>
              <a:rPr sz="1400" dirty="0">
                <a:latin typeface="Corbel"/>
                <a:cs typeface="Corbel"/>
              </a:rPr>
              <a:t>a 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computer,</a:t>
            </a:r>
            <a:r>
              <a:rPr sz="1400" spc="-5" dirty="0">
                <a:latin typeface="Corbel"/>
                <a:cs typeface="Corbel"/>
              </a:rPr>
              <a:t> using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its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own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uninstall-program,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such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as</a:t>
            </a:r>
            <a:r>
              <a:rPr sz="1400" dirty="0">
                <a:latin typeface="Corbel"/>
                <a:cs typeface="Corbel"/>
              </a:rPr>
              <a:t> under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C:\Program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Files\WeatherStudio.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Once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WeatherStudio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is</a:t>
            </a:r>
            <a:r>
              <a:rPr sz="1400" dirty="0">
                <a:latin typeface="Corbel"/>
                <a:cs typeface="Corbel"/>
              </a:rPr>
              <a:t> removed,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 browser returns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to the </a:t>
            </a:r>
            <a:r>
              <a:rPr sz="1400" spc="-5" dirty="0">
                <a:latin typeface="Corbel"/>
                <a:cs typeface="Corbel"/>
              </a:rPr>
              <a:t>prior</a:t>
            </a:r>
            <a:r>
              <a:rPr sz="1400" spc="27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display </a:t>
            </a:r>
            <a:r>
              <a:rPr sz="1400" spc="-5" dirty="0">
                <a:latin typeface="Corbel"/>
                <a:cs typeface="Corbel"/>
              </a:rPr>
              <a:t>appearance,</a:t>
            </a:r>
            <a:r>
              <a:rPr sz="1400" spc="27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without </a:t>
            </a:r>
            <a:r>
              <a:rPr sz="1400" spc="-27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the</a:t>
            </a:r>
            <a:r>
              <a:rPr sz="1400" spc="-2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need </a:t>
            </a:r>
            <a:r>
              <a:rPr sz="1400" dirty="0">
                <a:latin typeface="Corbel"/>
                <a:cs typeface="Corbel"/>
              </a:rPr>
              <a:t>to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modify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the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browser</a:t>
            </a:r>
            <a:r>
              <a:rPr sz="1400" spc="1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settings.</a:t>
            </a:r>
            <a:endParaRPr sz="1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2686050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438782"/>
            <a:ext cx="7331075" cy="3611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1400" b="1" spc="-5" dirty="0">
                <a:latin typeface="Corbel"/>
                <a:cs typeface="Corbel"/>
              </a:rPr>
              <a:t>Internet</a:t>
            </a:r>
            <a:r>
              <a:rPr sz="1400" b="1" dirty="0">
                <a:latin typeface="Corbel"/>
                <a:cs typeface="Corbel"/>
              </a:rPr>
              <a:t> </a:t>
            </a:r>
            <a:r>
              <a:rPr sz="1400" b="1" spc="-5" dirty="0">
                <a:latin typeface="Corbel"/>
                <a:cs typeface="Corbel"/>
              </a:rPr>
              <a:t>Optimizer</a:t>
            </a:r>
            <a:r>
              <a:rPr sz="1400" spc="-5" dirty="0">
                <a:latin typeface="Corbel"/>
                <a:cs typeface="Corbel"/>
              </a:rPr>
              <a:t>,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also</a:t>
            </a:r>
            <a:r>
              <a:rPr sz="1400" dirty="0">
                <a:latin typeface="Corbel"/>
                <a:cs typeface="Corbel"/>
              </a:rPr>
              <a:t> known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as</a:t>
            </a:r>
            <a:r>
              <a:rPr sz="1400" dirty="0">
                <a:latin typeface="Corbel"/>
                <a:cs typeface="Corbel"/>
              </a:rPr>
              <a:t> DyFuCa,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redirects</a:t>
            </a:r>
            <a:r>
              <a:rPr sz="1400" dirty="0">
                <a:latin typeface="Corbel"/>
                <a:cs typeface="Corbel"/>
              </a:rPr>
              <a:t> Internet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Explorer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error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pages</a:t>
            </a:r>
            <a:r>
              <a:rPr sz="1400" dirty="0">
                <a:latin typeface="Corbel"/>
                <a:cs typeface="Corbel"/>
              </a:rPr>
              <a:t> to 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advertising. </a:t>
            </a:r>
            <a:r>
              <a:rPr sz="1400" spc="-5" dirty="0">
                <a:latin typeface="Corbel"/>
                <a:cs typeface="Corbel"/>
              </a:rPr>
              <a:t>When users </a:t>
            </a:r>
            <a:r>
              <a:rPr sz="1400" dirty="0">
                <a:latin typeface="Corbel"/>
                <a:cs typeface="Corbel"/>
              </a:rPr>
              <a:t>follow a </a:t>
            </a:r>
            <a:r>
              <a:rPr sz="1400" spc="-5" dirty="0">
                <a:latin typeface="Corbel"/>
                <a:cs typeface="Corbel"/>
              </a:rPr>
              <a:t>broken </a:t>
            </a:r>
            <a:r>
              <a:rPr sz="1400" dirty="0">
                <a:latin typeface="Corbel"/>
                <a:cs typeface="Corbel"/>
              </a:rPr>
              <a:t>link </a:t>
            </a:r>
            <a:r>
              <a:rPr sz="1400" spc="-5" dirty="0">
                <a:latin typeface="Corbel"/>
                <a:cs typeface="Corbel"/>
              </a:rPr>
              <a:t>or </a:t>
            </a:r>
            <a:r>
              <a:rPr sz="1400" dirty="0">
                <a:latin typeface="Corbel"/>
                <a:cs typeface="Corbel"/>
              </a:rPr>
              <a:t>enter </a:t>
            </a:r>
            <a:r>
              <a:rPr sz="1400" spc="-5" dirty="0">
                <a:latin typeface="Corbel"/>
                <a:cs typeface="Corbel"/>
              </a:rPr>
              <a:t>an </a:t>
            </a:r>
            <a:r>
              <a:rPr sz="1400" dirty="0">
                <a:latin typeface="Corbel"/>
                <a:cs typeface="Corbel"/>
              </a:rPr>
              <a:t>erroneous </a:t>
            </a:r>
            <a:r>
              <a:rPr sz="1400" spc="-5" dirty="0">
                <a:latin typeface="Corbel"/>
                <a:cs typeface="Corbel"/>
              </a:rPr>
              <a:t>URL, they </a:t>
            </a:r>
            <a:r>
              <a:rPr sz="1400" dirty="0">
                <a:latin typeface="Corbel"/>
                <a:cs typeface="Corbel"/>
              </a:rPr>
              <a:t>see a </a:t>
            </a:r>
            <a:r>
              <a:rPr sz="1400" spc="-5" dirty="0">
                <a:latin typeface="Corbel"/>
                <a:cs typeface="Corbel"/>
              </a:rPr>
              <a:t>page </a:t>
            </a:r>
            <a:r>
              <a:rPr sz="1400" spc="5" dirty="0">
                <a:latin typeface="Corbel"/>
                <a:cs typeface="Corbel"/>
              </a:rPr>
              <a:t>of </a:t>
            </a:r>
            <a:r>
              <a:rPr sz="1400" spc="1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advertisements. </a:t>
            </a:r>
            <a:r>
              <a:rPr sz="1400" spc="-10" dirty="0">
                <a:latin typeface="Corbel"/>
                <a:cs typeface="Corbel"/>
              </a:rPr>
              <a:t>However, </a:t>
            </a:r>
            <a:r>
              <a:rPr sz="1400" spc="-5" dirty="0">
                <a:latin typeface="Corbel"/>
                <a:cs typeface="Corbel"/>
              </a:rPr>
              <a:t>because password-protected </a:t>
            </a:r>
            <a:r>
              <a:rPr sz="1400" spc="-20" dirty="0">
                <a:latin typeface="Corbel"/>
                <a:cs typeface="Corbel"/>
              </a:rPr>
              <a:t>Web </a:t>
            </a:r>
            <a:r>
              <a:rPr sz="1400" spc="-5" dirty="0">
                <a:latin typeface="Corbel"/>
                <a:cs typeface="Corbel"/>
              </a:rPr>
              <a:t>sites </a:t>
            </a:r>
            <a:r>
              <a:rPr sz="1400" dirty="0">
                <a:latin typeface="Corbel"/>
                <a:cs typeface="Corbel"/>
              </a:rPr>
              <a:t>(HTTP </a:t>
            </a:r>
            <a:r>
              <a:rPr sz="1400" spc="-5" dirty="0">
                <a:latin typeface="Corbel"/>
                <a:cs typeface="Corbel"/>
              </a:rPr>
              <a:t>Basic authentication) </a:t>
            </a:r>
            <a:r>
              <a:rPr sz="1400" dirty="0">
                <a:latin typeface="Corbel"/>
                <a:cs typeface="Corbel"/>
              </a:rPr>
              <a:t> use the </a:t>
            </a:r>
            <a:r>
              <a:rPr sz="1400" spc="-5" dirty="0">
                <a:latin typeface="Corbel"/>
                <a:cs typeface="Corbel"/>
              </a:rPr>
              <a:t>same mechanism as HTTP errors, </a:t>
            </a:r>
            <a:r>
              <a:rPr sz="1400" dirty="0">
                <a:latin typeface="Corbel"/>
                <a:cs typeface="Corbel"/>
              </a:rPr>
              <a:t>Internet Optimizer </a:t>
            </a:r>
            <a:r>
              <a:rPr sz="1400" spc="-5" dirty="0">
                <a:latin typeface="Corbel"/>
                <a:cs typeface="Corbel"/>
              </a:rPr>
              <a:t>makes it impossible for </a:t>
            </a:r>
            <a:r>
              <a:rPr sz="1400" dirty="0">
                <a:latin typeface="Corbel"/>
                <a:cs typeface="Corbel"/>
              </a:rPr>
              <a:t>the </a:t>
            </a:r>
            <a:r>
              <a:rPr sz="1400" spc="-5" dirty="0">
                <a:latin typeface="Corbel"/>
                <a:cs typeface="Corbel"/>
              </a:rPr>
              <a:t>user </a:t>
            </a:r>
            <a:r>
              <a:rPr sz="1400" spc="-10" dirty="0">
                <a:latin typeface="Corbel"/>
                <a:cs typeface="Corbel"/>
              </a:rPr>
              <a:t>to </a:t>
            </a:r>
            <a:r>
              <a:rPr sz="1400" spc="-27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access</a:t>
            </a:r>
            <a:r>
              <a:rPr sz="1400" spc="-1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password-protected sites.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7375E"/>
              </a:buClr>
              <a:buFont typeface="Wingdings"/>
              <a:buChar char=""/>
            </a:pPr>
            <a:endParaRPr sz="1900">
              <a:latin typeface="Corbel"/>
              <a:cs typeface="Corbel"/>
            </a:endParaRPr>
          </a:p>
          <a:p>
            <a:pPr marL="355600" marR="6350" indent="-342900" algn="just">
              <a:lnSpc>
                <a:spcPct val="100000"/>
              </a:lnSpc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1400" b="1" spc="-5" dirty="0">
                <a:latin typeface="Corbel"/>
                <a:cs typeface="Corbel"/>
              </a:rPr>
              <a:t>Zango </a:t>
            </a:r>
            <a:r>
              <a:rPr sz="1400" dirty="0">
                <a:latin typeface="Corbel"/>
                <a:cs typeface="Corbel"/>
              </a:rPr>
              <a:t>(formerly </a:t>
            </a:r>
            <a:r>
              <a:rPr sz="1400" spc="-5" dirty="0">
                <a:latin typeface="Corbel"/>
                <a:cs typeface="Corbel"/>
              </a:rPr>
              <a:t>180 Solutions) transmits detailed </a:t>
            </a:r>
            <a:r>
              <a:rPr sz="1400" dirty="0">
                <a:latin typeface="Corbel"/>
                <a:cs typeface="Corbel"/>
              </a:rPr>
              <a:t>information to advertisers about the </a:t>
            </a:r>
            <a:r>
              <a:rPr sz="1400" spc="-20" dirty="0">
                <a:latin typeface="Corbel"/>
                <a:cs typeface="Corbel"/>
              </a:rPr>
              <a:t>Web </a:t>
            </a:r>
            <a:r>
              <a:rPr sz="1400" spc="-1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sites</a:t>
            </a:r>
            <a:r>
              <a:rPr sz="1400" spc="16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which</a:t>
            </a:r>
            <a:r>
              <a:rPr sz="1400" spc="16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users</a:t>
            </a:r>
            <a:r>
              <a:rPr sz="1400" spc="17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visit.</a:t>
            </a:r>
            <a:r>
              <a:rPr sz="1400" spc="16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It</a:t>
            </a:r>
            <a:r>
              <a:rPr sz="1400" spc="17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also</a:t>
            </a:r>
            <a:r>
              <a:rPr sz="1400" spc="16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alters</a:t>
            </a:r>
            <a:r>
              <a:rPr sz="1400" spc="17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HTTP</a:t>
            </a:r>
            <a:r>
              <a:rPr sz="1400" spc="17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requests</a:t>
            </a:r>
            <a:r>
              <a:rPr sz="1400" spc="17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for</a:t>
            </a:r>
            <a:r>
              <a:rPr sz="1400" spc="16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affiliate</a:t>
            </a:r>
            <a:r>
              <a:rPr sz="1400" spc="17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advertisements</a:t>
            </a:r>
            <a:r>
              <a:rPr sz="1400" spc="16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linked</a:t>
            </a:r>
            <a:r>
              <a:rPr sz="1400" spc="17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from</a:t>
            </a:r>
            <a:r>
              <a:rPr sz="1400" spc="16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a </a:t>
            </a:r>
            <a:r>
              <a:rPr sz="1400" spc="-265" dirty="0">
                <a:latin typeface="Corbel"/>
                <a:cs typeface="Corbel"/>
              </a:rPr>
              <a:t> </a:t>
            </a:r>
            <a:r>
              <a:rPr sz="1400" spc="-20" dirty="0">
                <a:latin typeface="Corbel"/>
                <a:cs typeface="Corbel"/>
              </a:rPr>
              <a:t>Web </a:t>
            </a:r>
            <a:r>
              <a:rPr sz="1400" spc="-5" dirty="0">
                <a:latin typeface="Corbel"/>
                <a:cs typeface="Corbel"/>
              </a:rPr>
              <a:t>site, so that </a:t>
            </a:r>
            <a:r>
              <a:rPr sz="1400" dirty="0">
                <a:latin typeface="Corbel"/>
                <a:cs typeface="Corbel"/>
              </a:rPr>
              <a:t>the advertisements </a:t>
            </a:r>
            <a:r>
              <a:rPr sz="1400" spc="-10" dirty="0">
                <a:latin typeface="Corbel"/>
                <a:cs typeface="Corbel"/>
              </a:rPr>
              <a:t>make </a:t>
            </a:r>
            <a:r>
              <a:rPr sz="1400" spc="-5" dirty="0">
                <a:latin typeface="Corbel"/>
                <a:cs typeface="Corbel"/>
              </a:rPr>
              <a:t>unearned profit </a:t>
            </a:r>
            <a:r>
              <a:rPr sz="1400" dirty="0">
                <a:latin typeface="Corbel"/>
                <a:cs typeface="Corbel"/>
              </a:rPr>
              <a:t>for the </a:t>
            </a:r>
            <a:r>
              <a:rPr sz="1400" spc="-5" dirty="0">
                <a:latin typeface="Corbel"/>
                <a:cs typeface="Corbel"/>
              </a:rPr>
              <a:t>180 </a:t>
            </a:r>
            <a:r>
              <a:rPr sz="1400" dirty="0">
                <a:latin typeface="Corbel"/>
                <a:cs typeface="Corbel"/>
              </a:rPr>
              <a:t>Solutions </a:t>
            </a:r>
            <a:r>
              <a:rPr sz="1400" spc="-15" dirty="0">
                <a:latin typeface="Corbel"/>
                <a:cs typeface="Corbel"/>
              </a:rPr>
              <a:t>company. </a:t>
            </a:r>
            <a:r>
              <a:rPr sz="1400" dirty="0">
                <a:latin typeface="Corbel"/>
                <a:cs typeface="Corbel"/>
              </a:rPr>
              <a:t>It 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opens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pop-up</a:t>
            </a:r>
            <a:r>
              <a:rPr sz="1400" dirty="0">
                <a:latin typeface="Corbel"/>
                <a:cs typeface="Corbel"/>
              </a:rPr>
              <a:t> ads </a:t>
            </a:r>
            <a:r>
              <a:rPr sz="1400" spc="-5" dirty="0">
                <a:latin typeface="Corbel"/>
                <a:cs typeface="Corbel"/>
              </a:rPr>
              <a:t>that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cover</a:t>
            </a:r>
            <a:r>
              <a:rPr sz="1400" dirty="0">
                <a:latin typeface="Corbel"/>
                <a:cs typeface="Corbel"/>
              </a:rPr>
              <a:t> over the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20" dirty="0">
                <a:latin typeface="Corbel"/>
                <a:cs typeface="Corbel"/>
              </a:rPr>
              <a:t>Web</a:t>
            </a:r>
            <a:r>
              <a:rPr sz="1400" spc="-1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sites of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competing companies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(as seen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in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their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[Zango</a:t>
            </a:r>
            <a:r>
              <a:rPr sz="1400" spc="-3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End</a:t>
            </a:r>
            <a:r>
              <a:rPr sz="1400" spc="-6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User License</a:t>
            </a:r>
            <a:r>
              <a:rPr sz="1400" spc="-8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Agreement]).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7375E"/>
              </a:buClr>
              <a:buFont typeface="Wingdings"/>
              <a:buChar char=""/>
            </a:pPr>
            <a:endParaRPr sz="1900">
              <a:latin typeface="Corbel"/>
              <a:cs typeface="Corbel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1400" b="1" spc="-5" dirty="0">
                <a:latin typeface="Corbel"/>
                <a:cs typeface="Corbel"/>
              </a:rPr>
              <a:t>Zlob trojan</a:t>
            </a:r>
            <a:r>
              <a:rPr sz="1400" spc="-5" dirty="0">
                <a:latin typeface="Corbel"/>
                <a:cs typeface="Corbel"/>
              </a:rPr>
              <a:t>, or just </a:t>
            </a:r>
            <a:r>
              <a:rPr sz="1400" dirty="0">
                <a:latin typeface="Corbel"/>
                <a:cs typeface="Corbel"/>
              </a:rPr>
              <a:t>Zlob, </a:t>
            </a:r>
            <a:r>
              <a:rPr sz="1400" spc="-5" dirty="0">
                <a:latin typeface="Corbel"/>
                <a:cs typeface="Corbel"/>
              </a:rPr>
              <a:t>downloads itself </a:t>
            </a:r>
            <a:r>
              <a:rPr sz="1400" dirty="0">
                <a:latin typeface="Corbel"/>
                <a:cs typeface="Corbel"/>
              </a:rPr>
              <a:t>to a computer via </a:t>
            </a:r>
            <a:r>
              <a:rPr sz="1400" spc="-5" dirty="0">
                <a:latin typeface="Corbel"/>
                <a:cs typeface="Corbel"/>
              </a:rPr>
              <a:t>an ActiveX codec </a:t>
            </a:r>
            <a:r>
              <a:rPr sz="1400" dirty="0">
                <a:latin typeface="Corbel"/>
                <a:cs typeface="Corbel"/>
              </a:rPr>
              <a:t>and </a:t>
            </a:r>
            <a:r>
              <a:rPr sz="1400" spc="-5" dirty="0">
                <a:latin typeface="Corbel"/>
                <a:cs typeface="Corbel"/>
              </a:rPr>
              <a:t>reports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information</a:t>
            </a:r>
            <a:r>
              <a:rPr sz="1400" dirty="0">
                <a:latin typeface="Corbel"/>
                <a:cs typeface="Corbel"/>
              </a:rPr>
              <a:t> back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to </a:t>
            </a:r>
            <a:r>
              <a:rPr sz="1400" spc="-5" dirty="0">
                <a:latin typeface="Corbel"/>
                <a:cs typeface="Corbel"/>
              </a:rPr>
              <a:t>Control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Server[citation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needed].</a:t>
            </a:r>
            <a:r>
              <a:rPr sz="1400" dirty="0">
                <a:latin typeface="Corbel"/>
                <a:cs typeface="Corbel"/>
              </a:rPr>
              <a:t> Some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information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can</a:t>
            </a:r>
            <a:r>
              <a:rPr sz="1400" dirty="0">
                <a:latin typeface="Corbel"/>
                <a:cs typeface="Corbel"/>
              </a:rPr>
              <a:t> be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the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search-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history, </a:t>
            </a:r>
            <a:r>
              <a:rPr sz="1400" dirty="0">
                <a:latin typeface="Corbel"/>
                <a:cs typeface="Corbel"/>
              </a:rPr>
              <a:t>the </a:t>
            </a:r>
            <a:r>
              <a:rPr sz="1400" spc="-5" dirty="0">
                <a:latin typeface="Corbel"/>
                <a:cs typeface="Corbel"/>
              </a:rPr>
              <a:t>Websites </a:t>
            </a:r>
            <a:r>
              <a:rPr sz="1400" dirty="0">
                <a:latin typeface="Corbel"/>
                <a:cs typeface="Corbel"/>
              </a:rPr>
              <a:t>visited, and </a:t>
            </a:r>
            <a:r>
              <a:rPr sz="1400" spc="-5" dirty="0">
                <a:latin typeface="Corbel"/>
                <a:cs typeface="Corbel"/>
              </a:rPr>
              <a:t>even keystrokes.[citation needed] More recently, </a:t>
            </a:r>
            <a:r>
              <a:rPr sz="1400" dirty="0">
                <a:latin typeface="Corbel"/>
                <a:cs typeface="Corbel"/>
              </a:rPr>
              <a:t>Zlob </a:t>
            </a:r>
            <a:r>
              <a:rPr sz="1400" spc="-5" dirty="0">
                <a:latin typeface="Corbel"/>
                <a:cs typeface="Corbel"/>
              </a:rPr>
              <a:t>has </a:t>
            </a:r>
            <a:r>
              <a:rPr sz="1400" dirty="0">
                <a:latin typeface="Corbel"/>
                <a:cs typeface="Corbel"/>
              </a:rPr>
              <a:t> been</a:t>
            </a:r>
            <a:r>
              <a:rPr sz="1400" spc="-2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known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to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hijack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routers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set</a:t>
            </a:r>
            <a:r>
              <a:rPr sz="1400" spc="-1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to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defaults.</a:t>
            </a:r>
            <a:endParaRPr sz="1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6429375" cy="12287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036064" y="2240660"/>
            <a:ext cx="5201920" cy="13970"/>
          </a:xfrm>
          <a:custGeom>
            <a:avLst/>
            <a:gdLst/>
            <a:ahLst/>
            <a:cxnLst/>
            <a:rect l="l" t="t" r="r" b="b"/>
            <a:pathLst>
              <a:path w="5201920" h="13969">
                <a:moveTo>
                  <a:pt x="5201412" y="0"/>
                </a:moveTo>
                <a:lnTo>
                  <a:pt x="0" y="0"/>
                </a:lnTo>
                <a:lnTo>
                  <a:pt x="0" y="13715"/>
                </a:lnTo>
                <a:lnTo>
                  <a:pt x="5201412" y="13715"/>
                </a:lnTo>
                <a:lnTo>
                  <a:pt x="520141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36064" y="3154933"/>
            <a:ext cx="5209540" cy="13970"/>
          </a:xfrm>
          <a:custGeom>
            <a:avLst/>
            <a:gdLst/>
            <a:ahLst/>
            <a:cxnLst/>
            <a:rect l="l" t="t" r="r" b="b"/>
            <a:pathLst>
              <a:path w="5209540" h="13969">
                <a:moveTo>
                  <a:pt x="5209032" y="0"/>
                </a:moveTo>
                <a:lnTo>
                  <a:pt x="0" y="0"/>
                </a:lnTo>
                <a:lnTo>
                  <a:pt x="0" y="13715"/>
                </a:lnTo>
                <a:lnTo>
                  <a:pt x="5209032" y="13715"/>
                </a:lnTo>
                <a:lnTo>
                  <a:pt x="520903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36064" y="4069460"/>
            <a:ext cx="5206365" cy="13970"/>
          </a:xfrm>
          <a:custGeom>
            <a:avLst/>
            <a:gdLst/>
            <a:ahLst/>
            <a:cxnLst/>
            <a:rect l="l" t="t" r="r" b="b"/>
            <a:pathLst>
              <a:path w="5206365" h="13970">
                <a:moveTo>
                  <a:pt x="5205984" y="0"/>
                </a:moveTo>
                <a:lnTo>
                  <a:pt x="0" y="0"/>
                </a:lnTo>
                <a:lnTo>
                  <a:pt x="0" y="13716"/>
                </a:lnTo>
                <a:lnTo>
                  <a:pt x="5205984" y="13716"/>
                </a:lnTo>
                <a:lnTo>
                  <a:pt x="52059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6064" y="4983860"/>
            <a:ext cx="5206365" cy="13970"/>
          </a:xfrm>
          <a:custGeom>
            <a:avLst/>
            <a:gdLst/>
            <a:ahLst/>
            <a:cxnLst/>
            <a:rect l="l" t="t" r="r" b="b"/>
            <a:pathLst>
              <a:path w="5206365" h="13970">
                <a:moveTo>
                  <a:pt x="5205984" y="0"/>
                </a:moveTo>
                <a:lnTo>
                  <a:pt x="0" y="0"/>
                </a:lnTo>
                <a:lnTo>
                  <a:pt x="0" y="13716"/>
                </a:lnTo>
                <a:lnTo>
                  <a:pt x="5205984" y="13716"/>
                </a:lnTo>
                <a:lnTo>
                  <a:pt x="52059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79905" y="1309505"/>
            <a:ext cx="5991225" cy="462724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avast!</a:t>
            </a:r>
            <a:r>
              <a:rPr sz="3200" spc="-4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Internet</a:t>
            </a:r>
            <a:r>
              <a:rPr sz="3200" spc="-114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Security </a:t>
            </a:r>
            <a:r>
              <a:rPr sz="3200" dirty="0">
                <a:latin typeface="Corbel"/>
                <a:cs typeface="Corbel"/>
              </a:rPr>
              <a:t>5.0</a:t>
            </a:r>
            <a:endParaRPr sz="320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  <a:tabLst>
                <a:tab pos="75628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10" dirty="0">
                <a:solidFill>
                  <a:srgbClr val="0000FF"/>
                </a:solidFill>
                <a:latin typeface="Corbel"/>
                <a:cs typeface="Corbel"/>
                <a:hlinkClick r:id="rId3"/>
              </a:rPr>
              <a:t>http://www.pcmag.com/article2/0,2817,2358467,00.asp</a:t>
            </a:r>
            <a:endParaRPr sz="1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65" dirty="0">
                <a:latin typeface="Corbel"/>
                <a:cs typeface="Corbel"/>
              </a:rPr>
              <a:t>AVG</a:t>
            </a:r>
            <a:r>
              <a:rPr sz="3200" spc="-3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Internet</a:t>
            </a:r>
            <a:r>
              <a:rPr sz="3200" spc="-114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Security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9.0</a:t>
            </a:r>
            <a:endParaRPr sz="320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  <a:tabLst>
                <a:tab pos="75628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10" dirty="0">
                <a:solidFill>
                  <a:srgbClr val="0000FF"/>
                </a:solidFill>
                <a:latin typeface="Corbel"/>
                <a:cs typeface="Corbel"/>
                <a:hlinkClick r:id="rId4"/>
              </a:rPr>
              <a:t>http://www.pcmag.com/article2/0,2817,2355028,00.asp</a:t>
            </a:r>
            <a:endParaRPr sz="1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BitDefende</a:t>
            </a:r>
            <a:r>
              <a:rPr sz="3200" dirty="0">
                <a:latin typeface="Corbel"/>
                <a:cs typeface="Corbel"/>
              </a:rPr>
              <a:t>r</a:t>
            </a:r>
            <a:r>
              <a:rPr sz="3200" spc="-260" dirty="0">
                <a:latin typeface="Corbel"/>
                <a:cs typeface="Corbel"/>
              </a:rPr>
              <a:t> </a:t>
            </a:r>
            <a:r>
              <a:rPr sz="3200" spc="-210" dirty="0">
                <a:latin typeface="Corbel"/>
                <a:cs typeface="Corbel"/>
              </a:rPr>
              <a:t>T</a:t>
            </a:r>
            <a:r>
              <a:rPr sz="3200" spc="-5" dirty="0">
                <a:latin typeface="Corbel"/>
                <a:cs typeface="Corbel"/>
              </a:rPr>
              <a:t>ota</a:t>
            </a:r>
            <a:r>
              <a:rPr sz="3200" dirty="0">
                <a:latin typeface="Corbel"/>
                <a:cs typeface="Corbel"/>
              </a:rPr>
              <a:t>l</a:t>
            </a:r>
            <a:r>
              <a:rPr sz="3200" spc="-10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Secu</a:t>
            </a:r>
            <a:r>
              <a:rPr sz="3200" spc="-15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ity </a:t>
            </a:r>
            <a:r>
              <a:rPr sz="3200" spc="-70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010</a:t>
            </a:r>
            <a:endParaRPr sz="320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  <a:tabLst>
                <a:tab pos="75628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5" dirty="0">
                <a:solidFill>
                  <a:srgbClr val="0000FF"/>
                </a:solidFill>
                <a:latin typeface="Corbel"/>
                <a:cs typeface="Corbel"/>
                <a:hlinkClick r:id="rId5"/>
              </a:rPr>
              <a:t>http://www.pcmag.com/article2/0,2817,2351546,00.asp</a:t>
            </a:r>
            <a:endParaRPr sz="1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Kaspersky</a:t>
            </a:r>
            <a:r>
              <a:rPr sz="3200" spc="-3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Internet</a:t>
            </a:r>
            <a:r>
              <a:rPr sz="3200" spc="-11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Security</a:t>
            </a:r>
            <a:r>
              <a:rPr sz="3200" dirty="0">
                <a:latin typeface="Corbel"/>
                <a:cs typeface="Corbel"/>
              </a:rPr>
              <a:t> </a:t>
            </a:r>
            <a:r>
              <a:rPr sz="3200" spc="-20" dirty="0">
                <a:latin typeface="Corbel"/>
                <a:cs typeface="Corbel"/>
              </a:rPr>
              <a:t>2010</a:t>
            </a:r>
            <a:endParaRPr sz="320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  <a:tabLst>
                <a:tab pos="75628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5" dirty="0">
                <a:solidFill>
                  <a:srgbClr val="0000FF"/>
                </a:solidFill>
                <a:latin typeface="Corbel"/>
                <a:cs typeface="Corbel"/>
                <a:hlinkClick r:id="rId6"/>
              </a:rPr>
              <a:t>http://www.pcmag.com/article2/0,2817,2351568,00.asp</a:t>
            </a:r>
            <a:endParaRPr sz="1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McAfee</a:t>
            </a:r>
            <a:r>
              <a:rPr sz="3200" spc="-275" dirty="0">
                <a:latin typeface="Corbel"/>
                <a:cs typeface="Corbel"/>
              </a:rPr>
              <a:t> </a:t>
            </a:r>
            <a:r>
              <a:rPr sz="3200" spc="-210" dirty="0">
                <a:latin typeface="Corbel"/>
                <a:cs typeface="Corbel"/>
              </a:rPr>
              <a:t>T</a:t>
            </a:r>
            <a:r>
              <a:rPr sz="3200" spc="-5" dirty="0">
                <a:latin typeface="Corbel"/>
                <a:cs typeface="Corbel"/>
              </a:rPr>
              <a:t>ota</a:t>
            </a:r>
            <a:r>
              <a:rPr sz="3200" dirty="0">
                <a:latin typeface="Corbel"/>
                <a:cs typeface="Corbel"/>
              </a:rPr>
              <a:t>l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P</a:t>
            </a:r>
            <a:r>
              <a:rPr sz="3200" spc="-15" dirty="0">
                <a:latin typeface="Corbel"/>
                <a:cs typeface="Corbel"/>
              </a:rPr>
              <a:t>r</a:t>
            </a:r>
            <a:r>
              <a:rPr sz="3200" spc="-5" dirty="0">
                <a:latin typeface="Corbel"/>
                <a:cs typeface="Corbel"/>
              </a:rPr>
              <a:t>otectio</a:t>
            </a:r>
            <a:r>
              <a:rPr sz="3200" dirty="0">
                <a:latin typeface="Corbel"/>
                <a:cs typeface="Corbel"/>
              </a:rPr>
              <a:t>n</a:t>
            </a:r>
            <a:r>
              <a:rPr sz="3200" spc="-5" dirty="0">
                <a:latin typeface="Corbel"/>
                <a:cs typeface="Corbel"/>
              </a:rPr>
              <a:t> </a:t>
            </a:r>
            <a:r>
              <a:rPr sz="3200" spc="-75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010</a:t>
            </a:r>
            <a:endParaRPr sz="320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  <a:tabLst>
                <a:tab pos="75628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5" dirty="0">
                <a:solidFill>
                  <a:srgbClr val="0000FF"/>
                </a:solidFill>
                <a:latin typeface="Corbel"/>
                <a:cs typeface="Corbel"/>
                <a:hlinkClick r:id="rId7"/>
              </a:rPr>
              <a:t>http://www.pcmag.com/article2/0,2817,2358902,00.asp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36064" y="5898197"/>
            <a:ext cx="5224780" cy="13970"/>
          </a:xfrm>
          <a:custGeom>
            <a:avLst/>
            <a:gdLst/>
            <a:ahLst/>
            <a:cxnLst/>
            <a:rect l="l" t="t" r="r" b="b"/>
            <a:pathLst>
              <a:path w="5224780" h="13970">
                <a:moveTo>
                  <a:pt x="5224272" y="0"/>
                </a:moveTo>
                <a:lnTo>
                  <a:pt x="0" y="0"/>
                </a:lnTo>
                <a:lnTo>
                  <a:pt x="0" y="13715"/>
                </a:lnTo>
                <a:lnTo>
                  <a:pt x="5224272" y="13715"/>
                </a:lnTo>
                <a:lnTo>
                  <a:pt x="522427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2714625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8263"/>
            <a:ext cx="4800600" cy="43440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What</a:t>
            </a:r>
            <a:r>
              <a:rPr sz="3200" spc="-5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is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Firewall?</a:t>
            </a:r>
            <a:endParaRPr sz="32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Hardware</a:t>
            </a:r>
            <a:r>
              <a:rPr sz="3200" spc="-7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Firewall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Broadband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Routers</a:t>
            </a:r>
            <a:endParaRPr sz="2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Software</a:t>
            </a:r>
            <a:r>
              <a:rPr sz="3200" spc="-8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Firewall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Norton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360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Norton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Internet</a:t>
            </a:r>
            <a:r>
              <a:rPr sz="2800" spc="-7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Security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ESET</a:t>
            </a:r>
            <a:r>
              <a:rPr sz="2800" spc="-9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Security</a:t>
            </a:r>
            <a:r>
              <a:rPr sz="2800" spc="-7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Smart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Kaspersky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Internet</a:t>
            </a:r>
            <a:r>
              <a:rPr sz="2800" spc="-7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Security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2781300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8263"/>
            <a:ext cx="7157720" cy="46126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What</a:t>
            </a:r>
            <a:r>
              <a:rPr sz="3200" spc="-5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is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phishing?</a:t>
            </a:r>
            <a:endParaRPr sz="32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Five</a:t>
            </a:r>
            <a:r>
              <a:rPr sz="3200" spc="-5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steps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to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avoid</a:t>
            </a:r>
            <a:r>
              <a:rPr sz="3200" spc="-3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phishing</a:t>
            </a:r>
            <a:endParaRPr sz="3200">
              <a:latin typeface="Corbel"/>
              <a:cs typeface="Corbel"/>
            </a:endParaRPr>
          </a:p>
          <a:p>
            <a:pPr marL="1041400" lvl="1" indent="-571500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1040765" algn="l"/>
                <a:tab pos="1041400" algn="l"/>
              </a:tabLst>
            </a:pPr>
            <a:r>
              <a:rPr sz="2800" spc="-5" dirty="0">
                <a:latin typeface="Corbel"/>
                <a:cs typeface="Corbel"/>
              </a:rPr>
              <a:t>Secure</a:t>
            </a:r>
            <a:r>
              <a:rPr sz="2800" spc="-160" dirty="0">
                <a:latin typeface="Corbel"/>
                <a:cs typeface="Corbel"/>
              </a:rPr>
              <a:t> </a:t>
            </a:r>
            <a:r>
              <a:rPr sz="2800" spc="-120" dirty="0">
                <a:latin typeface="Corbel"/>
                <a:cs typeface="Corbel"/>
              </a:rPr>
              <a:t>W</a:t>
            </a:r>
            <a:r>
              <a:rPr sz="2800" spc="-5" dirty="0">
                <a:latin typeface="Corbel"/>
                <a:cs typeface="Corbel"/>
              </a:rPr>
              <a:t>ebsites</a:t>
            </a:r>
            <a:r>
              <a:rPr sz="2800" spc="3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(htt</a:t>
            </a:r>
            <a:r>
              <a:rPr sz="2800" dirty="0">
                <a:latin typeface="Corbel"/>
                <a:cs typeface="Corbel"/>
              </a:rPr>
              <a:t>p</a:t>
            </a:r>
            <a:r>
              <a:rPr sz="2800" spc="-10" dirty="0">
                <a:latin typeface="Corbel"/>
                <a:cs typeface="Corbel"/>
              </a:rPr>
              <a:t>s)</a:t>
            </a:r>
            <a:endParaRPr sz="2800">
              <a:latin typeface="Corbel"/>
              <a:cs typeface="Corbel"/>
            </a:endParaRPr>
          </a:p>
          <a:p>
            <a:pPr marL="1041400" marR="660400" lvl="1" indent="-5715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1040765" algn="l"/>
                <a:tab pos="1041400" algn="l"/>
              </a:tabLst>
            </a:pPr>
            <a:r>
              <a:rPr sz="2800" spc="-10" dirty="0">
                <a:latin typeface="Corbel"/>
                <a:cs typeface="Corbel"/>
              </a:rPr>
              <a:t>Authe</a:t>
            </a:r>
            <a:r>
              <a:rPr sz="2800" spc="-5" dirty="0">
                <a:latin typeface="Corbel"/>
                <a:cs typeface="Corbel"/>
              </a:rPr>
              <a:t>n</a:t>
            </a:r>
            <a:r>
              <a:rPr sz="2800" spc="-10" dirty="0">
                <a:latin typeface="Corbel"/>
                <a:cs typeface="Corbel"/>
              </a:rPr>
              <a:t>ticit</a:t>
            </a:r>
            <a:r>
              <a:rPr sz="2800" spc="-5" dirty="0">
                <a:latin typeface="Corbel"/>
                <a:cs typeface="Corbel"/>
              </a:rPr>
              <a:t>y </a:t>
            </a:r>
            <a:r>
              <a:rPr sz="2800" spc="-10" dirty="0">
                <a:latin typeface="Corbel"/>
                <a:cs typeface="Corbel"/>
              </a:rPr>
              <a:t>o</a:t>
            </a:r>
            <a:r>
              <a:rPr sz="2800" spc="-5" dirty="0">
                <a:latin typeface="Corbel"/>
                <a:cs typeface="Corbel"/>
              </a:rPr>
              <a:t>f a</a:t>
            </a:r>
            <a:r>
              <a:rPr sz="2800" spc="-160" dirty="0">
                <a:latin typeface="Corbel"/>
                <a:cs typeface="Corbel"/>
              </a:rPr>
              <a:t> </a:t>
            </a:r>
            <a:r>
              <a:rPr sz="2800" spc="-120" dirty="0">
                <a:latin typeface="Corbel"/>
                <a:cs typeface="Corbel"/>
              </a:rPr>
              <a:t>W</a:t>
            </a:r>
            <a:r>
              <a:rPr sz="2800" spc="-5" dirty="0">
                <a:latin typeface="Corbel"/>
                <a:cs typeface="Corbel"/>
              </a:rPr>
              <a:t>ebsite</a:t>
            </a:r>
            <a:r>
              <a:rPr sz="2800" spc="40" dirty="0">
                <a:latin typeface="Corbel"/>
                <a:cs typeface="Corbel"/>
              </a:rPr>
              <a:t> </a:t>
            </a:r>
            <a:r>
              <a:rPr sz="2800" spc="-65" dirty="0">
                <a:latin typeface="Corbel"/>
                <a:cs typeface="Corbel"/>
              </a:rPr>
              <a:t>(</a:t>
            </a:r>
            <a:r>
              <a:rPr sz="2800" spc="-5" dirty="0">
                <a:latin typeface="Corbel"/>
                <a:cs typeface="Corbel"/>
              </a:rPr>
              <a:t>embedded  links)</a:t>
            </a:r>
            <a:endParaRPr sz="2800">
              <a:latin typeface="Corbel"/>
              <a:cs typeface="Corbel"/>
            </a:endParaRPr>
          </a:p>
          <a:p>
            <a:pPr marL="1041400" lvl="1" indent="-5715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040765" algn="l"/>
                <a:tab pos="1041400" algn="l"/>
              </a:tabLst>
            </a:pPr>
            <a:r>
              <a:rPr sz="2800" spc="-5" dirty="0">
                <a:latin typeface="Corbel"/>
                <a:cs typeface="Corbel"/>
              </a:rPr>
              <a:t>Thoroughly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Investigate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before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submitting</a:t>
            </a:r>
            <a:endParaRPr sz="2800">
              <a:latin typeface="Corbel"/>
              <a:cs typeface="Corbel"/>
            </a:endParaRPr>
          </a:p>
          <a:p>
            <a:pPr marL="1041400" lvl="1" indent="-5715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1040765" algn="l"/>
                <a:tab pos="1041400" algn="l"/>
              </a:tabLst>
            </a:pPr>
            <a:r>
              <a:rPr sz="2800" spc="-20" dirty="0">
                <a:latin typeface="Corbel"/>
                <a:cs typeface="Corbel"/>
              </a:rPr>
              <a:t>Keep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track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of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your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online </a:t>
            </a:r>
            <a:r>
              <a:rPr sz="2800" spc="-15" dirty="0">
                <a:latin typeface="Corbel"/>
                <a:cs typeface="Corbel"/>
              </a:rPr>
              <a:t>accounts</a:t>
            </a:r>
            <a:endParaRPr sz="2800">
              <a:latin typeface="Corbel"/>
              <a:cs typeface="Corbel"/>
            </a:endParaRPr>
          </a:p>
          <a:p>
            <a:pPr marL="1041400" marR="1196340" lvl="1" indent="-5715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040765" algn="l"/>
                <a:tab pos="1041400" algn="l"/>
              </a:tabLst>
            </a:pPr>
            <a:r>
              <a:rPr sz="2800" spc="-5" dirty="0">
                <a:latin typeface="Corbel"/>
                <a:cs typeface="Corbel"/>
              </a:rPr>
              <a:t>Have proper </a:t>
            </a:r>
            <a:r>
              <a:rPr sz="2800" spc="-10" dirty="0">
                <a:latin typeface="Corbel"/>
                <a:cs typeface="Corbel"/>
              </a:rPr>
              <a:t>computer </a:t>
            </a:r>
            <a:r>
              <a:rPr sz="2800" spc="-5" dirty="0">
                <a:latin typeface="Corbel"/>
                <a:cs typeface="Corbel"/>
              </a:rPr>
              <a:t>protection </a:t>
            </a:r>
            <a:r>
              <a:rPr sz="2800" spc="-55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software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225" y="495300"/>
            <a:ext cx="3695700" cy="9715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80541" y="1328227"/>
            <a:ext cx="4867275" cy="44538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Introduction</a:t>
            </a:r>
            <a:endParaRPr sz="32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Computer</a:t>
            </a:r>
            <a:r>
              <a:rPr sz="3200" spc="-114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System</a:t>
            </a:r>
            <a:r>
              <a:rPr sz="3200" spc="-12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Security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Internet</a:t>
            </a:r>
            <a:r>
              <a:rPr sz="2800" spc="-9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Security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orbel"/>
                <a:cs typeface="Corbel"/>
              </a:rPr>
              <a:t>Remote</a:t>
            </a:r>
            <a:r>
              <a:rPr sz="2800" spc="-9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Sharing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Software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Installation</a:t>
            </a:r>
            <a:endParaRPr sz="2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Operating</a:t>
            </a:r>
            <a:r>
              <a:rPr sz="3200" spc="-13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System</a:t>
            </a:r>
            <a:r>
              <a:rPr sz="3200" spc="-114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Security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A</a:t>
            </a:r>
            <a:r>
              <a:rPr sz="2800" spc="-45" dirty="0">
                <a:latin typeface="Corbel"/>
                <a:cs typeface="Corbel"/>
              </a:rPr>
              <a:t>c</a:t>
            </a:r>
            <a:r>
              <a:rPr sz="2800" spc="-10" dirty="0">
                <a:latin typeface="Corbel"/>
                <a:cs typeface="Corbel"/>
              </a:rPr>
              <a:t>ces</a:t>
            </a:r>
            <a:r>
              <a:rPr sz="2800" spc="-5" dirty="0">
                <a:latin typeface="Corbel"/>
                <a:cs typeface="Corbel"/>
              </a:rPr>
              <a:t>s</a:t>
            </a:r>
            <a:r>
              <a:rPr sz="2800" spc="-114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Control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Supervision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70" dirty="0">
                <a:latin typeface="Corbel"/>
                <a:cs typeface="Corbel"/>
              </a:rPr>
              <a:t>R</a:t>
            </a:r>
            <a:r>
              <a:rPr sz="2800" spc="-5" dirty="0">
                <a:latin typeface="Corbel"/>
                <a:cs typeface="Corbel"/>
              </a:rPr>
              <a:t>esour</a:t>
            </a:r>
            <a:r>
              <a:rPr sz="2800" spc="-15" dirty="0">
                <a:latin typeface="Corbel"/>
                <a:cs typeface="Corbel"/>
              </a:rPr>
              <a:t>c</a:t>
            </a:r>
            <a:r>
              <a:rPr sz="2800" spc="-5" dirty="0">
                <a:latin typeface="Corbel"/>
                <a:cs typeface="Corbel"/>
              </a:rPr>
              <a:t>e</a:t>
            </a:r>
            <a:r>
              <a:rPr sz="2800" spc="-12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Allo</a:t>
            </a:r>
            <a:r>
              <a:rPr sz="2800" spc="-15" dirty="0">
                <a:latin typeface="Corbel"/>
                <a:cs typeface="Corbel"/>
              </a:rPr>
              <a:t>c</a:t>
            </a:r>
            <a:r>
              <a:rPr sz="2800" spc="-5" dirty="0">
                <a:latin typeface="Corbel"/>
                <a:cs typeface="Corbel"/>
              </a:rPr>
              <a:t>ation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2828925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8263"/>
            <a:ext cx="7204709" cy="33426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Day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by day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usage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of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computer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systems</a:t>
            </a:r>
            <a:endParaRPr sz="32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Hacking</a:t>
            </a:r>
            <a:r>
              <a:rPr sz="3200" spc="-7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risks</a:t>
            </a:r>
            <a:endParaRPr sz="32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Need</a:t>
            </a:r>
            <a:r>
              <a:rPr sz="3200" spc="-5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of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protection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software</a:t>
            </a:r>
            <a:endParaRPr sz="3200">
              <a:latin typeface="Corbel"/>
              <a:cs typeface="Corbe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6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And </a:t>
            </a:r>
            <a:r>
              <a:rPr sz="3200" dirty="0">
                <a:latin typeface="Corbel"/>
                <a:cs typeface="Corbel"/>
              </a:rPr>
              <a:t>after </a:t>
            </a:r>
            <a:r>
              <a:rPr sz="3200" spc="-5" dirty="0">
                <a:latin typeface="Corbel"/>
                <a:cs typeface="Corbel"/>
              </a:rPr>
              <a:t>that, </a:t>
            </a:r>
            <a:r>
              <a:rPr sz="3200" spc="-15" dirty="0">
                <a:latin typeface="Corbel"/>
                <a:cs typeface="Corbel"/>
              </a:rPr>
              <a:t>keep </a:t>
            </a:r>
            <a:r>
              <a:rPr sz="3200" dirty="0">
                <a:latin typeface="Corbel"/>
                <a:cs typeface="Corbel"/>
              </a:rPr>
              <a:t>you </a:t>
            </a:r>
            <a:r>
              <a:rPr sz="3200" spc="-5" dirty="0">
                <a:latin typeface="Corbel"/>
                <a:cs typeface="Corbel"/>
              </a:rPr>
              <a:t>eyes open </a:t>
            </a:r>
            <a:r>
              <a:rPr sz="3200" dirty="0">
                <a:latin typeface="Corbel"/>
                <a:cs typeface="Corbel"/>
              </a:rPr>
              <a:t>when </a:t>
            </a:r>
            <a:r>
              <a:rPr sz="3200" spc="-63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using internet or </a:t>
            </a:r>
            <a:r>
              <a:rPr sz="3200" spc="-5" dirty="0">
                <a:latin typeface="Corbel"/>
                <a:cs typeface="Corbel"/>
              </a:rPr>
              <a:t>transmitting </a:t>
            </a:r>
            <a:r>
              <a:rPr sz="3200" dirty="0">
                <a:latin typeface="Corbel"/>
                <a:cs typeface="Corbel"/>
              </a:rPr>
              <a:t>something </a:t>
            </a:r>
            <a:r>
              <a:rPr sz="3200" spc="-63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on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the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network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" y="409575"/>
            <a:ext cx="6010275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80541" y="1328263"/>
            <a:ext cx="7283450" cy="38303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30" dirty="0">
                <a:latin typeface="Corbel"/>
                <a:cs typeface="Corbel"/>
              </a:rPr>
              <a:t>World</a:t>
            </a:r>
            <a:r>
              <a:rPr sz="3200" spc="-20" dirty="0">
                <a:latin typeface="Corbel"/>
                <a:cs typeface="Corbel"/>
              </a:rPr>
              <a:t> Population</a:t>
            </a:r>
            <a:r>
              <a:rPr sz="3200" spc="-5" dirty="0">
                <a:latin typeface="Corbel"/>
                <a:cs typeface="Corbel"/>
              </a:rPr>
              <a:t> roughly </a:t>
            </a:r>
            <a:r>
              <a:rPr sz="3200" dirty="0">
                <a:latin typeface="Corbel"/>
                <a:cs typeface="Corbel"/>
              </a:rPr>
              <a:t>6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billion</a:t>
            </a:r>
            <a:endParaRPr sz="3200">
              <a:latin typeface="Corbel"/>
              <a:cs typeface="Corbel"/>
            </a:endParaRPr>
          </a:p>
          <a:p>
            <a:pPr marL="355600" marR="777875" indent="-342900">
              <a:lnSpc>
                <a:spcPct val="100000"/>
              </a:lnSpc>
              <a:spcBef>
                <a:spcPts val="7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Computers </a:t>
            </a:r>
            <a:r>
              <a:rPr sz="3200" dirty="0">
                <a:latin typeface="Corbel"/>
                <a:cs typeface="Corbel"/>
              </a:rPr>
              <a:t>in </a:t>
            </a:r>
            <a:r>
              <a:rPr sz="3200" spc="-5" dirty="0">
                <a:latin typeface="Corbel"/>
                <a:cs typeface="Corbel"/>
              </a:rPr>
              <a:t>this </a:t>
            </a:r>
            <a:r>
              <a:rPr sz="3200" dirty="0">
                <a:latin typeface="Corbel"/>
                <a:cs typeface="Corbel"/>
              </a:rPr>
              <a:t>world roughly </a:t>
            </a:r>
            <a:r>
              <a:rPr sz="3200" spc="-25" dirty="0">
                <a:latin typeface="Corbel"/>
                <a:cs typeface="Corbel"/>
              </a:rPr>
              <a:t>2.25 </a:t>
            </a:r>
            <a:r>
              <a:rPr sz="3200" spc="-6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billion</a:t>
            </a:r>
            <a:endParaRPr sz="32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Internet</a:t>
            </a:r>
            <a:r>
              <a:rPr sz="3200" spc="-4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user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roughly </a:t>
            </a:r>
            <a:r>
              <a:rPr sz="3200" dirty="0">
                <a:latin typeface="Corbel"/>
                <a:cs typeface="Corbel"/>
              </a:rPr>
              <a:t>2 billion</a:t>
            </a:r>
            <a:endParaRPr sz="3200">
              <a:latin typeface="Corbel"/>
              <a:cs typeface="Corbe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Millions</a:t>
            </a:r>
            <a:r>
              <a:rPr sz="3200" spc="-4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of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computer are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tied</a:t>
            </a:r>
            <a:r>
              <a:rPr sz="3200" spc="-3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together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via </a:t>
            </a:r>
            <a:r>
              <a:rPr sz="3200" spc="-62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communication network (mostly </a:t>
            </a:r>
            <a:r>
              <a:rPr sz="320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telephone</a:t>
            </a:r>
            <a:r>
              <a:rPr sz="3200" spc="-55" dirty="0">
                <a:latin typeface="Corbel"/>
                <a:cs typeface="Corbel"/>
              </a:rPr>
              <a:t> </a:t>
            </a:r>
            <a:r>
              <a:rPr sz="3200" spc="-15" dirty="0">
                <a:latin typeface="Corbel"/>
                <a:cs typeface="Corbel"/>
              </a:rPr>
              <a:t>system)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1075" y="409575"/>
            <a:ext cx="7590155" cy="2576830"/>
            <a:chOff x="981075" y="409575"/>
            <a:chExt cx="7590155" cy="25768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075" y="409575"/>
              <a:ext cx="5953125" cy="12287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91819" y="1417611"/>
              <a:ext cx="7479030" cy="1115695"/>
            </a:xfrm>
            <a:custGeom>
              <a:avLst/>
              <a:gdLst/>
              <a:ahLst/>
              <a:cxnLst/>
              <a:rect l="l" t="t" r="r" b="b"/>
              <a:pathLst>
                <a:path w="7479030" h="1115695">
                  <a:moveTo>
                    <a:pt x="3817912" y="252590"/>
                  </a:moveTo>
                  <a:lnTo>
                    <a:pt x="2771940" y="252590"/>
                  </a:lnTo>
                  <a:lnTo>
                    <a:pt x="1725930" y="252590"/>
                  </a:lnTo>
                  <a:lnTo>
                    <a:pt x="0" y="252590"/>
                  </a:lnTo>
                  <a:lnTo>
                    <a:pt x="0" y="1115275"/>
                  </a:lnTo>
                  <a:lnTo>
                    <a:pt x="1725930" y="1115275"/>
                  </a:lnTo>
                  <a:lnTo>
                    <a:pt x="2771902" y="1115275"/>
                  </a:lnTo>
                  <a:lnTo>
                    <a:pt x="3817912" y="1115275"/>
                  </a:lnTo>
                  <a:lnTo>
                    <a:pt x="3817912" y="252590"/>
                  </a:lnTo>
                  <a:close/>
                </a:path>
                <a:path w="7479030" h="1115695">
                  <a:moveTo>
                    <a:pt x="7478928" y="252590"/>
                  </a:moveTo>
                  <a:lnTo>
                    <a:pt x="7478928" y="252590"/>
                  </a:lnTo>
                  <a:lnTo>
                    <a:pt x="3818001" y="252590"/>
                  </a:lnTo>
                  <a:lnTo>
                    <a:pt x="3818001" y="1115275"/>
                  </a:lnTo>
                  <a:lnTo>
                    <a:pt x="7478928" y="1115275"/>
                  </a:lnTo>
                  <a:lnTo>
                    <a:pt x="7478928" y="252590"/>
                  </a:lnTo>
                  <a:close/>
                </a:path>
                <a:path w="7479030" h="1115695">
                  <a:moveTo>
                    <a:pt x="7479030" y="0"/>
                  </a:moveTo>
                  <a:lnTo>
                    <a:pt x="0" y="0"/>
                  </a:lnTo>
                  <a:lnTo>
                    <a:pt x="0" y="252564"/>
                  </a:lnTo>
                  <a:lnTo>
                    <a:pt x="7479030" y="252564"/>
                  </a:lnTo>
                  <a:lnTo>
                    <a:pt x="7479030" y="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1819" y="2532900"/>
              <a:ext cx="1725930" cy="453390"/>
            </a:xfrm>
            <a:custGeom>
              <a:avLst/>
              <a:gdLst/>
              <a:ahLst/>
              <a:cxnLst/>
              <a:rect l="l" t="t" r="r" b="b"/>
              <a:pathLst>
                <a:path w="1725930" h="453389">
                  <a:moveTo>
                    <a:pt x="1725930" y="0"/>
                  </a:moveTo>
                  <a:lnTo>
                    <a:pt x="0" y="0"/>
                  </a:lnTo>
                  <a:lnTo>
                    <a:pt x="0" y="453123"/>
                  </a:lnTo>
                  <a:lnTo>
                    <a:pt x="1725930" y="453123"/>
                  </a:lnTo>
                  <a:lnTo>
                    <a:pt x="17259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91819" y="3439159"/>
            <a:ext cx="1725930" cy="316865"/>
          </a:xfrm>
          <a:custGeom>
            <a:avLst/>
            <a:gdLst/>
            <a:ahLst/>
            <a:cxnLst/>
            <a:rect l="l" t="t" r="r" b="b"/>
            <a:pathLst>
              <a:path w="1725930" h="316864">
                <a:moveTo>
                  <a:pt x="1725930" y="0"/>
                </a:moveTo>
                <a:lnTo>
                  <a:pt x="0" y="0"/>
                </a:lnTo>
                <a:lnTo>
                  <a:pt x="0" y="316610"/>
                </a:lnTo>
                <a:lnTo>
                  <a:pt x="1725930" y="316610"/>
                </a:lnTo>
                <a:lnTo>
                  <a:pt x="1725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091819" y="4208907"/>
            <a:ext cx="7479030" cy="1086485"/>
            <a:chOff x="1091819" y="4208907"/>
            <a:chExt cx="7479030" cy="1086485"/>
          </a:xfrm>
        </p:grpSpPr>
        <p:sp>
          <p:nvSpPr>
            <p:cNvPr id="8" name="object 8"/>
            <p:cNvSpPr/>
            <p:nvPr/>
          </p:nvSpPr>
          <p:spPr>
            <a:xfrm>
              <a:off x="1091819" y="4208907"/>
              <a:ext cx="1725930" cy="316865"/>
            </a:xfrm>
            <a:custGeom>
              <a:avLst/>
              <a:gdLst/>
              <a:ahLst/>
              <a:cxnLst/>
              <a:rect l="l" t="t" r="r" b="b"/>
              <a:pathLst>
                <a:path w="1725930" h="316864">
                  <a:moveTo>
                    <a:pt x="1725930" y="0"/>
                  </a:moveTo>
                  <a:lnTo>
                    <a:pt x="0" y="0"/>
                  </a:lnTo>
                  <a:lnTo>
                    <a:pt x="0" y="316611"/>
                  </a:lnTo>
                  <a:lnTo>
                    <a:pt x="1725930" y="316611"/>
                  </a:lnTo>
                  <a:lnTo>
                    <a:pt x="17259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1819" y="4525530"/>
              <a:ext cx="7479030" cy="453390"/>
            </a:xfrm>
            <a:custGeom>
              <a:avLst/>
              <a:gdLst/>
              <a:ahLst/>
              <a:cxnLst/>
              <a:rect l="l" t="t" r="r" b="b"/>
              <a:pathLst>
                <a:path w="7479030" h="453389">
                  <a:moveTo>
                    <a:pt x="3817912" y="0"/>
                  </a:moveTo>
                  <a:lnTo>
                    <a:pt x="2771940" y="0"/>
                  </a:lnTo>
                  <a:lnTo>
                    <a:pt x="1725930" y="0"/>
                  </a:lnTo>
                  <a:lnTo>
                    <a:pt x="0" y="0"/>
                  </a:lnTo>
                  <a:lnTo>
                    <a:pt x="0" y="453123"/>
                  </a:lnTo>
                  <a:lnTo>
                    <a:pt x="1725930" y="453123"/>
                  </a:lnTo>
                  <a:lnTo>
                    <a:pt x="2771902" y="453123"/>
                  </a:lnTo>
                  <a:lnTo>
                    <a:pt x="3817912" y="453123"/>
                  </a:lnTo>
                  <a:lnTo>
                    <a:pt x="3817912" y="0"/>
                  </a:lnTo>
                  <a:close/>
                </a:path>
                <a:path w="7479030" h="453389">
                  <a:moveTo>
                    <a:pt x="7478928" y="0"/>
                  </a:moveTo>
                  <a:lnTo>
                    <a:pt x="7478928" y="0"/>
                  </a:lnTo>
                  <a:lnTo>
                    <a:pt x="3818001" y="0"/>
                  </a:lnTo>
                  <a:lnTo>
                    <a:pt x="3818001" y="453123"/>
                  </a:lnTo>
                  <a:lnTo>
                    <a:pt x="7478928" y="453123"/>
                  </a:lnTo>
                  <a:lnTo>
                    <a:pt x="747892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1819" y="4978654"/>
              <a:ext cx="1725930" cy="316865"/>
            </a:xfrm>
            <a:custGeom>
              <a:avLst/>
              <a:gdLst/>
              <a:ahLst/>
              <a:cxnLst/>
              <a:rect l="l" t="t" r="r" b="b"/>
              <a:pathLst>
                <a:path w="1725930" h="316864">
                  <a:moveTo>
                    <a:pt x="1725930" y="0"/>
                  </a:moveTo>
                  <a:lnTo>
                    <a:pt x="0" y="0"/>
                  </a:lnTo>
                  <a:lnTo>
                    <a:pt x="0" y="316611"/>
                  </a:lnTo>
                  <a:lnTo>
                    <a:pt x="1725930" y="316611"/>
                  </a:lnTo>
                  <a:lnTo>
                    <a:pt x="17259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18789" y="1438401"/>
            <a:ext cx="362457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orbel"/>
                <a:cs typeface="Corbel"/>
              </a:rPr>
              <a:t>WORLD</a:t>
            </a:r>
            <a:r>
              <a:rPr sz="1100" b="1" spc="-40" dirty="0">
                <a:latin typeface="Corbel"/>
                <a:cs typeface="Corbel"/>
              </a:rPr>
              <a:t> </a:t>
            </a:r>
            <a:r>
              <a:rPr sz="1100" b="1" dirty="0">
                <a:latin typeface="Corbel"/>
                <a:cs typeface="Corbel"/>
              </a:rPr>
              <a:t>INTERNET</a:t>
            </a:r>
            <a:r>
              <a:rPr sz="1100" b="1" spc="-40" dirty="0">
                <a:latin typeface="Corbel"/>
                <a:cs typeface="Corbel"/>
              </a:rPr>
              <a:t> </a:t>
            </a:r>
            <a:r>
              <a:rPr sz="1100" b="1" spc="-5" dirty="0">
                <a:latin typeface="Corbel"/>
                <a:cs typeface="Corbel"/>
              </a:rPr>
              <a:t>USAGE</a:t>
            </a:r>
            <a:r>
              <a:rPr sz="1100" b="1" spc="5" dirty="0">
                <a:latin typeface="Corbel"/>
                <a:cs typeface="Corbel"/>
              </a:rPr>
              <a:t> </a:t>
            </a:r>
            <a:r>
              <a:rPr sz="1100" b="1" spc="-5" dirty="0">
                <a:latin typeface="Corbel"/>
                <a:cs typeface="Corbel"/>
              </a:rPr>
              <a:t>AND POPULATION STATISTICS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2738" y="1997710"/>
            <a:ext cx="1008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Wor</a:t>
            </a:r>
            <a:r>
              <a:rPr sz="1100" b="1" spc="5" dirty="0">
                <a:latin typeface="Arial"/>
                <a:cs typeface="Arial"/>
              </a:rPr>
              <a:t>l</a:t>
            </a:r>
            <a:r>
              <a:rPr sz="1100" b="1" dirty="0">
                <a:latin typeface="Arial"/>
                <a:cs typeface="Arial"/>
              </a:rPr>
              <a:t>d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g</a:t>
            </a:r>
            <a:r>
              <a:rPr sz="1100" b="1" dirty="0">
                <a:latin typeface="Arial"/>
                <a:cs typeface="Arial"/>
              </a:rPr>
              <a:t>io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940685" y="1942919"/>
          <a:ext cx="2992120" cy="321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615">
                <a:tc>
                  <a:txBody>
                    <a:bodyPr/>
                    <a:lstStyle/>
                    <a:p>
                      <a:pPr marL="37465">
                        <a:lnSpc>
                          <a:spcPts val="116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Population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16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Internet</a:t>
                      </a:r>
                      <a:r>
                        <a:rPr sz="11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16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Internet</a:t>
                      </a:r>
                      <a:r>
                        <a:rPr sz="11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615">
                <a:tc>
                  <a:txBody>
                    <a:bodyPr/>
                    <a:lstStyle/>
                    <a:p>
                      <a:pPr marL="31750">
                        <a:lnSpc>
                          <a:spcPts val="116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1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2009</a:t>
                      </a:r>
                      <a:r>
                        <a:rPr sz="11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Est.)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16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Dec.</a:t>
                      </a:r>
                      <a:r>
                        <a:rPr sz="11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31,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2000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16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Latest</a:t>
                      </a:r>
                      <a:r>
                        <a:rPr sz="11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Data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081521" y="1833118"/>
            <a:ext cx="796925" cy="526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2420" marR="5080" indent="-300355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etrat</a:t>
            </a: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dirty="0">
                <a:latin typeface="Arial"/>
                <a:cs typeface="Arial"/>
              </a:rPr>
              <a:t>on  (%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sz="1100" b="1" spc="-5" dirty="0">
                <a:latin typeface="Arial"/>
                <a:cs typeface="Arial"/>
              </a:rPr>
              <a:t>Population)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47356" y="1916938"/>
            <a:ext cx="694690" cy="3587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88265">
              <a:lnSpc>
                <a:spcPts val="1300"/>
              </a:lnSpc>
              <a:spcBef>
                <a:spcPts val="165"/>
              </a:spcBef>
            </a:pPr>
            <a:r>
              <a:rPr sz="1100" b="1" dirty="0">
                <a:latin typeface="Arial"/>
                <a:cs typeface="Arial"/>
              </a:rPr>
              <a:t>Growth 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2000</a:t>
            </a:r>
            <a:r>
              <a:rPr sz="1100" b="1" dirty="0">
                <a:latin typeface="Arial"/>
                <a:cs typeface="Arial"/>
              </a:rPr>
              <a:t>-</a:t>
            </a:r>
            <a:r>
              <a:rPr sz="1100" b="1" spc="-5" dirty="0">
                <a:latin typeface="Arial"/>
                <a:cs typeface="Arial"/>
              </a:rPr>
              <a:t>2009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92922" y="1916938"/>
            <a:ext cx="575310" cy="3587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0320" marR="5080" indent="-7620">
              <a:lnSpc>
                <a:spcPts val="1300"/>
              </a:lnSpc>
              <a:spcBef>
                <a:spcPts val="165"/>
              </a:spcBef>
            </a:pPr>
            <a:r>
              <a:rPr sz="1100" b="1" spc="-10" dirty="0">
                <a:latin typeface="Arial"/>
                <a:cs typeface="Arial"/>
              </a:rPr>
              <a:t>U</a:t>
            </a:r>
            <a:r>
              <a:rPr sz="1100" b="1" dirty="0">
                <a:latin typeface="Arial"/>
                <a:cs typeface="Arial"/>
              </a:rPr>
              <a:t>s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%  of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b</a:t>
            </a:r>
            <a:r>
              <a:rPr sz="1100" b="1" dirty="0">
                <a:latin typeface="Arial"/>
                <a:cs typeface="Arial"/>
              </a:rPr>
              <a:t>le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091819" y="2681805"/>
          <a:ext cx="7478394" cy="3066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231">
                <a:tc>
                  <a:txBody>
                    <a:bodyPr/>
                    <a:lstStyle/>
                    <a:p>
                      <a:pPr marL="53340">
                        <a:lnSpc>
                          <a:spcPts val="1220"/>
                        </a:lnSpc>
                      </a:pPr>
                      <a:r>
                        <a:rPr sz="11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3"/>
                        </a:rPr>
                        <a:t>Africa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991,002,342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4,514,400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9085" algn="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86,217,900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8.7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1,809.8</a:t>
                      </a:r>
                      <a:r>
                        <a:rPr sz="11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4.8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123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b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4"/>
                        </a:rPr>
                        <a:t>Asia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3,808,070,503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114,304,000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29845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764,435,900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20.1</a:t>
                      </a:r>
                      <a:r>
                        <a:rPr sz="11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568.8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42.4</a:t>
                      </a:r>
                      <a:r>
                        <a:rPr sz="11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23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Europe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803,850,858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105,096,093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29845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425,773,571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53.0</a:t>
                      </a:r>
                      <a:r>
                        <a:rPr sz="11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305.1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23.6</a:t>
                      </a:r>
                      <a:r>
                        <a:rPr sz="11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123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Mid</a:t>
                      </a:r>
                      <a:r>
                        <a:rPr sz="1100" b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d</a:t>
                      </a: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le</a:t>
                      </a:r>
                      <a:r>
                        <a:rPr sz="1100" b="1" u="heavy" spc="-4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 </a:t>
                      </a:r>
                      <a:r>
                        <a:rPr sz="11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E</a:t>
                      </a: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a</a:t>
                      </a:r>
                      <a:r>
                        <a:rPr sz="11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s</a:t>
                      </a: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202,687,005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3,284,800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29908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58,309,546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28.8</a:t>
                      </a:r>
                      <a:r>
                        <a:rPr sz="11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1,675.1</a:t>
                      </a:r>
                      <a:r>
                        <a:rPr sz="11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3.2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611">
                <a:tc>
                  <a:txBody>
                    <a:bodyPr/>
                    <a:lstStyle/>
                    <a:p>
                      <a:pPr marL="53340">
                        <a:lnSpc>
                          <a:spcPts val="1235"/>
                        </a:lnSpc>
                        <a:spcBef>
                          <a:spcPts val="535"/>
                        </a:spcBef>
                      </a:pP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7"/>
                        </a:rPr>
                        <a:t>North</a:t>
                      </a:r>
                      <a:r>
                        <a:rPr sz="1100" b="1" u="heavy" spc="-6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7"/>
                        </a:rPr>
                        <a:t> </a:t>
                      </a:r>
                      <a:r>
                        <a:rPr sz="11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7"/>
                        </a:rPr>
                        <a:t>America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1235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340,831,831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235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108,096,800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298450" algn="r">
                        <a:lnSpc>
                          <a:spcPts val="1235"/>
                        </a:lnSpc>
                        <a:spcBef>
                          <a:spcPts val="53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259,561,000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235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76.2</a:t>
                      </a:r>
                      <a:r>
                        <a:rPr sz="11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ts val="1235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140.1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235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14.4</a:t>
                      </a:r>
                      <a:r>
                        <a:rPr sz="11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1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3340" marR="240665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Latin </a:t>
                      </a:r>
                      <a:r>
                        <a:rPr sz="1100" b="1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u="heavy" spc="-4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A</a:t>
                      </a: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mer</a:t>
                      </a:r>
                      <a:r>
                        <a:rPr sz="1100" b="1" u="heavy" spc="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i</a:t>
                      </a: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c</a:t>
                      </a:r>
                      <a:r>
                        <a:rPr sz="11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a</a:t>
                      </a: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/</a:t>
                      </a:r>
                      <a:r>
                        <a:rPr sz="1100" b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C</a:t>
                      </a: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arib</a:t>
                      </a:r>
                      <a:r>
                        <a:rPr sz="1100" b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b</a:t>
                      </a: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e</a:t>
                      </a:r>
                      <a:r>
                        <a:rPr sz="11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a</a:t>
                      </a: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12573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586,662,468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6667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18,068,919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298450" algn="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186,922,050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717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31.9</a:t>
                      </a:r>
                      <a:r>
                        <a:rPr sz="11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129539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934.5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4572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10.4</a:t>
                      </a:r>
                      <a:r>
                        <a:rPr sz="11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585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9"/>
                        </a:rPr>
                        <a:t>Oceania</a:t>
                      </a:r>
                      <a:r>
                        <a:rPr sz="1100" b="1" u="heavy" spc="-7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9"/>
                        </a:rPr>
                        <a:t> </a:t>
                      </a:r>
                      <a:r>
                        <a:rPr sz="11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9"/>
                        </a:rPr>
                        <a:t>/</a:t>
                      </a:r>
                      <a:r>
                        <a:rPr sz="1100" b="1" u="heavy" spc="-4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9"/>
                        </a:rPr>
                        <a:t> </a:t>
                      </a:r>
                      <a:r>
                        <a:rPr sz="11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9"/>
                        </a:rPr>
                        <a:t>Australia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34,700,201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7,620,480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29908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21,110,490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60.8</a:t>
                      </a:r>
                      <a:r>
                        <a:rPr sz="11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177.0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1.2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123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WORLD</a:t>
                      </a:r>
                      <a:r>
                        <a:rPr sz="11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TOTAL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6,767,805,208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6525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360,985,492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6525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9845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1,802,330,457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26.6</a:t>
                      </a:r>
                      <a:r>
                        <a:rPr sz="11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399.3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6525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100.0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6525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5153025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4619"/>
            <a:ext cx="6493510" cy="310197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External</a:t>
            </a:r>
            <a:r>
              <a:rPr sz="3200" spc="-13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Security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(Interface</a:t>
            </a:r>
            <a:r>
              <a:rPr sz="3200" spc="-1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Security)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Physical</a:t>
            </a:r>
            <a:r>
              <a:rPr sz="2800" spc="-9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Security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Operational</a:t>
            </a:r>
            <a:r>
              <a:rPr sz="2800" spc="-8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Security</a:t>
            </a:r>
            <a:endParaRPr sz="2800">
              <a:latin typeface="Corbel"/>
              <a:cs typeface="Corbel"/>
            </a:endParaRPr>
          </a:p>
          <a:p>
            <a:pPr marL="1155700" lvl="2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spc="-10" dirty="0">
                <a:latin typeface="Corbel"/>
                <a:cs typeface="Corbel"/>
              </a:rPr>
              <a:t>Classifications</a:t>
            </a:r>
            <a:endParaRPr sz="2400">
              <a:latin typeface="Corbel"/>
              <a:cs typeface="Corbe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spc="-5" dirty="0">
                <a:latin typeface="Corbel"/>
                <a:cs typeface="Corbel"/>
              </a:rPr>
              <a:t>Division of</a:t>
            </a:r>
            <a:r>
              <a:rPr sz="2400" spc="-4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Responsibilities</a:t>
            </a:r>
            <a:endParaRPr sz="24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Internal</a:t>
            </a:r>
            <a:r>
              <a:rPr sz="3200" spc="-14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Security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5810250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00853"/>
            <a:ext cx="6517005" cy="415226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Corbel"/>
                <a:cs typeface="Corbel"/>
              </a:rPr>
              <a:t>Surveillance</a:t>
            </a:r>
            <a:endParaRPr sz="32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1600" spc="-10" dirty="0">
                <a:latin typeface="Corbel"/>
                <a:cs typeface="Corbel"/>
              </a:rPr>
              <a:t>(mean: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close</a:t>
            </a:r>
            <a:r>
              <a:rPr sz="1600" spc="3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observation,</a:t>
            </a:r>
            <a:r>
              <a:rPr sz="1600" spc="4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especially</a:t>
            </a:r>
            <a:r>
              <a:rPr sz="1600" spc="4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of</a:t>
            </a:r>
            <a:r>
              <a:rPr sz="1600" spc="2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a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suspected</a:t>
            </a:r>
            <a:r>
              <a:rPr sz="1600" spc="3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spy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or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criminal)</a:t>
            </a:r>
            <a:endParaRPr sz="16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Authentication</a:t>
            </a:r>
            <a:endParaRPr sz="2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Threat</a:t>
            </a:r>
            <a:r>
              <a:rPr sz="3200" spc="-7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Monitoring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N</a:t>
            </a:r>
            <a:r>
              <a:rPr sz="2800" spc="-5" dirty="0">
                <a:latin typeface="Corbel"/>
                <a:cs typeface="Corbel"/>
              </a:rPr>
              <a:t>o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Direct</a:t>
            </a:r>
            <a:r>
              <a:rPr sz="2800" spc="-12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A</a:t>
            </a:r>
            <a:r>
              <a:rPr sz="2800" spc="-45" dirty="0">
                <a:latin typeface="Corbel"/>
                <a:cs typeface="Corbel"/>
              </a:rPr>
              <a:t>c</a:t>
            </a:r>
            <a:r>
              <a:rPr sz="2800" spc="-10" dirty="0">
                <a:latin typeface="Corbel"/>
                <a:cs typeface="Corbel"/>
              </a:rPr>
              <a:t>cess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Surveillance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Programs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like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supervisor</a:t>
            </a:r>
            <a:endParaRPr sz="28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Amplification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i="1" spc="-5" dirty="0">
                <a:latin typeface="Corbel"/>
                <a:cs typeface="Corbel"/>
              </a:rPr>
              <a:t>E</a:t>
            </a:r>
            <a:r>
              <a:rPr sz="2800" i="1" spc="-35" dirty="0">
                <a:latin typeface="Corbel"/>
                <a:cs typeface="Corbel"/>
              </a:rPr>
              <a:t>x</a:t>
            </a:r>
            <a:r>
              <a:rPr sz="2800" i="1" spc="-10" dirty="0">
                <a:latin typeface="Corbel"/>
                <a:cs typeface="Corbel"/>
              </a:rPr>
              <a:t>ampl</a:t>
            </a:r>
            <a:r>
              <a:rPr sz="2800" i="1" spc="-15" dirty="0">
                <a:latin typeface="Corbel"/>
                <a:cs typeface="Corbel"/>
              </a:rPr>
              <a:t>e</a:t>
            </a:r>
            <a:r>
              <a:rPr sz="2800" i="1" spc="-5" dirty="0">
                <a:latin typeface="Corbel"/>
                <a:cs typeface="Corbel"/>
              </a:rPr>
              <a:t>:</a:t>
            </a:r>
            <a:r>
              <a:rPr sz="2800" i="1" spc="-305" dirty="0">
                <a:latin typeface="Corbel"/>
                <a:cs typeface="Corbel"/>
              </a:rPr>
              <a:t> </a:t>
            </a:r>
            <a:r>
              <a:rPr sz="2800" i="1" spc="-120" dirty="0">
                <a:latin typeface="Corbel"/>
                <a:cs typeface="Corbel"/>
              </a:rPr>
              <a:t>T</a:t>
            </a:r>
            <a:r>
              <a:rPr sz="2800" i="1" spc="-10" dirty="0">
                <a:latin typeface="Corbel"/>
                <a:cs typeface="Corbel"/>
              </a:rPr>
              <a:t>axpa</a:t>
            </a:r>
            <a:r>
              <a:rPr sz="2800" i="1" spc="-20" dirty="0">
                <a:latin typeface="Corbel"/>
                <a:cs typeface="Corbel"/>
              </a:rPr>
              <a:t>y</a:t>
            </a:r>
            <a:r>
              <a:rPr sz="2800" i="1" spc="-10" dirty="0">
                <a:latin typeface="Corbel"/>
                <a:cs typeface="Corbel"/>
              </a:rPr>
              <a:t>er</a:t>
            </a:r>
            <a:r>
              <a:rPr sz="2800" i="1" spc="-5" dirty="0">
                <a:latin typeface="Corbel"/>
                <a:cs typeface="Corbel"/>
              </a:rPr>
              <a:t>s</a:t>
            </a:r>
            <a:r>
              <a:rPr sz="2800" i="1" spc="10" dirty="0">
                <a:latin typeface="Corbel"/>
                <a:cs typeface="Corbel"/>
              </a:rPr>
              <a:t> </a:t>
            </a:r>
            <a:r>
              <a:rPr sz="2800" i="1" spc="-10" dirty="0">
                <a:latin typeface="Corbel"/>
                <a:cs typeface="Corbel"/>
              </a:rPr>
              <a:t>informat</a:t>
            </a:r>
            <a:r>
              <a:rPr sz="2800" i="1" dirty="0">
                <a:latin typeface="Corbel"/>
                <a:cs typeface="Corbel"/>
              </a:rPr>
              <a:t>i</a:t>
            </a:r>
            <a:r>
              <a:rPr sz="2800" i="1" spc="-10" dirty="0">
                <a:latin typeface="Corbel"/>
                <a:cs typeface="Corbel"/>
              </a:rPr>
              <a:t>on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5810250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4619"/>
            <a:ext cx="3840479" cy="383540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Password</a:t>
            </a:r>
            <a:r>
              <a:rPr sz="3200" spc="-6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Protection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orbel"/>
                <a:cs typeface="Corbel"/>
              </a:rPr>
              <a:t>Weaknesses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Solutions</a:t>
            </a:r>
            <a:endParaRPr sz="28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435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Auditing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Audi</a:t>
            </a:r>
            <a:r>
              <a:rPr sz="2800" spc="-5" dirty="0">
                <a:latin typeface="Corbel"/>
                <a:cs typeface="Corbel"/>
              </a:rPr>
              <a:t>t</a:t>
            </a:r>
            <a:r>
              <a:rPr sz="2800" spc="-114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O</a:t>
            </a:r>
            <a:r>
              <a:rPr sz="2800" spc="-45" dirty="0">
                <a:latin typeface="Corbel"/>
                <a:cs typeface="Corbel"/>
              </a:rPr>
              <a:t>c</a:t>
            </a:r>
            <a:r>
              <a:rPr sz="2800" spc="-10" dirty="0">
                <a:latin typeface="Corbel"/>
                <a:cs typeface="Corbel"/>
              </a:rPr>
              <a:t>casionally</a:t>
            </a:r>
            <a:endParaRPr sz="28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Audit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Log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5810250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4619"/>
            <a:ext cx="6707505" cy="434784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A</a:t>
            </a:r>
            <a:r>
              <a:rPr sz="3200" spc="-45" dirty="0">
                <a:latin typeface="Corbel"/>
                <a:cs typeface="Corbel"/>
              </a:rPr>
              <a:t>c</a:t>
            </a:r>
            <a:r>
              <a:rPr sz="3200" spc="-5" dirty="0">
                <a:latin typeface="Corbel"/>
                <a:cs typeface="Corbel"/>
              </a:rPr>
              <a:t>ces</a:t>
            </a:r>
            <a:r>
              <a:rPr sz="3200" dirty="0">
                <a:latin typeface="Corbel"/>
                <a:cs typeface="Corbel"/>
              </a:rPr>
              <a:t>s</a:t>
            </a:r>
            <a:r>
              <a:rPr sz="3200" spc="-15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Controls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orbel"/>
                <a:cs typeface="Corbel"/>
              </a:rPr>
              <a:t>Access </a:t>
            </a:r>
            <a:r>
              <a:rPr sz="2800" spc="-5" dirty="0">
                <a:latin typeface="Corbel"/>
                <a:cs typeface="Corbel"/>
              </a:rPr>
              <a:t>based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on</a:t>
            </a:r>
            <a:r>
              <a:rPr sz="2800" spc="-114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Classifications</a:t>
            </a:r>
            <a:endParaRPr sz="28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 MT"/>
              <a:buChar char="–"/>
            </a:pPr>
            <a:endParaRPr sz="39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Security</a:t>
            </a:r>
            <a:r>
              <a:rPr sz="3200" spc="-40" dirty="0">
                <a:latin typeface="Corbel"/>
                <a:cs typeface="Corbel"/>
              </a:rPr>
              <a:t> </a:t>
            </a:r>
            <a:r>
              <a:rPr sz="3200" spc="-10" dirty="0">
                <a:latin typeface="Corbel"/>
                <a:cs typeface="Corbel"/>
              </a:rPr>
              <a:t>Kernels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Beginning</a:t>
            </a:r>
            <a:r>
              <a:rPr sz="2800" spc="-5" dirty="0">
                <a:latin typeface="Corbel"/>
                <a:cs typeface="Corbel"/>
              </a:rPr>
              <a:t> rather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than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retrofitted</a:t>
            </a:r>
            <a:endParaRPr sz="28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 MT"/>
              <a:buChar char="–"/>
            </a:pPr>
            <a:endParaRPr sz="39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Hardware</a:t>
            </a:r>
            <a:r>
              <a:rPr sz="3200" spc="-13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Security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Incorporate</a:t>
            </a:r>
            <a:r>
              <a:rPr sz="2800" spc="-10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Operating</a:t>
            </a:r>
            <a:r>
              <a:rPr sz="2800" spc="-5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System</a:t>
            </a:r>
            <a:r>
              <a:rPr sz="2800" spc="2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Functions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09575"/>
            <a:ext cx="5810250" cy="1228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9905" y="1324619"/>
            <a:ext cx="5541645" cy="251841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5"/>
              </a:spcBef>
              <a:buClr>
                <a:srgbClr val="17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orbel"/>
                <a:cs typeface="Corbel"/>
              </a:rPr>
              <a:t>Faul</a:t>
            </a:r>
            <a:r>
              <a:rPr sz="3200" spc="10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-</a:t>
            </a:r>
            <a:r>
              <a:rPr sz="3200" spc="-210" dirty="0">
                <a:latin typeface="Corbel"/>
                <a:cs typeface="Corbel"/>
              </a:rPr>
              <a:t>T</a:t>
            </a:r>
            <a:r>
              <a:rPr sz="3200" spc="-5" dirty="0">
                <a:latin typeface="Corbel"/>
                <a:cs typeface="Corbel"/>
              </a:rPr>
              <a:t>oleran</a:t>
            </a:r>
            <a:r>
              <a:rPr sz="3200" dirty="0">
                <a:latin typeface="Corbel"/>
                <a:cs typeface="Corbel"/>
              </a:rPr>
              <a:t>t</a:t>
            </a:r>
            <a:r>
              <a:rPr sz="3200" spc="-13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Systems</a:t>
            </a:r>
            <a:endParaRPr sz="32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orbel"/>
                <a:cs typeface="Corbel"/>
              </a:rPr>
              <a:t>Hardware</a:t>
            </a:r>
            <a:r>
              <a:rPr sz="2800" spc="-5" dirty="0">
                <a:latin typeface="Corbel"/>
                <a:cs typeface="Corbel"/>
              </a:rPr>
              <a:t> rather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than</a:t>
            </a:r>
            <a:r>
              <a:rPr sz="2800" spc="-5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Software</a:t>
            </a:r>
            <a:endParaRPr sz="2800">
              <a:latin typeface="Corbel"/>
              <a:cs typeface="Corbel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dirty="0">
                <a:latin typeface="Corbel"/>
                <a:cs typeface="Corbel"/>
              </a:rPr>
              <a:t>Ma</a:t>
            </a:r>
            <a:r>
              <a:rPr sz="2400" spc="-10" dirty="0">
                <a:latin typeface="Corbel"/>
                <a:cs typeface="Corbel"/>
              </a:rPr>
              <a:t>j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110" dirty="0">
                <a:latin typeface="Corbel"/>
                <a:cs typeface="Corbel"/>
              </a:rPr>
              <a:t>P</a:t>
            </a:r>
            <a:r>
              <a:rPr sz="2400" spc="-5" dirty="0">
                <a:latin typeface="Corbel"/>
                <a:cs typeface="Corbel"/>
              </a:rPr>
              <a:t>ortio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Operat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-6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Sys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em</a:t>
            </a:r>
            <a:endParaRPr sz="2400">
              <a:latin typeface="Corbel"/>
              <a:cs typeface="Corbel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spc="-5" dirty="0">
                <a:latin typeface="Corbel"/>
                <a:cs typeface="Corbel"/>
              </a:rPr>
              <a:t>Fault</a:t>
            </a:r>
            <a:r>
              <a:rPr sz="2400" spc="-5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Detection</a:t>
            </a:r>
            <a:endParaRPr sz="240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4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orbel"/>
                <a:cs typeface="Corbel"/>
              </a:rPr>
              <a:t>Multiple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I/O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subsystems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1047</Words>
  <Application>Microsoft Office PowerPoint</Application>
  <PresentationFormat>Экран (4:3)</PresentationFormat>
  <Paragraphs>195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Цитаты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Сабина Аскерова</cp:lastModifiedBy>
  <cp:revision>2</cp:revision>
  <dcterms:created xsi:type="dcterms:W3CDTF">2022-11-22T21:36:19Z</dcterms:created>
  <dcterms:modified xsi:type="dcterms:W3CDTF">2022-12-28T04:16:54Z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2022-11-22T00:00:00Z</vt:filetime>
  </property>
</Properties>
</file>