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64" r:id="rId14"/>
    <p:sldId id="271" r:id="rId15"/>
    <p:sldId id="263" r:id="rId16"/>
    <p:sldId id="26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2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DC34D-E647-4DE9-BA2F-EADDA98DC281}" type="doc">
      <dgm:prSet loTypeId="urn:microsoft.com/office/officeart/2005/8/layout/bProcess3" loCatId="process" qsTypeId="urn:microsoft.com/office/officeart/2005/8/quickstyle/3d4" qsCatId="3D" csTypeId="urn:microsoft.com/office/officeart/2005/8/colors/accent5_5" csCatId="accent5" phldr="1"/>
      <dgm:spPr/>
      <dgm:t>
        <a:bodyPr/>
        <a:lstStyle/>
        <a:p>
          <a:endParaRPr lang="en-IN"/>
        </a:p>
      </dgm:t>
    </dgm:pt>
    <dgm:pt modelId="{FDBAD28A-FA49-462A-91F3-7AFFD36111E6}">
      <dgm:prSet phldrT="[Text]" custT="1"/>
      <dgm:spPr/>
      <dgm:t>
        <a:bodyPr/>
        <a:lstStyle/>
        <a:p>
          <a:r>
            <a:rPr lang="en-IN" sz="1800" b="1" dirty="0"/>
            <a:t>Data Visualisation and Preprocessing</a:t>
          </a:r>
        </a:p>
      </dgm:t>
    </dgm:pt>
    <dgm:pt modelId="{8F78F2B2-3E42-4CD0-AFC4-ACACA564FD1B}" type="parTrans" cxnId="{7BBAD5F3-9727-442E-A3B8-6BA55DC61649}">
      <dgm:prSet/>
      <dgm:spPr/>
      <dgm:t>
        <a:bodyPr/>
        <a:lstStyle/>
        <a:p>
          <a:endParaRPr lang="en-IN"/>
        </a:p>
      </dgm:t>
    </dgm:pt>
    <dgm:pt modelId="{8BCABD29-7DEF-4318-9F66-AFE00EBBDDD7}" type="sibTrans" cxnId="{7BBAD5F3-9727-442E-A3B8-6BA55DC61649}">
      <dgm:prSet/>
      <dgm:spPr/>
      <dgm:t>
        <a:bodyPr/>
        <a:lstStyle/>
        <a:p>
          <a:endParaRPr lang="en-IN"/>
        </a:p>
      </dgm:t>
    </dgm:pt>
    <dgm:pt modelId="{E10AAE84-9692-4178-BBD5-C410B370C7D8}">
      <dgm:prSet phldrT="[Text]" custT="1"/>
      <dgm:spPr/>
      <dgm:t>
        <a:bodyPr/>
        <a:lstStyle/>
        <a:p>
          <a:r>
            <a:rPr lang="en-IN" sz="1800" b="1" dirty="0"/>
            <a:t>Data</a:t>
          </a:r>
          <a:r>
            <a:rPr lang="en-IN" sz="1800" b="1" baseline="0" dirty="0"/>
            <a:t> imbalance handling with data augmentation and class weight computation</a:t>
          </a:r>
          <a:endParaRPr lang="en-IN" sz="1800" b="1" dirty="0"/>
        </a:p>
      </dgm:t>
    </dgm:pt>
    <dgm:pt modelId="{1C4FAA7C-3E7D-4D2C-8FB1-3380B82F8D4A}" type="parTrans" cxnId="{6C8E2EC3-F498-49AB-B767-E95001188355}">
      <dgm:prSet/>
      <dgm:spPr/>
      <dgm:t>
        <a:bodyPr/>
        <a:lstStyle/>
        <a:p>
          <a:endParaRPr lang="en-IN"/>
        </a:p>
      </dgm:t>
    </dgm:pt>
    <dgm:pt modelId="{0D659E9B-0E3B-4955-BFAE-EA830DE8A943}" type="sibTrans" cxnId="{6C8E2EC3-F498-49AB-B767-E95001188355}">
      <dgm:prSet/>
      <dgm:spPr/>
      <dgm:t>
        <a:bodyPr/>
        <a:lstStyle/>
        <a:p>
          <a:endParaRPr lang="en-IN"/>
        </a:p>
      </dgm:t>
    </dgm:pt>
    <dgm:pt modelId="{97E5584F-6711-41D0-8863-154CB7983624}">
      <dgm:prSet phldrT="[Text]" custT="1"/>
      <dgm:spPr/>
      <dgm:t>
        <a:bodyPr/>
        <a:lstStyle/>
        <a:p>
          <a:r>
            <a:rPr lang="en-IN" sz="1800" b="1" dirty="0"/>
            <a:t>Pre-trained model </a:t>
          </a:r>
        </a:p>
        <a:p>
          <a:r>
            <a:rPr lang="en-IN" sz="1800" b="1" dirty="0"/>
            <a:t>(EfficientNetV2B2, EfficientNetV2B0, MobileNetV2)</a:t>
          </a:r>
        </a:p>
      </dgm:t>
    </dgm:pt>
    <dgm:pt modelId="{D5560FBD-B3BB-4001-B781-F5CA13F6C631}" type="parTrans" cxnId="{202F3A88-E6EC-4E04-B528-EC13BD785531}">
      <dgm:prSet/>
      <dgm:spPr/>
      <dgm:t>
        <a:bodyPr/>
        <a:lstStyle/>
        <a:p>
          <a:endParaRPr lang="en-IN"/>
        </a:p>
      </dgm:t>
    </dgm:pt>
    <dgm:pt modelId="{6422532B-3DDA-4B9F-8DA3-A1454047E787}" type="sibTrans" cxnId="{202F3A88-E6EC-4E04-B528-EC13BD785531}">
      <dgm:prSet/>
      <dgm:spPr/>
      <dgm:t>
        <a:bodyPr/>
        <a:lstStyle/>
        <a:p>
          <a:endParaRPr lang="en-IN"/>
        </a:p>
      </dgm:t>
    </dgm:pt>
    <dgm:pt modelId="{B7306E55-E36E-4C83-8125-52330A1153F3}">
      <dgm:prSet phldrT="[Text]" custT="1"/>
      <dgm:spPr/>
      <dgm:t>
        <a:bodyPr/>
        <a:lstStyle/>
        <a:p>
          <a:r>
            <a:rPr lang="en-IN" sz="1800" b="1" dirty="0"/>
            <a:t>Fine-tuning additional layers for transfer learning</a:t>
          </a:r>
        </a:p>
      </dgm:t>
    </dgm:pt>
    <dgm:pt modelId="{F8067736-34ED-40FC-9363-E3E61529FEF8}" type="parTrans" cxnId="{878B2DED-591A-41EF-A67E-F15414557628}">
      <dgm:prSet/>
      <dgm:spPr/>
      <dgm:t>
        <a:bodyPr/>
        <a:lstStyle/>
        <a:p>
          <a:endParaRPr lang="en-IN"/>
        </a:p>
      </dgm:t>
    </dgm:pt>
    <dgm:pt modelId="{5D91432D-4687-4B26-9DDC-4B604CCF024E}" type="sibTrans" cxnId="{878B2DED-591A-41EF-A67E-F15414557628}">
      <dgm:prSet/>
      <dgm:spPr/>
      <dgm:t>
        <a:bodyPr/>
        <a:lstStyle/>
        <a:p>
          <a:endParaRPr lang="en-IN"/>
        </a:p>
      </dgm:t>
    </dgm:pt>
    <dgm:pt modelId="{7C4570E7-2ED3-4276-B12A-3A1EAD9213C0}">
      <dgm:prSet phldrT="[Text]" custT="1"/>
      <dgm:spPr/>
      <dgm:t>
        <a:bodyPr/>
        <a:lstStyle/>
        <a:p>
          <a:r>
            <a:rPr lang="en-IN" sz="1800" b="1" dirty="0"/>
            <a:t>Model performance evaluation</a:t>
          </a:r>
        </a:p>
      </dgm:t>
    </dgm:pt>
    <dgm:pt modelId="{6C652830-B3D2-4F66-81A4-773C6C237296}" type="parTrans" cxnId="{96E35032-8440-48D1-AA61-941A56F0BB80}">
      <dgm:prSet/>
      <dgm:spPr/>
      <dgm:t>
        <a:bodyPr/>
        <a:lstStyle/>
        <a:p>
          <a:endParaRPr lang="en-IN"/>
        </a:p>
      </dgm:t>
    </dgm:pt>
    <dgm:pt modelId="{A3887E44-6D82-4F4A-BE55-8748032CCF0E}" type="sibTrans" cxnId="{96E35032-8440-48D1-AA61-941A56F0BB80}">
      <dgm:prSet/>
      <dgm:spPr/>
      <dgm:t>
        <a:bodyPr/>
        <a:lstStyle/>
        <a:p>
          <a:endParaRPr lang="en-IN"/>
        </a:p>
      </dgm:t>
    </dgm:pt>
    <dgm:pt modelId="{EDF4865D-6D4F-47A1-8CC5-57378FF4D3DE}">
      <dgm:prSet phldrT="[Text]" custT="1"/>
      <dgm:spPr/>
      <dgm:t>
        <a:bodyPr/>
        <a:lstStyle/>
        <a:p>
          <a:r>
            <a:rPr lang="en-IN" sz="1800" b="1" dirty="0"/>
            <a:t>Model deployment</a:t>
          </a:r>
        </a:p>
      </dgm:t>
    </dgm:pt>
    <dgm:pt modelId="{B67D3C6B-1FB4-4BEA-8FCB-7178EDA12843}" type="parTrans" cxnId="{88D6009D-5F4D-4D1C-87F9-8C77F9A4A3F7}">
      <dgm:prSet/>
      <dgm:spPr/>
      <dgm:t>
        <a:bodyPr/>
        <a:lstStyle/>
        <a:p>
          <a:endParaRPr lang="en-IN"/>
        </a:p>
      </dgm:t>
    </dgm:pt>
    <dgm:pt modelId="{A0DEF258-EF0A-4963-8961-2AF95B6999D1}" type="sibTrans" cxnId="{88D6009D-5F4D-4D1C-87F9-8C77F9A4A3F7}">
      <dgm:prSet/>
      <dgm:spPr/>
      <dgm:t>
        <a:bodyPr/>
        <a:lstStyle/>
        <a:p>
          <a:endParaRPr lang="en-IN"/>
        </a:p>
      </dgm:t>
    </dgm:pt>
    <dgm:pt modelId="{2E50DE71-70B8-41FB-87CC-D93154584672}" type="pres">
      <dgm:prSet presAssocID="{B58DC34D-E647-4DE9-BA2F-EADDA98DC281}" presName="Name0" presStyleCnt="0">
        <dgm:presLayoutVars>
          <dgm:dir/>
          <dgm:resizeHandles val="exact"/>
        </dgm:presLayoutVars>
      </dgm:prSet>
      <dgm:spPr/>
    </dgm:pt>
    <dgm:pt modelId="{8574C135-3030-4AB8-A3B0-7DC350048958}" type="pres">
      <dgm:prSet presAssocID="{FDBAD28A-FA49-462A-91F3-7AFFD36111E6}" presName="node" presStyleLbl="node1" presStyleIdx="0" presStyleCnt="6" custScaleX="64835" custScaleY="62360">
        <dgm:presLayoutVars>
          <dgm:bulletEnabled val="1"/>
        </dgm:presLayoutVars>
      </dgm:prSet>
      <dgm:spPr/>
    </dgm:pt>
    <dgm:pt modelId="{00673F55-E2AE-4113-80AA-5077F860EE37}" type="pres">
      <dgm:prSet presAssocID="{8BCABD29-7DEF-4318-9F66-AFE00EBBDDD7}" presName="sibTrans" presStyleLbl="sibTrans1D1" presStyleIdx="0" presStyleCnt="5"/>
      <dgm:spPr/>
    </dgm:pt>
    <dgm:pt modelId="{C1D68303-79E5-4B1A-B818-5EF96D052A49}" type="pres">
      <dgm:prSet presAssocID="{8BCABD29-7DEF-4318-9F66-AFE00EBBDDD7}" presName="connectorText" presStyleLbl="sibTrans1D1" presStyleIdx="0" presStyleCnt="5"/>
      <dgm:spPr/>
    </dgm:pt>
    <dgm:pt modelId="{6C57C99A-9F00-4BC2-9634-F1409F4794D3}" type="pres">
      <dgm:prSet presAssocID="{E10AAE84-9692-4178-BBD5-C410B370C7D8}" presName="node" presStyleLbl="node1" presStyleIdx="1" presStyleCnt="6" custScaleX="66432" custScaleY="66700">
        <dgm:presLayoutVars>
          <dgm:bulletEnabled val="1"/>
        </dgm:presLayoutVars>
      </dgm:prSet>
      <dgm:spPr/>
    </dgm:pt>
    <dgm:pt modelId="{A3DFE4D1-8D4A-4579-9871-F25D90FE1954}" type="pres">
      <dgm:prSet presAssocID="{0D659E9B-0E3B-4955-BFAE-EA830DE8A943}" presName="sibTrans" presStyleLbl="sibTrans1D1" presStyleIdx="1" presStyleCnt="5"/>
      <dgm:spPr/>
    </dgm:pt>
    <dgm:pt modelId="{622DF268-BB17-42B4-9B93-FF957A9E8C79}" type="pres">
      <dgm:prSet presAssocID="{0D659E9B-0E3B-4955-BFAE-EA830DE8A943}" presName="connectorText" presStyleLbl="sibTrans1D1" presStyleIdx="1" presStyleCnt="5"/>
      <dgm:spPr/>
    </dgm:pt>
    <dgm:pt modelId="{E0EB06B3-2AF8-4802-A0FC-49B182EE40A2}" type="pres">
      <dgm:prSet presAssocID="{97E5584F-6711-41D0-8863-154CB7983624}" presName="node" presStyleLbl="node1" presStyleIdx="2" presStyleCnt="6" custScaleX="70141" custScaleY="61636">
        <dgm:presLayoutVars>
          <dgm:bulletEnabled val="1"/>
        </dgm:presLayoutVars>
      </dgm:prSet>
      <dgm:spPr/>
    </dgm:pt>
    <dgm:pt modelId="{A5E89976-B3B1-4BE5-971C-E072D217B4B3}" type="pres">
      <dgm:prSet presAssocID="{6422532B-3DDA-4B9F-8DA3-A1454047E787}" presName="sibTrans" presStyleLbl="sibTrans1D1" presStyleIdx="2" presStyleCnt="5"/>
      <dgm:spPr/>
    </dgm:pt>
    <dgm:pt modelId="{2F0C557B-A96B-40D3-9D3A-AE6CB350828D}" type="pres">
      <dgm:prSet presAssocID="{6422532B-3DDA-4B9F-8DA3-A1454047E787}" presName="connectorText" presStyleLbl="sibTrans1D1" presStyleIdx="2" presStyleCnt="5"/>
      <dgm:spPr/>
    </dgm:pt>
    <dgm:pt modelId="{BB71E9E4-0FF3-464E-82C3-259A436A7B82}" type="pres">
      <dgm:prSet presAssocID="{B7306E55-E36E-4C83-8125-52330A1153F3}" presName="node" presStyleLbl="node1" presStyleIdx="3" presStyleCnt="6" custScaleX="71562" custScaleY="60275">
        <dgm:presLayoutVars>
          <dgm:bulletEnabled val="1"/>
        </dgm:presLayoutVars>
      </dgm:prSet>
      <dgm:spPr/>
    </dgm:pt>
    <dgm:pt modelId="{95EDD6DB-11E0-4499-BDBD-93AA7C746160}" type="pres">
      <dgm:prSet presAssocID="{5D91432D-4687-4B26-9DDC-4B604CCF024E}" presName="sibTrans" presStyleLbl="sibTrans1D1" presStyleIdx="3" presStyleCnt="5"/>
      <dgm:spPr/>
    </dgm:pt>
    <dgm:pt modelId="{CC7C0D00-DA17-4581-97D4-BFE1D0292AC5}" type="pres">
      <dgm:prSet presAssocID="{5D91432D-4687-4B26-9DDC-4B604CCF024E}" presName="connectorText" presStyleLbl="sibTrans1D1" presStyleIdx="3" presStyleCnt="5"/>
      <dgm:spPr/>
    </dgm:pt>
    <dgm:pt modelId="{52FAA479-A756-44BC-8C7C-A6A7A7C67FF5}" type="pres">
      <dgm:prSet presAssocID="{7C4570E7-2ED3-4276-B12A-3A1EAD9213C0}" presName="node" presStyleLbl="node1" presStyleIdx="4" presStyleCnt="6" custScaleX="58217" custScaleY="56521">
        <dgm:presLayoutVars>
          <dgm:bulletEnabled val="1"/>
        </dgm:presLayoutVars>
      </dgm:prSet>
      <dgm:spPr/>
    </dgm:pt>
    <dgm:pt modelId="{32BE13F1-11E4-4872-ACA5-B6CD315B7999}" type="pres">
      <dgm:prSet presAssocID="{A3887E44-6D82-4F4A-BE55-8748032CCF0E}" presName="sibTrans" presStyleLbl="sibTrans1D1" presStyleIdx="4" presStyleCnt="5"/>
      <dgm:spPr/>
    </dgm:pt>
    <dgm:pt modelId="{EBC43520-C8BD-493E-843B-C2DF116F2D46}" type="pres">
      <dgm:prSet presAssocID="{A3887E44-6D82-4F4A-BE55-8748032CCF0E}" presName="connectorText" presStyleLbl="sibTrans1D1" presStyleIdx="4" presStyleCnt="5"/>
      <dgm:spPr/>
    </dgm:pt>
    <dgm:pt modelId="{ABF79FC0-338A-4AA4-B96B-C773A6F96F0F}" type="pres">
      <dgm:prSet presAssocID="{EDF4865D-6D4F-47A1-8CC5-57378FF4D3DE}" presName="node" presStyleLbl="node1" presStyleIdx="5" presStyleCnt="6" custScaleX="71633" custScaleY="55667">
        <dgm:presLayoutVars>
          <dgm:bulletEnabled val="1"/>
        </dgm:presLayoutVars>
      </dgm:prSet>
      <dgm:spPr/>
    </dgm:pt>
  </dgm:ptLst>
  <dgm:cxnLst>
    <dgm:cxn modelId="{E2DB7D01-5C71-417E-A9D1-80B91BE7D019}" type="presOf" srcId="{5D91432D-4687-4B26-9DDC-4B604CCF024E}" destId="{95EDD6DB-11E0-4499-BDBD-93AA7C746160}" srcOrd="0" destOrd="0" presId="urn:microsoft.com/office/officeart/2005/8/layout/bProcess3"/>
    <dgm:cxn modelId="{96E35032-8440-48D1-AA61-941A56F0BB80}" srcId="{B58DC34D-E647-4DE9-BA2F-EADDA98DC281}" destId="{7C4570E7-2ED3-4276-B12A-3A1EAD9213C0}" srcOrd="4" destOrd="0" parTransId="{6C652830-B3D2-4F66-81A4-773C6C237296}" sibTransId="{A3887E44-6D82-4F4A-BE55-8748032CCF0E}"/>
    <dgm:cxn modelId="{2CB41E34-D2B0-4423-B624-CAAC9D685B27}" type="presOf" srcId="{5D91432D-4687-4B26-9DDC-4B604CCF024E}" destId="{CC7C0D00-DA17-4581-97D4-BFE1D0292AC5}" srcOrd="1" destOrd="0" presId="urn:microsoft.com/office/officeart/2005/8/layout/bProcess3"/>
    <dgm:cxn modelId="{0B2FFF35-C9CA-4E66-BB5A-11798CEF2DD8}" type="presOf" srcId="{FDBAD28A-FA49-462A-91F3-7AFFD36111E6}" destId="{8574C135-3030-4AB8-A3B0-7DC350048958}" srcOrd="0" destOrd="0" presId="urn:microsoft.com/office/officeart/2005/8/layout/bProcess3"/>
    <dgm:cxn modelId="{F80C783A-81CB-4D91-A42D-866863A77332}" type="presOf" srcId="{E10AAE84-9692-4178-BBD5-C410B370C7D8}" destId="{6C57C99A-9F00-4BC2-9634-F1409F4794D3}" srcOrd="0" destOrd="0" presId="urn:microsoft.com/office/officeart/2005/8/layout/bProcess3"/>
    <dgm:cxn modelId="{EA18AF44-536A-457C-9C3B-242C87D00F3B}" type="presOf" srcId="{6422532B-3DDA-4B9F-8DA3-A1454047E787}" destId="{A5E89976-B3B1-4BE5-971C-E072D217B4B3}" srcOrd="0" destOrd="0" presId="urn:microsoft.com/office/officeart/2005/8/layout/bProcess3"/>
    <dgm:cxn modelId="{5E32C848-E8C7-405F-9419-63723F4D1CDF}" type="presOf" srcId="{6422532B-3DDA-4B9F-8DA3-A1454047E787}" destId="{2F0C557B-A96B-40D3-9D3A-AE6CB350828D}" srcOrd="1" destOrd="0" presId="urn:microsoft.com/office/officeart/2005/8/layout/bProcess3"/>
    <dgm:cxn modelId="{3E490B6D-BD1B-4D6F-B96D-3A460668F0A4}" type="presOf" srcId="{0D659E9B-0E3B-4955-BFAE-EA830DE8A943}" destId="{A3DFE4D1-8D4A-4579-9871-F25D90FE1954}" srcOrd="0" destOrd="0" presId="urn:microsoft.com/office/officeart/2005/8/layout/bProcess3"/>
    <dgm:cxn modelId="{B2CCCF4D-1A2B-4D2D-9582-4308FB2CA5EC}" type="presOf" srcId="{7C4570E7-2ED3-4276-B12A-3A1EAD9213C0}" destId="{52FAA479-A756-44BC-8C7C-A6A7A7C67FF5}" srcOrd="0" destOrd="0" presId="urn:microsoft.com/office/officeart/2005/8/layout/bProcess3"/>
    <dgm:cxn modelId="{202F3A88-E6EC-4E04-B528-EC13BD785531}" srcId="{B58DC34D-E647-4DE9-BA2F-EADDA98DC281}" destId="{97E5584F-6711-41D0-8863-154CB7983624}" srcOrd="2" destOrd="0" parTransId="{D5560FBD-B3BB-4001-B781-F5CA13F6C631}" sibTransId="{6422532B-3DDA-4B9F-8DA3-A1454047E787}"/>
    <dgm:cxn modelId="{0B6D6F9A-D140-4821-9952-3D75526855DE}" type="presOf" srcId="{8BCABD29-7DEF-4318-9F66-AFE00EBBDDD7}" destId="{00673F55-E2AE-4113-80AA-5077F860EE37}" srcOrd="0" destOrd="0" presId="urn:microsoft.com/office/officeart/2005/8/layout/bProcess3"/>
    <dgm:cxn modelId="{88D6009D-5F4D-4D1C-87F9-8C77F9A4A3F7}" srcId="{B58DC34D-E647-4DE9-BA2F-EADDA98DC281}" destId="{EDF4865D-6D4F-47A1-8CC5-57378FF4D3DE}" srcOrd="5" destOrd="0" parTransId="{B67D3C6B-1FB4-4BEA-8FCB-7178EDA12843}" sibTransId="{A0DEF258-EF0A-4963-8961-2AF95B6999D1}"/>
    <dgm:cxn modelId="{A365B3A0-9656-4D70-842F-151C248A90DB}" type="presOf" srcId="{EDF4865D-6D4F-47A1-8CC5-57378FF4D3DE}" destId="{ABF79FC0-338A-4AA4-B96B-C773A6F96F0F}" srcOrd="0" destOrd="0" presId="urn:microsoft.com/office/officeart/2005/8/layout/bProcess3"/>
    <dgm:cxn modelId="{48DC5DAF-CAF1-49B9-94C1-14B9538F1AC5}" type="presOf" srcId="{A3887E44-6D82-4F4A-BE55-8748032CCF0E}" destId="{32BE13F1-11E4-4872-ACA5-B6CD315B7999}" srcOrd="0" destOrd="0" presId="urn:microsoft.com/office/officeart/2005/8/layout/bProcess3"/>
    <dgm:cxn modelId="{3B01A0B2-EFFE-4D78-BA7A-24D5461EF166}" type="presOf" srcId="{A3887E44-6D82-4F4A-BE55-8748032CCF0E}" destId="{EBC43520-C8BD-493E-843B-C2DF116F2D46}" srcOrd="1" destOrd="0" presId="urn:microsoft.com/office/officeart/2005/8/layout/bProcess3"/>
    <dgm:cxn modelId="{E1B442B9-3FBC-4492-81C3-9C1E33FC3AD9}" type="presOf" srcId="{B58DC34D-E647-4DE9-BA2F-EADDA98DC281}" destId="{2E50DE71-70B8-41FB-87CC-D93154584672}" srcOrd="0" destOrd="0" presId="urn:microsoft.com/office/officeart/2005/8/layout/bProcess3"/>
    <dgm:cxn modelId="{6C8E2EC3-F498-49AB-B767-E95001188355}" srcId="{B58DC34D-E647-4DE9-BA2F-EADDA98DC281}" destId="{E10AAE84-9692-4178-BBD5-C410B370C7D8}" srcOrd="1" destOrd="0" parTransId="{1C4FAA7C-3E7D-4D2C-8FB1-3380B82F8D4A}" sibTransId="{0D659E9B-0E3B-4955-BFAE-EA830DE8A943}"/>
    <dgm:cxn modelId="{FEB67DE6-DBF3-4BC2-B991-8C8D66B461F2}" type="presOf" srcId="{B7306E55-E36E-4C83-8125-52330A1153F3}" destId="{BB71E9E4-0FF3-464E-82C3-259A436A7B82}" srcOrd="0" destOrd="0" presId="urn:microsoft.com/office/officeart/2005/8/layout/bProcess3"/>
    <dgm:cxn modelId="{D2B3A5E6-3C5C-4C66-BC17-D714E8B3D1EA}" type="presOf" srcId="{97E5584F-6711-41D0-8863-154CB7983624}" destId="{E0EB06B3-2AF8-4802-A0FC-49B182EE40A2}" srcOrd="0" destOrd="0" presId="urn:microsoft.com/office/officeart/2005/8/layout/bProcess3"/>
    <dgm:cxn modelId="{A84B55E8-5D9A-4172-8D62-7DB46CB589FE}" type="presOf" srcId="{0D659E9B-0E3B-4955-BFAE-EA830DE8A943}" destId="{622DF268-BB17-42B4-9B93-FF957A9E8C79}" srcOrd="1" destOrd="0" presId="urn:microsoft.com/office/officeart/2005/8/layout/bProcess3"/>
    <dgm:cxn modelId="{878B2DED-591A-41EF-A67E-F15414557628}" srcId="{B58DC34D-E647-4DE9-BA2F-EADDA98DC281}" destId="{B7306E55-E36E-4C83-8125-52330A1153F3}" srcOrd="3" destOrd="0" parTransId="{F8067736-34ED-40FC-9363-E3E61529FEF8}" sibTransId="{5D91432D-4687-4B26-9DDC-4B604CCF024E}"/>
    <dgm:cxn modelId="{7BBAD5F3-9727-442E-A3B8-6BA55DC61649}" srcId="{B58DC34D-E647-4DE9-BA2F-EADDA98DC281}" destId="{FDBAD28A-FA49-462A-91F3-7AFFD36111E6}" srcOrd="0" destOrd="0" parTransId="{8F78F2B2-3E42-4CD0-AFC4-ACACA564FD1B}" sibTransId="{8BCABD29-7DEF-4318-9F66-AFE00EBBDDD7}"/>
    <dgm:cxn modelId="{989BCCF5-5D6A-4589-8FCF-EB3568F0F2DF}" type="presOf" srcId="{8BCABD29-7DEF-4318-9F66-AFE00EBBDDD7}" destId="{C1D68303-79E5-4B1A-B818-5EF96D052A49}" srcOrd="1" destOrd="0" presId="urn:microsoft.com/office/officeart/2005/8/layout/bProcess3"/>
    <dgm:cxn modelId="{5AA3EFB4-62AF-4D08-8FD2-0F12447C363A}" type="presParOf" srcId="{2E50DE71-70B8-41FB-87CC-D93154584672}" destId="{8574C135-3030-4AB8-A3B0-7DC350048958}" srcOrd="0" destOrd="0" presId="urn:microsoft.com/office/officeart/2005/8/layout/bProcess3"/>
    <dgm:cxn modelId="{97070EF5-AC04-475A-9A6C-11F4DBB42556}" type="presParOf" srcId="{2E50DE71-70B8-41FB-87CC-D93154584672}" destId="{00673F55-E2AE-4113-80AA-5077F860EE37}" srcOrd="1" destOrd="0" presId="urn:microsoft.com/office/officeart/2005/8/layout/bProcess3"/>
    <dgm:cxn modelId="{402D713E-DECA-48C0-AA24-25F170339B80}" type="presParOf" srcId="{00673F55-E2AE-4113-80AA-5077F860EE37}" destId="{C1D68303-79E5-4B1A-B818-5EF96D052A49}" srcOrd="0" destOrd="0" presId="urn:microsoft.com/office/officeart/2005/8/layout/bProcess3"/>
    <dgm:cxn modelId="{E13C4E5E-6815-4502-B243-8DA29A6C4C15}" type="presParOf" srcId="{2E50DE71-70B8-41FB-87CC-D93154584672}" destId="{6C57C99A-9F00-4BC2-9634-F1409F4794D3}" srcOrd="2" destOrd="0" presId="urn:microsoft.com/office/officeart/2005/8/layout/bProcess3"/>
    <dgm:cxn modelId="{CF80B0B8-9CCA-431A-B273-A881E28B45A5}" type="presParOf" srcId="{2E50DE71-70B8-41FB-87CC-D93154584672}" destId="{A3DFE4D1-8D4A-4579-9871-F25D90FE1954}" srcOrd="3" destOrd="0" presId="urn:microsoft.com/office/officeart/2005/8/layout/bProcess3"/>
    <dgm:cxn modelId="{58D6F547-7B69-4AA6-9ECC-5D7538239F25}" type="presParOf" srcId="{A3DFE4D1-8D4A-4579-9871-F25D90FE1954}" destId="{622DF268-BB17-42B4-9B93-FF957A9E8C79}" srcOrd="0" destOrd="0" presId="urn:microsoft.com/office/officeart/2005/8/layout/bProcess3"/>
    <dgm:cxn modelId="{5695AFF1-A92D-4C27-A471-68C492831DB1}" type="presParOf" srcId="{2E50DE71-70B8-41FB-87CC-D93154584672}" destId="{E0EB06B3-2AF8-4802-A0FC-49B182EE40A2}" srcOrd="4" destOrd="0" presId="urn:microsoft.com/office/officeart/2005/8/layout/bProcess3"/>
    <dgm:cxn modelId="{AA80C661-A2A1-4729-AB3E-D7EA1FCB1A57}" type="presParOf" srcId="{2E50DE71-70B8-41FB-87CC-D93154584672}" destId="{A5E89976-B3B1-4BE5-971C-E072D217B4B3}" srcOrd="5" destOrd="0" presId="urn:microsoft.com/office/officeart/2005/8/layout/bProcess3"/>
    <dgm:cxn modelId="{AC8F6B60-DB67-4109-B8F3-00C1B60D050E}" type="presParOf" srcId="{A5E89976-B3B1-4BE5-971C-E072D217B4B3}" destId="{2F0C557B-A96B-40D3-9D3A-AE6CB350828D}" srcOrd="0" destOrd="0" presId="urn:microsoft.com/office/officeart/2005/8/layout/bProcess3"/>
    <dgm:cxn modelId="{0ECD5E6C-41EB-4A53-AE65-7DF7EE376FA2}" type="presParOf" srcId="{2E50DE71-70B8-41FB-87CC-D93154584672}" destId="{BB71E9E4-0FF3-464E-82C3-259A436A7B82}" srcOrd="6" destOrd="0" presId="urn:microsoft.com/office/officeart/2005/8/layout/bProcess3"/>
    <dgm:cxn modelId="{104A2DEF-E601-409C-8317-037525C0A9F2}" type="presParOf" srcId="{2E50DE71-70B8-41FB-87CC-D93154584672}" destId="{95EDD6DB-11E0-4499-BDBD-93AA7C746160}" srcOrd="7" destOrd="0" presId="urn:microsoft.com/office/officeart/2005/8/layout/bProcess3"/>
    <dgm:cxn modelId="{515FF58F-B678-45F2-A3F0-7DB7D827B3F6}" type="presParOf" srcId="{95EDD6DB-11E0-4499-BDBD-93AA7C746160}" destId="{CC7C0D00-DA17-4581-97D4-BFE1D0292AC5}" srcOrd="0" destOrd="0" presId="urn:microsoft.com/office/officeart/2005/8/layout/bProcess3"/>
    <dgm:cxn modelId="{20FC290A-7979-4E2C-91FC-0AB3773517B0}" type="presParOf" srcId="{2E50DE71-70B8-41FB-87CC-D93154584672}" destId="{52FAA479-A756-44BC-8C7C-A6A7A7C67FF5}" srcOrd="8" destOrd="0" presId="urn:microsoft.com/office/officeart/2005/8/layout/bProcess3"/>
    <dgm:cxn modelId="{BF82B280-E955-4C6B-8FA9-956D674A2F07}" type="presParOf" srcId="{2E50DE71-70B8-41FB-87CC-D93154584672}" destId="{32BE13F1-11E4-4872-ACA5-B6CD315B7999}" srcOrd="9" destOrd="0" presId="urn:microsoft.com/office/officeart/2005/8/layout/bProcess3"/>
    <dgm:cxn modelId="{FBB3C037-74BF-4276-8C7C-A1B962D8908B}" type="presParOf" srcId="{32BE13F1-11E4-4872-ACA5-B6CD315B7999}" destId="{EBC43520-C8BD-493E-843B-C2DF116F2D46}" srcOrd="0" destOrd="0" presId="urn:microsoft.com/office/officeart/2005/8/layout/bProcess3"/>
    <dgm:cxn modelId="{55C6FB71-028B-489D-8BA1-F8493B2F2024}" type="presParOf" srcId="{2E50DE71-70B8-41FB-87CC-D93154584672}" destId="{ABF79FC0-338A-4AA4-B96B-C773A6F96F0F}"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73F55-E2AE-4113-80AA-5077F860EE37}">
      <dsp:nvSpPr>
        <dsp:cNvPr id="0" name=""/>
        <dsp:cNvSpPr/>
      </dsp:nvSpPr>
      <dsp:spPr>
        <a:xfrm>
          <a:off x="2834765" y="1209250"/>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0"/>
              <a:satOff val="0"/>
              <a:lumOff val="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296592" y="1249947"/>
        <a:ext cx="50223" cy="10044"/>
      </dsp:txXfrm>
    </dsp:sp>
    <dsp:sp modelId="{8574C135-3030-4AB8-A3B0-7DC350048958}">
      <dsp:nvSpPr>
        <dsp:cNvPr id="0" name=""/>
        <dsp:cNvSpPr/>
      </dsp:nvSpPr>
      <dsp:spPr>
        <a:xfrm>
          <a:off x="5024" y="437935"/>
          <a:ext cx="2831540" cy="1634070"/>
        </a:xfrm>
        <a:prstGeom prst="rect">
          <a:avLst/>
        </a:prstGeom>
        <a:solidFill>
          <a:schemeClr val="accent5">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Data Visualisation and Preprocessing</a:t>
          </a:r>
        </a:p>
      </dsp:txBody>
      <dsp:txXfrm>
        <a:off x="5024" y="437935"/>
        <a:ext cx="2831540" cy="1634070"/>
      </dsp:txXfrm>
    </dsp:sp>
    <dsp:sp modelId="{A3DFE4D1-8D4A-4579-9871-F25D90FE1954}">
      <dsp:nvSpPr>
        <dsp:cNvPr id="0" name=""/>
        <dsp:cNvSpPr/>
      </dsp:nvSpPr>
      <dsp:spPr>
        <a:xfrm>
          <a:off x="6740531" y="1209250"/>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79755"/>
              <a:satOff val="-18040"/>
              <a:lumOff val="12020"/>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202359" y="1249947"/>
        <a:ext cx="50223" cy="10044"/>
      </dsp:txXfrm>
    </dsp:sp>
    <dsp:sp modelId="{6C57C99A-9F00-4BC2-9634-F1409F4794D3}">
      <dsp:nvSpPr>
        <dsp:cNvPr id="0" name=""/>
        <dsp:cNvSpPr/>
      </dsp:nvSpPr>
      <dsp:spPr>
        <a:xfrm>
          <a:off x="3841044" y="381072"/>
          <a:ext cx="2901286" cy="1747794"/>
        </a:xfrm>
        <a:prstGeom prst="rect">
          <a:avLst/>
        </a:prstGeom>
        <a:solidFill>
          <a:schemeClr val="accent5">
            <a:alpha val="90000"/>
            <a:hueOff val="0"/>
            <a:satOff val="0"/>
            <a:lumOff val="0"/>
            <a:alphaOff val="-8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Data</a:t>
          </a:r>
          <a:r>
            <a:rPr lang="en-IN" sz="1800" b="1" kern="1200" baseline="0" dirty="0"/>
            <a:t> imbalance handling with data augmentation and class weight computation</a:t>
          </a:r>
          <a:endParaRPr lang="en-IN" sz="1800" b="1" kern="1200" dirty="0"/>
        </a:p>
      </dsp:txBody>
      <dsp:txXfrm>
        <a:off x="3841044" y="381072"/>
        <a:ext cx="2901286" cy="1747794"/>
      </dsp:txXfrm>
    </dsp:sp>
    <dsp:sp modelId="{A5E89976-B3B1-4BE5-971C-E072D217B4B3}">
      <dsp:nvSpPr>
        <dsp:cNvPr id="0" name=""/>
        <dsp:cNvSpPr/>
      </dsp:nvSpPr>
      <dsp:spPr>
        <a:xfrm>
          <a:off x="1567688" y="2060719"/>
          <a:ext cx="7710757" cy="1040227"/>
        </a:xfrm>
        <a:custGeom>
          <a:avLst/>
          <a:gdLst/>
          <a:ahLst/>
          <a:cxnLst/>
          <a:rect l="0" t="0" r="0" b="0"/>
          <a:pathLst>
            <a:path>
              <a:moveTo>
                <a:pt x="7710757" y="0"/>
              </a:moveTo>
              <a:lnTo>
                <a:pt x="7710757" y="537213"/>
              </a:lnTo>
              <a:lnTo>
                <a:pt x="0" y="537213"/>
              </a:lnTo>
              <a:lnTo>
                <a:pt x="0" y="1040227"/>
              </a:lnTo>
            </a:path>
          </a:pathLst>
        </a:custGeom>
        <a:noFill/>
        <a:ln w="9525" cap="flat" cmpd="sng" algn="ctr">
          <a:solidFill>
            <a:schemeClr val="accent5">
              <a:shade val="90000"/>
              <a:hueOff val="159510"/>
              <a:satOff val="-36079"/>
              <a:lumOff val="2403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28448" y="2575810"/>
        <a:ext cx="389237" cy="10044"/>
      </dsp:txXfrm>
    </dsp:sp>
    <dsp:sp modelId="{E0EB06B3-2AF8-4802-A0FC-49B182EE40A2}">
      <dsp:nvSpPr>
        <dsp:cNvPr id="0" name=""/>
        <dsp:cNvSpPr/>
      </dsp:nvSpPr>
      <dsp:spPr>
        <a:xfrm>
          <a:off x="7746811" y="447420"/>
          <a:ext cx="3063270" cy="1615098"/>
        </a:xfrm>
        <a:prstGeom prst="rect">
          <a:avLst/>
        </a:prstGeom>
        <a:solidFill>
          <a:schemeClr val="accent5">
            <a:alpha val="90000"/>
            <a:hueOff val="0"/>
            <a:satOff val="0"/>
            <a:lumOff val="0"/>
            <a:alphaOff val="-16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Pre-trained model </a:t>
          </a:r>
        </a:p>
        <a:p>
          <a:pPr marL="0" lvl="0" indent="0" algn="ctr" defTabSz="800100">
            <a:lnSpc>
              <a:spcPct val="90000"/>
            </a:lnSpc>
            <a:spcBef>
              <a:spcPct val="0"/>
            </a:spcBef>
            <a:spcAft>
              <a:spcPct val="35000"/>
            </a:spcAft>
            <a:buNone/>
          </a:pPr>
          <a:r>
            <a:rPr lang="en-IN" sz="1800" b="1" kern="1200" dirty="0"/>
            <a:t>(EfficientNetV2B2, EfficientNetV2B0, MobileNetV2)</a:t>
          </a:r>
        </a:p>
      </dsp:txBody>
      <dsp:txXfrm>
        <a:off x="7746811" y="447420"/>
        <a:ext cx="3063270" cy="1615098"/>
      </dsp:txXfrm>
    </dsp:sp>
    <dsp:sp modelId="{95EDD6DB-11E0-4499-BDBD-93AA7C746160}">
      <dsp:nvSpPr>
        <dsp:cNvPr id="0" name=""/>
        <dsp:cNvSpPr/>
      </dsp:nvSpPr>
      <dsp:spPr>
        <a:xfrm>
          <a:off x="3128553" y="3877344"/>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239266"/>
              <a:satOff val="-54119"/>
              <a:lumOff val="36059"/>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590381" y="3918042"/>
        <a:ext cx="50223" cy="10044"/>
      </dsp:txXfrm>
    </dsp:sp>
    <dsp:sp modelId="{BB71E9E4-0FF3-464E-82C3-259A436A7B82}">
      <dsp:nvSpPr>
        <dsp:cNvPr id="0" name=""/>
        <dsp:cNvSpPr/>
      </dsp:nvSpPr>
      <dsp:spPr>
        <a:xfrm>
          <a:off x="5024" y="3133347"/>
          <a:ext cx="3125329" cy="1579435"/>
        </a:xfrm>
        <a:prstGeom prst="rect">
          <a:avLst/>
        </a:prstGeom>
        <a:solidFill>
          <a:schemeClr val="accent5">
            <a:alpha val="90000"/>
            <a:hueOff val="0"/>
            <a:satOff val="0"/>
            <a:lumOff val="0"/>
            <a:alphaOff val="-24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Fine-tuning additional layers for transfer learning</a:t>
          </a:r>
        </a:p>
      </dsp:txBody>
      <dsp:txXfrm>
        <a:off x="5024" y="3133347"/>
        <a:ext cx="3125329" cy="1579435"/>
      </dsp:txXfrm>
    </dsp:sp>
    <dsp:sp modelId="{32BE13F1-11E4-4872-ACA5-B6CD315B7999}">
      <dsp:nvSpPr>
        <dsp:cNvPr id="0" name=""/>
        <dsp:cNvSpPr/>
      </dsp:nvSpPr>
      <dsp:spPr>
        <a:xfrm>
          <a:off x="6675546" y="3877344"/>
          <a:ext cx="973879" cy="91440"/>
        </a:xfrm>
        <a:custGeom>
          <a:avLst/>
          <a:gdLst/>
          <a:ahLst/>
          <a:cxnLst/>
          <a:rect l="0" t="0" r="0" b="0"/>
          <a:pathLst>
            <a:path>
              <a:moveTo>
                <a:pt x="0" y="45720"/>
              </a:moveTo>
              <a:lnTo>
                <a:pt x="973879" y="45720"/>
              </a:lnTo>
            </a:path>
          </a:pathLst>
        </a:custGeom>
        <a:noFill/>
        <a:ln w="9525" cap="flat" cmpd="sng" algn="ctr">
          <a:solidFill>
            <a:schemeClr val="accent5">
              <a:shade val="90000"/>
              <a:hueOff val="319021"/>
              <a:satOff val="-72158"/>
              <a:lumOff val="48078"/>
              <a:alphaOff val="0"/>
            </a:schemeClr>
          </a:solidFill>
          <a:prstDash val="solid"/>
          <a:tailEnd type="arrow"/>
        </a:ln>
        <a:effectLst/>
        <a:scene3d>
          <a:camera prst="orthographicFront"/>
          <a:lightRig rig="chilly"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37373" y="3918042"/>
        <a:ext cx="50223" cy="10044"/>
      </dsp:txXfrm>
    </dsp:sp>
    <dsp:sp modelId="{52FAA479-A756-44BC-8C7C-A6A7A7C67FF5}">
      <dsp:nvSpPr>
        <dsp:cNvPr id="0" name=""/>
        <dsp:cNvSpPr/>
      </dsp:nvSpPr>
      <dsp:spPr>
        <a:xfrm>
          <a:off x="4134833" y="3182531"/>
          <a:ext cx="2542512" cy="1481065"/>
        </a:xfrm>
        <a:prstGeom prst="rect">
          <a:avLst/>
        </a:prstGeom>
        <a:solidFill>
          <a:schemeClr val="accent5">
            <a:alpha val="90000"/>
            <a:hueOff val="0"/>
            <a:satOff val="0"/>
            <a:lumOff val="0"/>
            <a:alphaOff val="-32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Model performance evaluation</a:t>
          </a:r>
        </a:p>
      </dsp:txBody>
      <dsp:txXfrm>
        <a:off x="4134833" y="3182531"/>
        <a:ext cx="2542512" cy="1481065"/>
      </dsp:txXfrm>
    </dsp:sp>
    <dsp:sp modelId="{ABF79FC0-338A-4AA4-B96B-C773A6F96F0F}">
      <dsp:nvSpPr>
        <dsp:cNvPr id="0" name=""/>
        <dsp:cNvSpPr/>
      </dsp:nvSpPr>
      <dsp:spPr>
        <a:xfrm>
          <a:off x="7681825" y="3193720"/>
          <a:ext cx="3128430" cy="1458687"/>
        </a:xfrm>
        <a:prstGeom prst="rect">
          <a:avLst/>
        </a:prstGeom>
        <a:solidFill>
          <a:schemeClr val="accent5">
            <a:alpha val="90000"/>
            <a:hueOff val="0"/>
            <a:satOff val="0"/>
            <a:lumOff val="0"/>
            <a:alpha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kern="1200" dirty="0"/>
            <a:t>Model deployment</a:t>
          </a:r>
        </a:p>
      </dsp:txBody>
      <dsp:txXfrm>
        <a:off x="7681825" y="3193720"/>
        <a:ext cx="3128430" cy="145868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farzadnekouei/trash-type-image-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53609" y="2622177"/>
            <a:ext cx="6870861" cy="2062103"/>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Garbage Classification Model using Transfer Learning</a:t>
            </a:r>
          </a:p>
          <a:p>
            <a:pPr algn="r"/>
            <a:endParaRPr lang="en-US" sz="1600" dirty="0">
              <a:solidFill>
                <a:schemeClr val="bg1"/>
              </a:solidFill>
              <a:latin typeface="Calibri" panose="020F0502020204030204" pitchFamily="34" charset="0"/>
              <a:cs typeface="Times New Roman" panose="02020603050405020304" pitchFamily="18" charset="0"/>
            </a:endParaRPr>
          </a:p>
          <a:p>
            <a:pPr algn="r"/>
            <a:endParaRPr lang="en-US" sz="2000" dirty="0">
              <a:solidFill>
                <a:schemeClr val="bg1"/>
              </a:solidFill>
              <a:latin typeface="Calibri" panose="020F0502020204030204" pitchFamily="34" charset="0"/>
              <a:cs typeface="Times New Roman" panose="02020603050405020304" pitchFamily="18" charset="0"/>
            </a:endParaRPr>
          </a:p>
          <a:p>
            <a:pPr algn="r"/>
            <a:r>
              <a:rPr lang="en-US" sz="2000" dirty="0">
                <a:solidFill>
                  <a:schemeClr val="bg1"/>
                </a:solidFill>
                <a:latin typeface="Calibri" panose="020F0502020204030204" pitchFamily="34" charset="0"/>
                <a:cs typeface="Times New Roman" panose="02020603050405020304" pitchFamily="18" charset="0"/>
              </a:rPr>
              <a:t>- Kshetrimayum Paresh Singh </a:t>
            </a:r>
            <a:r>
              <a:rPr lang="en-IN" sz="2000" dirty="0">
                <a:solidFill>
                  <a:schemeClr val="bg1"/>
                </a:solidFill>
                <a:latin typeface="Calibri" panose="020F0502020204030204" pitchFamily="34" charset="0"/>
                <a:cs typeface="Times New Roman" panose="02020603050405020304" pitchFamily="18" charset="0"/>
              </a:rPr>
              <a:t> </a:t>
            </a:r>
            <a:endParaRPr lang="en-US" sz="2000"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488E8-388D-9853-CA03-914A602AE0E8}"/>
              </a:ext>
            </a:extLst>
          </p:cNvPr>
          <p:cNvSpPr txBox="1"/>
          <p:nvPr/>
        </p:nvSpPr>
        <p:spPr>
          <a:xfrm>
            <a:off x="129309" y="951345"/>
            <a:ext cx="6899564" cy="5304081"/>
          </a:xfrm>
          <a:prstGeom prst="rect">
            <a:avLst/>
          </a:prstGeom>
          <a:noFill/>
        </p:spPr>
        <p:txBody>
          <a:bodyPr wrap="square" rtlCol="0">
            <a:spAutoFit/>
          </a:bodyPr>
          <a:lstStyle/>
          <a:p>
            <a:r>
              <a:rPr lang="en-IN" sz="2000" dirty="0"/>
              <a:t>5) </a:t>
            </a:r>
            <a:r>
              <a:rPr lang="en-IN" sz="2000" u="sng" dirty="0"/>
              <a:t>Model building</a:t>
            </a:r>
            <a:r>
              <a:rPr lang="en-IN" sz="2000" dirty="0"/>
              <a:t>: Load a pre-trained model, in our case EfficientNetV2B2, and freeze some early layers.</a:t>
            </a:r>
          </a:p>
          <a:p>
            <a:endParaRPr lang="en-IN" sz="2000" dirty="0"/>
          </a:p>
          <a:p>
            <a:r>
              <a:rPr lang="en-IN" sz="2000" dirty="0"/>
              <a:t>6) </a:t>
            </a:r>
            <a:r>
              <a:rPr lang="en-IN" sz="2000" u="sng" dirty="0"/>
              <a:t>Fine-tuning the model</a:t>
            </a:r>
            <a:r>
              <a:rPr lang="en-IN" sz="2000" dirty="0"/>
              <a:t>: Add additional layers for regularisation, pooling, and final classification using </a:t>
            </a:r>
            <a:r>
              <a:rPr lang="en-IN" sz="2000" dirty="0" err="1"/>
              <a:t>softmax</a:t>
            </a:r>
            <a:r>
              <a:rPr lang="en-IN" sz="2000" dirty="0"/>
              <a:t> regression and compile your model.</a:t>
            </a:r>
          </a:p>
          <a:p>
            <a:endParaRPr lang="en-IN" sz="2000" dirty="0"/>
          </a:p>
          <a:p>
            <a:endParaRPr lang="en-IN" sz="2000" dirty="0"/>
          </a:p>
          <a:p>
            <a:r>
              <a:rPr lang="en-IN" sz="2000" dirty="0"/>
              <a:t>Hyper-parameters that we have set for our model are:</a:t>
            </a:r>
          </a:p>
          <a:p>
            <a:endParaRPr lang="en-IN" sz="2000" dirty="0"/>
          </a:p>
          <a:p>
            <a:pPr marL="342900" indent="-342900">
              <a:buFont typeface="Arial" panose="020B0604020202020204" pitchFamily="34" charset="0"/>
              <a:buChar char="•"/>
            </a:pPr>
            <a:r>
              <a:rPr lang="en-IN" sz="2000" dirty="0"/>
              <a:t>We have used input size of (160,160,3) for better performance.</a:t>
            </a:r>
          </a:p>
          <a:p>
            <a:pPr marL="342900" indent="-342900">
              <a:buFont typeface="Arial" panose="020B0604020202020204" pitchFamily="34" charset="0"/>
              <a:buChar char="•"/>
            </a:pPr>
            <a:r>
              <a:rPr lang="en-IN" sz="2000" dirty="0"/>
              <a:t>Frozen the first 160 layers of our pre-trained model and set the dropout rate to 0.4.</a:t>
            </a:r>
          </a:p>
          <a:p>
            <a:pPr marL="342900" indent="-342900">
              <a:buFont typeface="Arial" panose="020B0604020202020204" pitchFamily="34" charset="0"/>
              <a:buChar char="•"/>
            </a:pPr>
            <a:r>
              <a:rPr lang="en-IN" sz="2000" dirty="0"/>
              <a:t>We have set the learning rate for our Adam optimizers at 0.0001.</a:t>
            </a:r>
          </a:p>
          <a:p>
            <a:endParaRPr lang="en-IN" dirty="0"/>
          </a:p>
        </p:txBody>
      </p:sp>
      <p:pic>
        <p:nvPicPr>
          <p:cNvPr id="4" name="Picture 3">
            <a:extLst>
              <a:ext uri="{FF2B5EF4-FFF2-40B4-BE49-F238E27FC236}">
                <a16:creationId xmlns:a16="http://schemas.microsoft.com/office/drawing/2014/main" id="{3BFBE6C7-F70C-95B5-CF38-609A626AA662}"/>
              </a:ext>
            </a:extLst>
          </p:cNvPr>
          <p:cNvPicPr>
            <a:picLocks noChangeAspect="1"/>
          </p:cNvPicPr>
          <p:nvPr/>
        </p:nvPicPr>
        <p:blipFill>
          <a:blip r:embed="rId2"/>
          <a:stretch>
            <a:fillRect/>
          </a:stretch>
        </p:blipFill>
        <p:spPr>
          <a:xfrm>
            <a:off x="7288690" y="951345"/>
            <a:ext cx="4672401" cy="5491588"/>
          </a:xfrm>
          <a:prstGeom prst="rect">
            <a:avLst/>
          </a:prstGeom>
        </p:spPr>
      </p:pic>
    </p:spTree>
    <p:extLst>
      <p:ext uri="{BB962C8B-B14F-4D97-AF65-F5344CB8AC3E}">
        <p14:creationId xmlns:p14="http://schemas.microsoft.com/office/powerpoint/2010/main" val="303828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57256-94D8-5685-9AE4-87224016AE8D}"/>
              </a:ext>
            </a:extLst>
          </p:cNvPr>
          <p:cNvSpPr txBox="1"/>
          <p:nvPr/>
        </p:nvSpPr>
        <p:spPr>
          <a:xfrm>
            <a:off x="83127" y="905164"/>
            <a:ext cx="11998037" cy="1918539"/>
          </a:xfrm>
          <a:prstGeom prst="rect">
            <a:avLst/>
          </a:prstGeom>
          <a:noFill/>
        </p:spPr>
        <p:txBody>
          <a:bodyPr wrap="square" rtlCol="0">
            <a:spAutoFit/>
          </a:bodyPr>
          <a:lstStyle/>
          <a:p>
            <a:r>
              <a:rPr lang="en-IN" sz="2000" dirty="0"/>
              <a:t>7) </a:t>
            </a:r>
            <a:r>
              <a:rPr lang="en-IN" sz="2000" u="sng" dirty="0"/>
              <a:t>Fitting and testing</a:t>
            </a:r>
            <a:r>
              <a:rPr lang="en-IN" sz="2000" dirty="0"/>
              <a:t>: Fit your model with the training dataset and validation dataset and check its performance and evaluate it on the basis of the test dataset</a:t>
            </a:r>
          </a:p>
          <a:p>
            <a:r>
              <a:rPr lang="en-IN" sz="2000" dirty="0"/>
              <a:t>8) </a:t>
            </a:r>
            <a:r>
              <a:rPr lang="en-IN" sz="2000" u="sng" dirty="0"/>
              <a:t>Model Performance Evaluation</a:t>
            </a:r>
            <a:r>
              <a:rPr lang="en-IN" sz="2000" dirty="0"/>
              <a:t>: Plot accuracy and loss graphs for training and validation data, classification report with F1_score, accuracy, support, and Confusion matrix to evaluate how your model performs and predict some images and show them with their true classes.</a:t>
            </a:r>
          </a:p>
          <a:p>
            <a:endParaRPr lang="en-IN" dirty="0"/>
          </a:p>
        </p:txBody>
      </p:sp>
      <p:pic>
        <p:nvPicPr>
          <p:cNvPr id="4" name="Picture 3">
            <a:extLst>
              <a:ext uri="{FF2B5EF4-FFF2-40B4-BE49-F238E27FC236}">
                <a16:creationId xmlns:a16="http://schemas.microsoft.com/office/drawing/2014/main" id="{1E277F0D-1952-B960-040A-5262A1A25353}"/>
              </a:ext>
            </a:extLst>
          </p:cNvPr>
          <p:cNvPicPr>
            <a:picLocks noChangeAspect="1"/>
          </p:cNvPicPr>
          <p:nvPr/>
        </p:nvPicPr>
        <p:blipFill>
          <a:blip r:embed="rId2"/>
          <a:stretch>
            <a:fillRect/>
          </a:stretch>
        </p:blipFill>
        <p:spPr>
          <a:xfrm>
            <a:off x="2321622" y="2576094"/>
            <a:ext cx="7201069" cy="3863207"/>
          </a:xfrm>
          <a:prstGeom prst="rect">
            <a:avLst/>
          </a:prstGeom>
        </p:spPr>
      </p:pic>
    </p:spTree>
    <p:extLst>
      <p:ext uri="{BB962C8B-B14F-4D97-AF65-F5344CB8AC3E}">
        <p14:creationId xmlns:p14="http://schemas.microsoft.com/office/powerpoint/2010/main" val="199215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3DF76C-BD99-8062-25A4-AF18BD267426}"/>
              </a:ext>
            </a:extLst>
          </p:cNvPr>
          <p:cNvPicPr>
            <a:picLocks noChangeAspect="1"/>
          </p:cNvPicPr>
          <p:nvPr/>
        </p:nvPicPr>
        <p:blipFill>
          <a:blip r:embed="rId2"/>
          <a:stretch>
            <a:fillRect/>
          </a:stretch>
        </p:blipFill>
        <p:spPr>
          <a:xfrm>
            <a:off x="7132530" y="2890981"/>
            <a:ext cx="2280506" cy="3740728"/>
          </a:xfrm>
          <a:prstGeom prst="rect">
            <a:avLst/>
          </a:prstGeom>
        </p:spPr>
      </p:pic>
      <p:pic>
        <p:nvPicPr>
          <p:cNvPr id="7" name="Picture 6">
            <a:extLst>
              <a:ext uri="{FF2B5EF4-FFF2-40B4-BE49-F238E27FC236}">
                <a16:creationId xmlns:a16="http://schemas.microsoft.com/office/drawing/2014/main" id="{E892EF07-0E9C-1084-001C-D5284EC6F14D}"/>
              </a:ext>
            </a:extLst>
          </p:cNvPr>
          <p:cNvPicPr>
            <a:picLocks noChangeAspect="1"/>
          </p:cNvPicPr>
          <p:nvPr/>
        </p:nvPicPr>
        <p:blipFill>
          <a:blip r:embed="rId3"/>
          <a:stretch>
            <a:fillRect/>
          </a:stretch>
        </p:blipFill>
        <p:spPr>
          <a:xfrm>
            <a:off x="7324762" y="901995"/>
            <a:ext cx="3677163" cy="1914792"/>
          </a:xfrm>
          <a:prstGeom prst="rect">
            <a:avLst/>
          </a:prstGeom>
        </p:spPr>
      </p:pic>
      <p:pic>
        <p:nvPicPr>
          <p:cNvPr id="9" name="Picture 8">
            <a:extLst>
              <a:ext uri="{FF2B5EF4-FFF2-40B4-BE49-F238E27FC236}">
                <a16:creationId xmlns:a16="http://schemas.microsoft.com/office/drawing/2014/main" id="{3A5A824D-2447-62B8-7E04-EBCD6179BC23}"/>
              </a:ext>
            </a:extLst>
          </p:cNvPr>
          <p:cNvPicPr>
            <a:picLocks noChangeAspect="1"/>
          </p:cNvPicPr>
          <p:nvPr/>
        </p:nvPicPr>
        <p:blipFill>
          <a:blip r:embed="rId4"/>
          <a:stretch>
            <a:fillRect/>
          </a:stretch>
        </p:blipFill>
        <p:spPr>
          <a:xfrm>
            <a:off x="117683" y="901995"/>
            <a:ext cx="6624863" cy="5877766"/>
          </a:xfrm>
          <a:prstGeom prst="rect">
            <a:avLst/>
          </a:prstGeom>
        </p:spPr>
      </p:pic>
      <p:pic>
        <p:nvPicPr>
          <p:cNvPr id="11" name="Picture 10">
            <a:extLst>
              <a:ext uri="{FF2B5EF4-FFF2-40B4-BE49-F238E27FC236}">
                <a16:creationId xmlns:a16="http://schemas.microsoft.com/office/drawing/2014/main" id="{A164CE09-0549-C46A-E96D-E93F27116748}"/>
              </a:ext>
            </a:extLst>
          </p:cNvPr>
          <p:cNvPicPr>
            <a:picLocks noChangeAspect="1"/>
          </p:cNvPicPr>
          <p:nvPr/>
        </p:nvPicPr>
        <p:blipFill>
          <a:blip r:embed="rId5"/>
          <a:stretch>
            <a:fillRect/>
          </a:stretch>
        </p:blipFill>
        <p:spPr>
          <a:xfrm>
            <a:off x="9413036" y="2890981"/>
            <a:ext cx="2237445" cy="3740728"/>
          </a:xfrm>
          <a:prstGeom prst="rect">
            <a:avLst/>
          </a:prstGeom>
        </p:spPr>
      </p:pic>
    </p:spTree>
    <p:extLst>
      <p:ext uri="{BB962C8B-B14F-4D97-AF65-F5344CB8AC3E}">
        <p14:creationId xmlns:p14="http://schemas.microsoft.com/office/powerpoint/2010/main" val="273172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18CF2D-690A-DAA6-A993-2181C06EBD11}"/>
              </a:ext>
            </a:extLst>
          </p:cNvPr>
          <p:cNvSpPr txBox="1"/>
          <p:nvPr/>
        </p:nvSpPr>
        <p:spPr>
          <a:xfrm>
            <a:off x="147782" y="1006764"/>
            <a:ext cx="11730182" cy="379656"/>
          </a:xfrm>
          <a:prstGeom prst="rect">
            <a:avLst/>
          </a:prstGeom>
          <a:noFill/>
        </p:spPr>
        <p:txBody>
          <a:bodyPr wrap="square" rtlCol="0">
            <a:spAutoFit/>
          </a:bodyPr>
          <a:lstStyle/>
          <a:p>
            <a:r>
              <a:rPr lang="en-IN" dirty="0"/>
              <a:t>9) </a:t>
            </a:r>
            <a:r>
              <a:rPr lang="en-IN" u="sng" dirty="0"/>
              <a:t>Model Deployment</a:t>
            </a:r>
            <a:r>
              <a:rPr lang="en-IN" dirty="0"/>
              <a:t>: To deploy our model using </a:t>
            </a:r>
            <a:r>
              <a:rPr lang="en-IN" dirty="0" err="1"/>
              <a:t>Streamlit</a:t>
            </a:r>
            <a:r>
              <a:rPr lang="en-IN" dirty="0"/>
              <a:t> library of Python. </a:t>
            </a:r>
          </a:p>
        </p:txBody>
      </p:sp>
      <p:pic>
        <p:nvPicPr>
          <p:cNvPr id="7" name="Picture 6">
            <a:extLst>
              <a:ext uri="{FF2B5EF4-FFF2-40B4-BE49-F238E27FC236}">
                <a16:creationId xmlns:a16="http://schemas.microsoft.com/office/drawing/2014/main" id="{39BA21DE-4623-CF20-C5F1-3A6A87E214B2}"/>
              </a:ext>
            </a:extLst>
          </p:cNvPr>
          <p:cNvPicPr>
            <a:picLocks noChangeAspect="1"/>
          </p:cNvPicPr>
          <p:nvPr/>
        </p:nvPicPr>
        <p:blipFill>
          <a:blip r:embed="rId2"/>
          <a:stretch>
            <a:fillRect/>
          </a:stretch>
        </p:blipFill>
        <p:spPr>
          <a:xfrm>
            <a:off x="646323" y="1386420"/>
            <a:ext cx="3585581" cy="487034"/>
          </a:xfrm>
          <a:prstGeom prst="rect">
            <a:avLst/>
          </a:prstGeom>
        </p:spPr>
      </p:pic>
      <p:pic>
        <p:nvPicPr>
          <p:cNvPr id="9" name="Picture 8">
            <a:extLst>
              <a:ext uri="{FF2B5EF4-FFF2-40B4-BE49-F238E27FC236}">
                <a16:creationId xmlns:a16="http://schemas.microsoft.com/office/drawing/2014/main" id="{21543A58-BC96-877D-5249-D6AE18507DAE}"/>
              </a:ext>
            </a:extLst>
          </p:cNvPr>
          <p:cNvPicPr>
            <a:picLocks noChangeAspect="1"/>
          </p:cNvPicPr>
          <p:nvPr/>
        </p:nvPicPr>
        <p:blipFill>
          <a:blip r:embed="rId3"/>
          <a:stretch>
            <a:fillRect/>
          </a:stretch>
        </p:blipFill>
        <p:spPr>
          <a:xfrm>
            <a:off x="646323" y="1873454"/>
            <a:ext cx="4651462" cy="4780895"/>
          </a:xfrm>
          <a:prstGeom prst="rect">
            <a:avLst/>
          </a:prstGeom>
        </p:spPr>
      </p:pic>
      <p:pic>
        <p:nvPicPr>
          <p:cNvPr id="13" name="Picture 12">
            <a:extLst>
              <a:ext uri="{FF2B5EF4-FFF2-40B4-BE49-F238E27FC236}">
                <a16:creationId xmlns:a16="http://schemas.microsoft.com/office/drawing/2014/main" id="{F358B7C5-D446-88FD-AFC6-ED95A5EEBE26}"/>
              </a:ext>
            </a:extLst>
          </p:cNvPr>
          <p:cNvPicPr>
            <a:picLocks noChangeAspect="1"/>
          </p:cNvPicPr>
          <p:nvPr/>
        </p:nvPicPr>
        <p:blipFill>
          <a:blip r:embed="rId4"/>
          <a:stretch>
            <a:fillRect/>
          </a:stretch>
        </p:blipFill>
        <p:spPr>
          <a:xfrm>
            <a:off x="7213850" y="1510885"/>
            <a:ext cx="3585581" cy="4987166"/>
          </a:xfrm>
          <a:prstGeom prst="rect">
            <a:avLst/>
          </a:prstGeom>
        </p:spPr>
      </p:pic>
    </p:spTree>
    <p:extLst>
      <p:ext uri="{BB962C8B-B14F-4D97-AF65-F5344CB8AC3E}">
        <p14:creationId xmlns:p14="http://schemas.microsoft.com/office/powerpoint/2010/main" val="406444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864E66-8EDD-D1B0-226D-1C6E31C7ABE4}"/>
              </a:ext>
            </a:extLst>
          </p:cNvPr>
          <p:cNvSpPr txBox="1"/>
          <p:nvPr/>
        </p:nvSpPr>
        <p:spPr>
          <a:xfrm>
            <a:off x="129309" y="988291"/>
            <a:ext cx="11905673" cy="954300"/>
          </a:xfrm>
          <a:prstGeom prst="rect">
            <a:avLst/>
          </a:prstGeom>
          <a:noFill/>
        </p:spPr>
        <p:txBody>
          <a:bodyPr wrap="square" rtlCol="0">
            <a:spAutoFit/>
          </a:bodyPr>
          <a:lstStyle/>
          <a:p>
            <a:r>
              <a:rPr lang="en-IN" dirty="0"/>
              <a:t>10)</a:t>
            </a:r>
            <a:r>
              <a:rPr lang="en-IN" u="sng" dirty="0"/>
              <a:t> Model Comparison</a:t>
            </a:r>
            <a:r>
              <a:rPr lang="en-IN" dirty="0"/>
              <a:t>:</a:t>
            </a:r>
          </a:p>
          <a:p>
            <a:endParaRPr lang="en-IN" dirty="0"/>
          </a:p>
          <a:p>
            <a:r>
              <a:rPr lang="en-IN" dirty="0"/>
              <a:t>EfficientNetV2B2 has the highest accuracy and the lowest loss among all the three models.</a:t>
            </a:r>
          </a:p>
        </p:txBody>
      </p:sp>
      <p:pic>
        <p:nvPicPr>
          <p:cNvPr id="4" name="Picture 3">
            <a:extLst>
              <a:ext uri="{FF2B5EF4-FFF2-40B4-BE49-F238E27FC236}">
                <a16:creationId xmlns:a16="http://schemas.microsoft.com/office/drawing/2014/main" id="{A6656CE3-0C92-5035-A287-A14DA579628E}"/>
              </a:ext>
            </a:extLst>
          </p:cNvPr>
          <p:cNvPicPr>
            <a:picLocks noChangeAspect="1"/>
          </p:cNvPicPr>
          <p:nvPr/>
        </p:nvPicPr>
        <p:blipFill>
          <a:blip r:embed="rId2"/>
          <a:stretch>
            <a:fillRect/>
          </a:stretch>
        </p:blipFill>
        <p:spPr>
          <a:xfrm>
            <a:off x="157018" y="1933692"/>
            <a:ext cx="5029902" cy="1019317"/>
          </a:xfrm>
          <a:prstGeom prst="rect">
            <a:avLst/>
          </a:prstGeom>
        </p:spPr>
      </p:pic>
      <p:pic>
        <p:nvPicPr>
          <p:cNvPr id="6" name="Picture 5">
            <a:extLst>
              <a:ext uri="{FF2B5EF4-FFF2-40B4-BE49-F238E27FC236}">
                <a16:creationId xmlns:a16="http://schemas.microsoft.com/office/drawing/2014/main" id="{98BA0515-4B28-FE79-CB2D-5F190CF54FDD}"/>
              </a:ext>
            </a:extLst>
          </p:cNvPr>
          <p:cNvPicPr>
            <a:picLocks noChangeAspect="1"/>
          </p:cNvPicPr>
          <p:nvPr/>
        </p:nvPicPr>
        <p:blipFill>
          <a:blip r:embed="rId3"/>
          <a:stretch>
            <a:fillRect/>
          </a:stretch>
        </p:blipFill>
        <p:spPr>
          <a:xfrm>
            <a:off x="157018" y="3529256"/>
            <a:ext cx="4706007" cy="905001"/>
          </a:xfrm>
          <a:prstGeom prst="rect">
            <a:avLst/>
          </a:prstGeom>
        </p:spPr>
      </p:pic>
      <p:pic>
        <p:nvPicPr>
          <p:cNvPr id="8" name="Picture 7">
            <a:extLst>
              <a:ext uri="{FF2B5EF4-FFF2-40B4-BE49-F238E27FC236}">
                <a16:creationId xmlns:a16="http://schemas.microsoft.com/office/drawing/2014/main" id="{A641ADCD-BD5B-B392-57EC-97F656CF86D6}"/>
              </a:ext>
            </a:extLst>
          </p:cNvPr>
          <p:cNvPicPr>
            <a:picLocks noChangeAspect="1"/>
          </p:cNvPicPr>
          <p:nvPr/>
        </p:nvPicPr>
        <p:blipFill>
          <a:blip r:embed="rId4"/>
          <a:stretch>
            <a:fillRect/>
          </a:stretch>
        </p:blipFill>
        <p:spPr>
          <a:xfrm>
            <a:off x="129309" y="5202617"/>
            <a:ext cx="4848902" cy="914528"/>
          </a:xfrm>
          <a:prstGeom prst="rect">
            <a:avLst/>
          </a:prstGeom>
        </p:spPr>
      </p:pic>
      <p:sp>
        <p:nvSpPr>
          <p:cNvPr id="10" name="TextBox 9">
            <a:extLst>
              <a:ext uri="{FF2B5EF4-FFF2-40B4-BE49-F238E27FC236}">
                <a16:creationId xmlns:a16="http://schemas.microsoft.com/office/drawing/2014/main" id="{CC856E85-A59C-3832-ECC5-89D4F3C53AC2}"/>
              </a:ext>
            </a:extLst>
          </p:cNvPr>
          <p:cNvSpPr txBox="1"/>
          <p:nvPr/>
        </p:nvSpPr>
        <p:spPr>
          <a:xfrm>
            <a:off x="157018" y="3058160"/>
            <a:ext cx="9901382" cy="379656"/>
          </a:xfrm>
          <a:prstGeom prst="rect">
            <a:avLst/>
          </a:prstGeom>
          <a:noFill/>
        </p:spPr>
        <p:txBody>
          <a:bodyPr wrap="square" rtlCol="0">
            <a:spAutoFit/>
          </a:bodyPr>
          <a:lstStyle/>
          <a:p>
            <a:r>
              <a:rPr lang="en-IN" dirty="0"/>
              <a:t>EfficientNetV2B0 performs slightly worse than EfficientNetV2B2 but has faster training time.</a:t>
            </a:r>
          </a:p>
        </p:txBody>
      </p:sp>
      <p:sp>
        <p:nvSpPr>
          <p:cNvPr id="13" name="TextBox 12">
            <a:extLst>
              <a:ext uri="{FF2B5EF4-FFF2-40B4-BE49-F238E27FC236}">
                <a16:creationId xmlns:a16="http://schemas.microsoft.com/office/drawing/2014/main" id="{1DA9C7B7-A4F4-02D2-EB1D-66AD9FCB059B}"/>
              </a:ext>
            </a:extLst>
          </p:cNvPr>
          <p:cNvSpPr txBox="1"/>
          <p:nvPr/>
        </p:nvSpPr>
        <p:spPr>
          <a:xfrm>
            <a:off x="157018" y="4663440"/>
            <a:ext cx="10779760" cy="379656"/>
          </a:xfrm>
          <a:prstGeom prst="rect">
            <a:avLst/>
          </a:prstGeom>
          <a:noFill/>
        </p:spPr>
        <p:txBody>
          <a:bodyPr wrap="square" rtlCol="0">
            <a:spAutoFit/>
          </a:bodyPr>
          <a:lstStyle/>
          <a:p>
            <a:r>
              <a:rPr lang="en-IN" dirty="0"/>
              <a:t>MobileNetV2 performs the worst with the lowest accuracy on </a:t>
            </a:r>
            <a:r>
              <a:rPr lang="en-IN" dirty="0" err="1"/>
              <a:t>test_ds</a:t>
            </a:r>
            <a:r>
              <a:rPr lang="en-IN" dirty="0"/>
              <a:t>, but has a faster training time.</a:t>
            </a:r>
          </a:p>
        </p:txBody>
      </p:sp>
    </p:spTree>
    <p:extLst>
      <p:ext uri="{BB962C8B-B14F-4D97-AF65-F5344CB8AC3E}">
        <p14:creationId xmlns:p14="http://schemas.microsoft.com/office/powerpoint/2010/main" val="1406001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30887"/>
          </a:xfrm>
          <a:prstGeom prst="rect">
            <a:avLst/>
          </a:prstGeom>
          <a:noFill/>
        </p:spPr>
        <p:txBody>
          <a:bodyPr wrap="square">
            <a:spAutoFit/>
          </a:bodyPr>
          <a:lstStyle/>
          <a:p>
            <a:r>
              <a:rPr lang="en-US" sz="2200" b="1" dirty="0">
                <a:solidFill>
                  <a:srgbClr val="213163"/>
                </a:solidFill>
              </a:rPr>
              <a:t>Screenshot of Output  </a:t>
            </a:r>
            <a:endParaRPr lang="en-IN" sz="2200" b="1" dirty="0">
              <a:solidFill>
                <a:srgbClr val="213163"/>
              </a:solidFill>
            </a:endParaRPr>
          </a:p>
        </p:txBody>
      </p:sp>
      <p:pic>
        <p:nvPicPr>
          <p:cNvPr id="4" name="Picture 3">
            <a:extLst>
              <a:ext uri="{FF2B5EF4-FFF2-40B4-BE49-F238E27FC236}">
                <a16:creationId xmlns:a16="http://schemas.microsoft.com/office/drawing/2014/main" id="{F43009BE-8141-718F-8A7A-BF8E9FCFD9B8}"/>
              </a:ext>
            </a:extLst>
          </p:cNvPr>
          <p:cNvPicPr>
            <a:picLocks noChangeAspect="1"/>
          </p:cNvPicPr>
          <p:nvPr/>
        </p:nvPicPr>
        <p:blipFill>
          <a:blip r:embed="rId2"/>
          <a:stretch>
            <a:fillRect/>
          </a:stretch>
        </p:blipFill>
        <p:spPr>
          <a:xfrm>
            <a:off x="4701030" y="1628459"/>
            <a:ext cx="1995344" cy="2133688"/>
          </a:xfrm>
          <a:prstGeom prst="rect">
            <a:avLst/>
          </a:prstGeom>
        </p:spPr>
      </p:pic>
      <p:pic>
        <p:nvPicPr>
          <p:cNvPr id="6" name="Picture 5">
            <a:extLst>
              <a:ext uri="{FF2B5EF4-FFF2-40B4-BE49-F238E27FC236}">
                <a16:creationId xmlns:a16="http://schemas.microsoft.com/office/drawing/2014/main" id="{F6A6163F-1D86-C24F-F782-99B7CCCCAB57}"/>
              </a:ext>
            </a:extLst>
          </p:cNvPr>
          <p:cNvPicPr>
            <a:picLocks noChangeAspect="1"/>
          </p:cNvPicPr>
          <p:nvPr/>
        </p:nvPicPr>
        <p:blipFill>
          <a:blip r:embed="rId3"/>
          <a:stretch>
            <a:fillRect/>
          </a:stretch>
        </p:blipFill>
        <p:spPr>
          <a:xfrm>
            <a:off x="2371606" y="3923588"/>
            <a:ext cx="2280196" cy="2383564"/>
          </a:xfrm>
          <a:prstGeom prst="rect">
            <a:avLst/>
          </a:prstGeom>
        </p:spPr>
      </p:pic>
      <p:pic>
        <p:nvPicPr>
          <p:cNvPr id="8" name="Picture 7">
            <a:extLst>
              <a:ext uri="{FF2B5EF4-FFF2-40B4-BE49-F238E27FC236}">
                <a16:creationId xmlns:a16="http://schemas.microsoft.com/office/drawing/2014/main" id="{27CD3C97-90B8-4D03-D5B1-7AC001AA0A9E}"/>
              </a:ext>
            </a:extLst>
          </p:cNvPr>
          <p:cNvPicPr>
            <a:picLocks noChangeAspect="1"/>
          </p:cNvPicPr>
          <p:nvPr/>
        </p:nvPicPr>
        <p:blipFill>
          <a:blip r:embed="rId4"/>
          <a:stretch>
            <a:fillRect/>
          </a:stretch>
        </p:blipFill>
        <p:spPr>
          <a:xfrm>
            <a:off x="2436448" y="1628459"/>
            <a:ext cx="2199740" cy="2383563"/>
          </a:xfrm>
          <a:prstGeom prst="rect">
            <a:avLst/>
          </a:prstGeom>
        </p:spPr>
      </p:pic>
      <p:pic>
        <p:nvPicPr>
          <p:cNvPr id="10" name="Picture 9">
            <a:extLst>
              <a:ext uri="{FF2B5EF4-FFF2-40B4-BE49-F238E27FC236}">
                <a16:creationId xmlns:a16="http://schemas.microsoft.com/office/drawing/2014/main" id="{4004CEA0-9520-8532-2EC6-D9F02CB94D9E}"/>
              </a:ext>
            </a:extLst>
          </p:cNvPr>
          <p:cNvPicPr>
            <a:picLocks noChangeAspect="1"/>
          </p:cNvPicPr>
          <p:nvPr/>
        </p:nvPicPr>
        <p:blipFill>
          <a:blip r:embed="rId5"/>
          <a:stretch>
            <a:fillRect/>
          </a:stretch>
        </p:blipFill>
        <p:spPr>
          <a:xfrm>
            <a:off x="181042" y="3780428"/>
            <a:ext cx="2280238" cy="2415454"/>
          </a:xfrm>
          <a:prstGeom prst="rect">
            <a:avLst/>
          </a:prstGeom>
        </p:spPr>
      </p:pic>
      <p:pic>
        <p:nvPicPr>
          <p:cNvPr id="12" name="Picture 11">
            <a:extLst>
              <a:ext uri="{FF2B5EF4-FFF2-40B4-BE49-F238E27FC236}">
                <a16:creationId xmlns:a16="http://schemas.microsoft.com/office/drawing/2014/main" id="{236461EC-26A7-3A09-E869-C93D4291E2E7}"/>
              </a:ext>
            </a:extLst>
          </p:cNvPr>
          <p:cNvPicPr>
            <a:picLocks noChangeAspect="1"/>
          </p:cNvPicPr>
          <p:nvPr/>
        </p:nvPicPr>
        <p:blipFill>
          <a:blip r:embed="rId6"/>
          <a:stretch>
            <a:fillRect/>
          </a:stretch>
        </p:blipFill>
        <p:spPr>
          <a:xfrm>
            <a:off x="255104" y="1658221"/>
            <a:ext cx="2132115" cy="2189430"/>
          </a:xfrm>
          <a:prstGeom prst="rect">
            <a:avLst/>
          </a:prstGeom>
        </p:spPr>
      </p:pic>
      <p:pic>
        <p:nvPicPr>
          <p:cNvPr id="14" name="Picture 13">
            <a:extLst>
              <a:ext uri="{FF2B5EF4-FFF2-40B4-BE49-F238E27FC236}">
                <a16:creationId xmlns:a16="http://schemas.microsoft.com/office/drawing/2014/main" id="{E7F753D7-BD3F-3025-EC94-D3C7673379CD}"/>
              </a:ext>
            </a:extLst>
          </p:cNvPr>
          <p:cNvPicPr>
            <a:picLocks noChangeAspect="1"/>
          </p:cNvPicPr>
          <p:nvPr/>
        </p:nvPicPr>
        <p:blipFill>
          <a:blip r:embed="rId7"/>
          <a:stretch>
            <a:fillRect/>
          </a:stretch>
        </p:blipFill>
        <p:spPr>
          <a:xfrm>
            <a:off x="4627500" y="3923588"/>
            <a:ext cx="2264094" cy="2415454"/>
          </a:xfrm>
          <a:prstGeom prst="rect">
            <a:avLst/>
          </a:prstGeom>
        </p:spPr>
      </p:pic>
      <p:sp>
        <p:nvSpPr>
          <p:cNvPr id="15" name="TextBox 14">
            <a:extLst>
              <a:ext uri="{FF2B5EF4-FFF2-40B4-BE49-F238E27FC236}">
                <a16:creationId xmlns:a16="http://schemas.microsoft.com/office/drawing/2014/main" id="{737C3612-4B05-D17C-82DE-94551CCBA385}"/>
              </a:ext>
            </a:extLst>
          </p:cNvPr>
          <p:cNvSpPr txBox="1"/>
          <p:nvPr/>
        </p:nvSpPr>
        <p:spPr>
          <a:xfrm>
            <a:off x="7346423" y="3166317"/>
            <a:ext cx="4590473" cy="954300"/>
          </a:xfrm>
          <a:prstGeom prst="rect">
            <a:avLst/>
          </a:prstGeom>
          <a:noFill/>
        </p:spPr>
        <p:txBody>
          <a:bodyPr wrap="square" rtlCol="0">
            <a:spAutoFit/>
          </a:bodyPr>
          <a:lstStyle/>
          <a:p>
            <a:r>
              <a:rPr lang="en-IN" dirty="0"/>
              <a:t>The EfficientNetV2B2 model performs well in classifying these images to their correct classes.</a:t>
            </a:r>
          </a:p>
        </p:txBody>
      </p:sp>
    </p:spTree>
    <p:extLst>
      <p:ext uri="{BB962C8B-B14F-4D97-AF65-F5344CB8AC3E}">
        <p14:creationId xmlns:p14="http://schemas.microsoft.com/office/powerpoint/2010/main" val="163594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30887"/>
          </a:xfrm>
          <a:prstGeom prst="rect">
            <a:avLst/>
          </a:prstGeom>
          <a:noFill/>
        </p:spPr>
        <p:txBody>
          <a:bodyPr wrap="square">
            <a:spAutoFit/>
          </a:bodyPr>
          <a:lstStyle/>
          <a:p>
            <a:r>
              <a:rPr lang="en-US" sz="22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BC3456D-61FE-A8D5-082F-52B68CB9059E}"/>
              </a:ext>
            </a:extLst>
          </p:cNvPr>
          <p:cNvSpPr txBox="1"/>
          <p:nvPr/>
        </p:nvSpPr>
        <p:spPr>
          <a:xfrm>
            <a:off x="149087" y="1644073"/>
            <a:ext cx="11608804" cy="4689489"/>
          </a:xfrm>
          <a:prstGeom prst="rect">
            <a:avLst/>
          </a:prstGeom>
          <a:noFill/>
        </p:spPr>
        <p:txBody>
          <a:bodyPr wrap="square" rtlCol="0">
            <a:spAutoFit/>
          </a:bodyPr>
          <a:lstStyle/>
          <a:p>
            <a:r>
              <a:rPr lang="en-IN" dirty="0"/>
              <a:t>We have implemented our garbage classification model using three pre-trained models:</a:t>
            </a:r>
          </a:p>
          <a:p>
            <a:r>
              <a:rPr lang="en-IN" dirty="0"/>
              <a:t>EfficientNetV2B2, EfficientNetV2B0, MobileNetV2</a:t>
            </a:r>
          </a:p>
          <a:p>
            <a:endParaRPr lang="en-IN" dirty="0"/>
          </a:p>
          <a:p>
            <a:r>
              <a:rPr lang="en-IN" dirty="0"/>
              <a:t>All the models struggled to classify plastic and glass, metal and glass, &amp; cardboard and paper.</a:t>
            </a:r>
          </a:p>
          <a:p>
            <a:r>
              <a:rPr lang="en-IN" dirty="0"/>
              <a:t>EfficientNetV2B2 had the highest performance but took the longest time to train the model.</a:t>
            </a:r>
          </a:p>
          <a:p>
            <a:r>
              <a:rPr lang="en-IN" dirty="0"/>
              <a:t>EfficientNetV2B0, which is a lightweight model, was faster and had only slightly less accuracy on the test data. </a:t>
            </a:r>
          </a:p>
          <a:p>
            <a:r>
              <a:rPr lang="en-IN" dirty="0"/>
              <a:t>MobileNetV2 performed the worst for the given hyperparameters. The one thing that stood out about this model is that it is the fastest out of all the model, so if given higher epochs, the performance will be higher but for only 15 epochs, it couldn’t learn as fast as other models since it has the least number of layers, therefore had the worst performance out of all.</a:t>
            </a:r>
          </a:p>
          <a:p>
            <a:endParaRPr lang="en-IN" dirty="0"/>
          </a:p>
          <a:p>
            <a:r>
              <a:rPr lang="en-IN" dirty="0"/>
              <a:t>The two graphs for </a:t>
            </a:r>
            <a:r>
              <a:rPr lang="en-IN" dirty="0" err="1"/>
              <a:t>EfficientNet</a:t>
            </a:r>
            <a:r>
              <a:rPr lang="en-IN" dirty="0"/>
              <a:t> model showed divergence for training and validation accuracy and loss, indicating there was slight overfit present but not high enough to effect our model in a negative way.</a:t>
            </a:r>
          </a:p>
          <a:p>
            <a:endParaRPr lang="en-IN" dirty="0"/>
          </a:p>
          <a:p>
            <a:r>
              <a:rPr lang="en-IN" dirty="0"/>
              <a:t>For the given dataset, out the three, EfficientNetV2B2 will be the best option for garbage classification.</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882983" cy="430887"/>
          </a:xfrm>
          <a:prstGeom prst="rect">
            <a:avLst/>
          </a:prstGeom>
          <a:noFill/>
        </p:spPr>
        <p:txBody>
          <a:bodyPr wrap="square">
            <a:spAutoFit/>
          </a:bodyPr>
          <a:lstStyle/>
          <a:p>
            <a:r>
              <a:rPr lang="en-IN" sz="2200" b="1" dirty="0">
                <a:solidFill>
                  <a:srgbClr val="213163"/>
                </a:solidFill>
              </a:rPr>
              <a:t>Learning Objectives</a:t>
            </a:r>
            <a:endParaRPr lang="en-IN" sz="22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159EADA6-F8A0-74AF-1B1C-7BB3CDE8B8A6}"/>
              </a:ext>
            </a:extLst>
          </p:cNvPr>
          <p:cNvSpPr txBox="1"/>
          <p:nvPr/>
        </p:nvSpPr>
        <p:spPr>
          <a:xfrm>
            <a:off x="181752" y="1665024"/>
            <a:ext cx="7153769" cy="38395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700" dirty="0"/>
              <a:t>To understand how green technology development takes place</a:t>
            </a:r>
          </a:p>
          <a:p>
            <a:pPr marL="285750" indent="-285750">
              <a:lnSpc>
                <a:spcPct val="150000"/>
              </a:lnSpc>
              <a:buFont typeface="Arial" panose="020B0604020202020204" pitchFamily="34" charset="0"/>
              <a:buChar char="•"/>
            </a:pPr>
            <a:r>
              <a:rPr lang="en-IN" sz="1700" dirty="0"/>
              <a:t>To train and deploy a properly working machine learning model for real-life applications</a:t>
            </a:r>
          </a:p>
          <a:p>
            <a:pPr marL="285750" indent="-285750">
              <a:lnSpc>
                <a:spcPct val="150000"/>
              </a:lnSpc>
              <a:buFont typeface="Arial" panose="020B0604020202020204" pitchFamily="34" charset="0"/>
              <a:buChar char="•"/>
            </a:pPr>
            <a:r>
              <a:rPr lang="en-IN" sz="1700" dirty="0"/>
              <a:t>To understand how CNN models work</a:t>
            </a:r>
          </a:p>
          <a:p>
            <a:pPr marL="285750" indent="-285750">
              <a:lnSpc>
                <a:spcPct val="150000"/>
              </a:lnSpc>
              <a:buFont typeface="Arial" panose="020B0604020202020204" pitchFamily="34" charset="0"/>
              <a:buChar char="•"/>
            </a:pPr>
            <a:r>
              <a:rPr lang="en-IN" sz="1700" dirty="0"/>
              <a:t>To work with pre-trained deep learning models like EfficientNetV2B2</a:t>
            </a:r>
          </a:p>
          <a:p>
            <a:pPr marL="285750" indent="-285750">
              <a:lnSpc>
                <a:spcPct val="150000"/>
              </a:lnSpc>
              <a:buFont typeface="Arial" panose="020B0604020202020204" pitchFamily="34" charset="0"/>
              <a:buChar char="•"/>
            </a:pPr>
            <a:r>
              <a:rPr lang="en-IN" sz="1700" dirty="0"/>
              <a:t>To learn how to handle an imbalanced dataset</a:t>
            </a:r>
          </a:p>
          <a:p>
            <a:pPr marL="285750" indent="-285750">
              <a:lnSpc>
                <a:spcPct val="150000"/>
              </a:lnSpc>
              <a:buFont typeface="Arial" panose="020B0604020202020204" pitchFamily="34" charset="0"/>
              <a:buChar char="•"/>
            </a:pPr>
            <a:r>
              <a:rPr lang="en-IN" sz="1700" dirty="0"/>
              <a:t>To build a transfer learning model and fine-tune it with proper hyperparameters</a:t>
            </a:r>
          </a:p>
          <a:p>
            <a:pPr marL="285750" indent="-285750">
              <a:lnSpc>
                <a:spcPct val="150000"/>
              </a:lnSpc>
              <a:buFont typeface="Arial" panose="020B0604020202020204" pitchFamily="34" charset="0"/>
              <a:buChar char="•"/>
            </a:pPr>
            <a:endParaRPr lang="en-IN" sz="1700" dirty="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30887"/>
          </a:xfrm>
          <a:prstGeom prst="rect">
            <a:avLst/>
          </a:prstGeom>
          <a:noFill/>
        </p:spPr>
        <p:txBody>
          <a:bodyPr wrap="square">
            <a:spAutoFit/>
          </a:bodyPr>
          <a:lstStyle/>
          <a:p>
            <a:r>
              <a:rPr lang="en-US" sz="2200" b="1" dirty="0">
                <a:solidFill>
                  <a:srgbClr val="213163"/>
                </a:solidFill>
              </a:rPr>
              <a:t>T</a:t>
            </a:r>
            <a:r>
              <a:rPr lang="en-IN" sz="2200" b="1" dirty="0" err="1">
                <a:solidFill>
                  <a:srgbClr val="213163"/>
                </a:solidFill>
              </a:rPr>
              <a:t>ools</a:t>
            </a:r>
            <a:r>
              <a:rPr lang="en-IN" sz="2200" b="1" dirty="0">
                <a:solidFill>
                  <a:srgbClr val="213163"/>
                </a:solidFill>
              </a:rPr>
              <a:t> and Technology used </a:t>
            </a:r>
          </a:p>
        </p:txBody>
      </p:sp>
      <p:sp>
        <p:nvSpPr>
          <p:cNvPr id="2" name="TextBox 1">
            <a:extLst>
              <a:ext uri="{FF2B5EF4-FFF2-40B4-BE49-F238E27FC236}">
                <a16:creationId xmlns:a16="http://schemas.microsoft.com/office/drawing/2014/main" id="{2AA6B9A1-0C4F-30BB-EF2E-7C2AD8FE4897}"/>
              </a:ext>
            </a:extLst>
          </p:cNvPr>
          <p:cNvSpPr txBox="1"/>
          <p:nvPr/>
        </p:nvSpPr>
        <p:spPr>
          <a:xfrm>
            <a:off x="340658" y="1775012"/>
            <a:ext cx="9976360" cy="3416320"/>
          </a:xfrm>
          <a:prstGeom prst="rect">
            <a:avLst/>
          </a:prstGeom>
          <a:noFill/>
        </p:spPr>
        <p:txBody>
          <a:bodyPr wrap="square" rtlCol="0">
            <a:spAutoFit/>
          </a:bodyPr>
          <a:lstStyle/>
          <a:p>
            <a:pPr marL="342900" indent="-342900">
              <a:buFontTx/>
              <a:buChar char="-"/>
            </a:pPr>
            <a:r>
              <a:rPr lang="en-US" sz="1800" dirty="0"/>
              <a:t>Python version 3.9.6</a:t>
            </a:r>
          </a:p>
          <a:p>
            <a:pPr marL="342900" indent="-342900">
              <a:buFontTx/>
              <a:buChar char="-"/>
            </a:pPr>
            <a:r>
              <a:rPr lang="en-US" sz="1800" dirty="0" err="1"/>
              <a:t>Jupyter</a:t>
            </a:r>
            <a:r>
              <a:rPr lang="en-US" sz="1800" dirty="0"/>
              <a:t> Notebook</a:t>
            </a:r>
          </a:p>
          <a:p>
            <a:pPr marL="342900" indent="-342900">
              <a:buFontTx/>
              <a:buChar char="-"/>
            </a:pPr>
            <a:r>
              <a:rPr lang="en-US" sz="1800" dirty="0"/>
              <a:t>Kaggle garbage image dataset for six different classes</a:t>
            </a:r>
          </a:p>
          <a:p>
            <a:r>
              <a:rPr lang="en-US" sz="1800" dirty="0"/>
              <a:t>     (</a:t>
            </a:r>
            <a:r>
              <a:rPr lang="en-US" sz="1800" dirty="0">
                <a:hlinkClick r:id="rId2"/>
              </a:rPr>
              <a:t>https://www.kaggle.com/datasets/farzadnekouei/trash-type-image-dataset</a:t>
            </a:r>
            <a:r>
              <a:rPr lang="en-US" sz="1800" dirty="0"/>
              <a:t>)</a:t>
            </a:r>
          </a:p>
          <a:p>
            <a:pPr marL="342900" indent="-342900">
              <a:buFontTx/>
              <a:buChar char="-"/>
            </a:pPr>
            <a:r>
              <a:rPr lang="en-US" sz="1800" dirty="0"/>
              <a:t>Important Python libraries used:</a:t>
            </a:r>
          </a:p>
          <a:p>
            <a:pPr marL="342900" indent="-342900">
              <a:buFont typeface="Arial" panose="020B0604020202020204" pitchFamily="34" charset="0"/>
              <a:buChar char="•"/>
            </a:pPr>
            <a:r>
              <a:rPr lang="en-US" sz="1800" dirty="0" err="1"/>
              <a:t>numpy</a:t>
            </a:r>
            <a:r>
              <a:rPr lang="en-US" sz="1800" dirty="0"/>
              <a:t>                        1.26.0</a:t>
            </a:r>
          </a:p>
          <a:p>
            <a:pPr marL="342900" indent="-342900">
              <a:buFont typeface="Arial" panose="020B0604020202020204" pitchFamily="34" charset="0"/>
              <a:buChar char="•"/>
            </a:pPr>
            <a:r>
              <a:rPr lang="en-US" sz="1800" dirty="0" err="1"/>
              <a:t>tensorflow</a:t>
            </a:r>
            <a:r>
              <a:rPr lang="en-US" sz="1800" dirty="0"/>
              <a:t>                   2.19.0</a:t>
            </a:r>
          </a:p>
          <a:p>
            <a:pPr marL="342900" indent="-342900">
              <a:buFont typeface="Arial" panose="020B0604020202020204" pitchFamily="34" charset="0"/>
              <a:buChar char="•"/>
            </a:pPr>
            <a:r>
              <a:rPr lang="en-US" sz="1800" dirty="0"/>
              <a:t>scikit-learn                  1.5.1</a:t>
            </a:r>
          </a:p>
          <a:p>
            <a:pPr marL="342900" indent="-342900">
              <a:buFont typeface="Arial" panose="020B0604020202020204" pitchFamily="34" charset="0"/>
              <a:buChar char="•"/>
            </a:pPr>
            <a:r>
              <a:rPr lang="en-US" sz="1800" dirty="0"/>
              <a:t>matplotlib                    3.6.2</a:t>
            </a:r>
          </a:p>
          <a:p>
            <a:pPr marL="342900" indent="-342900">
              <a:buFont typeface="Arial" panose="020B0604020202020204" pitchFamily="34" charset="0"/>
              <a:buChar char="•"/>
            </a:pPr>
            <a:r>
              <a:rPr lang="en-US" sz="1800" dirty="0"/>
              <a:t>seaborn                      0.13.2</a:t>
            </a:r>
          </a:p>
          <a:p>
            <a:pPr marL="342900" indent="-342900">
              <a:buFont typeface="Arial" panose="020B0604020202020204" pitchFamily="34" charset="0"/>
              <a:buChar char="•"/>
            </a:pPr>
            <a:r>
              <a:rPr lang="en-US" sz="1800" dirty="0" err="1"/>
              <a:t>gradio</a:t>
            </a:r>
            <a:r>
              <a:rPr lang="en-US" sz="1800" dirty="0"/>
              <a:t>/ </a:t>
            </a:r>
            <a:r>
              <a:rPr lang="en-US" sz="1800" dirty="0" err="1"/>
              <a:t>streamlit</a:t>
            </a:r>
            <a:r>
              <a:rPr lang="en-US" sz="1800" dirty="0"/>
              <a:t>	</a:t>
            </a:r>
          </a:p>
          <a:p>
            <a:endParaRPr lang="en-IN" sz="18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30887"/>
          </a:xfrm>
          <a:prstGeom prst="rect">
            <a:avLst/>
          </a:prstGeom>
          <a:noFill/>
        </p:spPr>
        <p:txBody>
          <a:bodyPr wrap="square">
            <a:spAutoFit/>
          </a:bodyPr>
          <a:lstStyle/>
          <a:p>
            <a:r>
              <a:rPr lang="en-US" sz="2200" b="1" dirty="0">
                <a:solidFill>
                  <a:srgbClr val="213163"/>
                </a:solidFill>
              </a:rPr>
              <a:t>Methodology</a:t>
            </a:r>
            <a:r>
              <a:rPr lang="en-US" sz="1800" b="1" dirty="0">
                <a:solidFill>
                  <a:srgbClr val="213163"/>
                </a:solidFill>
              </a:rPr>
              <a:t> </a:t>
            </a:r>
            <a:endParaRPr lang="en-IN" sz="1800" dirty="0">
              <a:solidFill>
                <a:srgbClr val="213163"/>
              </a:solidFill>
            </a:endParaRPr>
          </a:p>
        </p:txBody>
      </p:sp>
      <p:graphicFrame>
        <p:nvGraphicFramePr>
          <p:cNvPr id="4" name="Diagram 3">
            <a:extLst>
              <a:ext uri="{FF2B5EF4-FFF2-40B4-BE49-F238E27FC236}">
                <a16:creationId xmlns:a16="http://schemas.microsoft.com/office/drawing/2014/main" id="{2F153AEC-C632-49B1-ECD9-28DC44F85DBE}"/>
              </a:ext>
            </a:extLst>
          </p:cNvPr>
          <p:cNvGraphicFramePr/>
          <p:nvPr>
            <p:extLst>
              <p:ext uri="{D42A27DB-BD31-4B8C-83A1-F6EECF244321}">
                <p14:modId xmlns:p14="http://schemas.microsoft.com/office/powerpoint/2010/main" val="2592584592"/>
              </p:ext>
            </p:extLst>
          </p:nvPr>
        </p:nvGraphicFramePr>
        <p:xfrm>
          <a:off x="619338" y="1445543"/>
          <a:ext cx="10815280" cy="5093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30887"/>
          </a:xfrm>
          <a:prstGeom prst="rect">
            <a:avLst/>
          </a:prstGeom>
          <a:noFill/>
        </p:spPr>
        <p:txBody>
          <a:bodyPr wrap="square">
            <a:spAutoFit/>
          </a:bodyPr>
          <a:lstStyle/>
          <a:p>
            <a:r>
              <a:rPr lang="en-US" sz="2200" b="1" dirty="0">
                <a:solidFill>
                  <a:srgbClr val="213163"/>
                </a:solidFill>
              </a:rPr>
              <a:t>Problem Statement  </a:t>
            </a:r>
            <a:endParaRPr lang="en-IN" sz="2200" b="1" dirty="0">
              <a:solidFill>
                <a:srgbClr val="213163"/>
              </a:solidFill>
            </a:endParaRPr>
          </a:p>
        </p:txBody>
      </p:sp>
      <p:sp>
        <p:nvSpPr>
          <p:cNvPr id="2" name="TextBox 1">
            <a:extLst>
              <a:ext uri="{FF2B5EF4-FFF2-40B4-BE49-F238E27FC236}">
                <a16:creationId xmlns:a16="http://schemas.microsoft.com/office/drawing/2014/main" id="{168C78F3-600A-CC0B-F45D-B739D28B44B9}"/>
              </a:ext>
            </a:extLst>
          </p:cNvPr>
          <p:cNvSpPr txBox="1"/>
          <p:nvPr/>
        </p:nvSpPr>
        <p:spPr>
          <a:xfrm>
            <a:off x="665018" y="1985818"/>
            <a:ext cx="10714182" cy="2390911"/>
          </a:xfrm>
          <a:prstGeom prst="rect">
            <a:avLst/>
          </a:prstGeom>
          <a:noFill/>
        </p:spPr>
        <p:txBody>
          <a:bodyPr wrap="square" rtlCol="0">
            <a:spAutoFit/>
          </a:bodyPr>
          <a:lstStyle/>
          <a:p>
            <a:r>
              <a:rPr lang="en-US" dirty="0"/>
              <a:t> To develop a sophisticated </a:t>
            </a:r>
            <a:r>
              <a:rPr lang="en-US" b="1" dirty="0"/>
              <a:t>garbage classification system</a:t>
            </a:r>
            <a:r>
              <a:rPr lang="en-US" dirty="0"/>
              <a:t> leveraging the </a:t>
            </a:r>
            <a:r>
              <a:rPr lang="en-US" b="1" dirty="0"/>
              <a:t>EfficientNetV2B2</a:t>
            </a:r>
            <a:r>
              <a:rPr lang="en-US" dirty="0"/>
              <a:t> architecture. Our primary dataset serves as a foundation for building models that can eventually automate waste segregation, a critical step in optimizing recycling and waste management, ultimately aiding in environmental conservation.</a:t>
            </a:r>
          </a:p>
          <a:p>
            <a:br>
              <a:rPr lang="en-US" dirty="0"/>
            </a:br>
            <a:br>
              <a:rPr lang="en-US" dirty="0"/>
            </a:br>
            <a:r>
              <a:rPr lang="en-US" b="1" dirty="0"/>
              <a:t>Goal:</a:t>
            </a:r>
            <a:r>
              <a:rPr lang="en-US" dirty="0"/>
              <a:t> To develop an accurate and efficient garbage classification model using EfficientNetV2B2 and transfer learning for automated waste sorting.</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30887"/>
          </a:xfrm>
          <a:prstGeom prst="rect">
            <a:avLst/>
          </a:prstGeom>
          <a:noFill/>
        </p:spPr>
        <p:txBody>
          <a:bodyPr wrap="square">
            <a:spAutoFit/>
          </a:bodyPr>
          <a:lstStyle/>
          <a:p>
            <a:r>
              <a:rPr lang="en-US" sz="2200" b="1" dirty="0">
                <a:solidFill>
                  <a:srgbClr val="213163"/>
                </a:solidFill>
              </a:rPr>
              <a:t>Solution  </a:t>
            </a:r>
            <a:endParaRPr lang="en-IN" sz="2200" b="1" dirty="0">
              <a:solidFill>
                <a:srgbClr val="213163"/>
              </a:solidFill>
            </a:endParaRPr>
          </a:p>
        </p:txBody>
      </p:sp>
      <p:pic>
        <p:nvPicPr>
          <p:cNvPr id="6" name="Picture 5">
            <a:extLst>
              <a:ext uri="{FF2B5EF4-FFF2-40B4-BE49-F238E27FC236}">
                <a16:creationId xmlns:a16="http://schemas.microsoft.com/office/drawing/2014/main" id="{C86E23B5-F77C-FC19-34C6-440BD2824276}"/>
              </a:ext>
            </a:extLst>
          </p:cNvPr>
          <p:cNvPicPr>
            <a:picLocks noChangeAspect="1"/>
          </p:cNvPicPr>
          <p:nvPr/>
        </p:nvPicPr>
        <p:blipFill>
          <a:blip r:embed="rId2"/>
          <a:stretch>
            <a:fillRect/>
          </a:stretch>
        </p:blipFill>
        <p:spPr>
          <a:xfrm>
            <a:off x="255104" y="2798056"/>
            <a:ext cx="11453091" cy="2485018"/>
          </a:xfrm>
          <a:prstGeom prst="rect">
            <a:avLst/>
          </a:prstGeom>
        </p:spPr>
      </p:pic>
      <p:sp>
        <p:nvSpPr>
          <p:cNvPr id="7" name="TextBox 6">
            <a:extLst>
              <a:ext uri="{FF2B5EF4-FFF2-40B4-BE49-F238E27FC236}">
                <a16:creationId xmlns:a16="http://schemas.microsoft.com/office/drawing/2014/main" id="{FFE2779F-8E49-7402-0279-8118BC69E661}"/>
              </a:ext>
            </a:extLst>
          </p:cNvPr>
          <p:cNvSpPr txBox="1"/>
          <p:nvPr/>
        </p:nvSpPr>
        <p:spPr>
          <a:xfrm>
            <a:off x="100626" y="1644073"/>
            <a:ext cx="11869701" cy="995209"/>
          </a:xfrm>
          <a:prstGeom prst="rect">
            <a:avLst/>
          </a:prstGeom>
          <a:noFill/>
        </p:spPr>
        <p:txBody>
          <a:bodyPr wrap="square" rtlCol="0">
            <a:spAutoFit/>
          </a:bodyPr>
          <a:lstStyle/>
          <a:p>
            <a:r>
              <a:rPr lang="en-IN" sz="2000" dirty="0"/>
              <a:t>1) </a:t>
            </a:r>
            <a:r>
              <a:rPr lang="en-IN" sz="2000" u="sng" dirty="0"/>
              <a:t>Importing libraries</a:t>
            </a:r>
            <a:r>
              <a:rPr lang="en-IN" sz="2000" dirty="0"/>
              <a:t>: Install all the important libraries with the correct version to avoid mismatch and import them in your </a:t>
            </a:r>
            <a:r>
              <a:rPr lang="en-IN" sz="2000" dirty="0" err="1"/>
              <a:t>jupyter</a:t>
            </a:r>
            <a:r>
              <a:rPr lang="en-IN" sz="2000" dirty="0"/>
              <a:t> notebook.</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A391C-9432-C5B0-61FB-F03C4A20D0F2}"/>
              </a:ext>
            </a:extLst>
          </p:cNvPr>
          <p:cNvSpPr txBox="1"/>
          <p:nvPr/>
        </p:nvSpPr>
        <p:spPr>
          <a:xfrm>
            <a:off x="138545" y="960582"/>
            <a:ext cx="12053455" cy="687432"/>
          </a:xfrm>
          <a:prstGeom prst="rect">
            <a:avLst/>
          </a:prstGeom>
          <a:noFill/>
        </p:spPr>
        <p:txBody>
          <a:bodyPr wrap="square" rtlCol="0">
            <a:spAutoFit/>
          </a:bodyPr>
          <a:lstStyle/>
          <a:p>
            <a:r>
              <a:rPr lang="en-IN" sz="2000" dirty="0"/>
              <a:t>2) </a:t>
            </a:r>
            <a:r>
              <a:rPr lang="en-IN" sz="2000" u="sng" dirty="0"/>
              <a:t>Load Dataset</a:t>
            </a:r>
            <a:r>
              <a:rPr lang="en-IN" sz="2000" dirty="0"/>
              <a:t>: Load your training, validation, and test datasets with proper preprocessing.</a:t>
            </a:r>
          </a:p>
          <a:p>
            <a:endParaRPr lang="en-IN" dirty="0"/>
          </a:p>
        </p:txBody>
      </p:sp>
      <p:pic>
        <p:nvPicPr>
          <p:cNvPr id="4" name="Picture 3">
            <a:extLst>
              <a:ext uri="{FF2B5EF4-FFF2-40B4-BE49-F238E27FC236}">
                <a16:creationId xmlns:a16="http://schemas.microsoft.com/office/drawing/2014/main" id="{0F4F3664-9D61-74BD-0CE3-2D1277C6F588}"/>
              </a:ext>
            </a:extLst>
          </p:cNvPr>
          <p:cNvPicPr>
            <a:picLocks noChangeAspect="1"/>
          </p:cNvPicPr>
          <p:nvPr/>
        </p:nvPicPr>
        <p:blipFill>
          <a:blip r:embed="rId2"/>
          <a:stretch>
            <a:fillRect/>
          </a:stretch>
        </p:blipFill>
        <p:spPr>
          <a:xfrm>
            <a:off x="138546" y="1627084"/>
            <a:ext cx="5732964" cy="2372261"/>
          </a:xfrm>
          <a:prstGeom prst="rect">
            <a:avLst/>
          </a:prstGeom>
        </p:spPr>
      </p:pic>
      <p:pic>
        <p:nvPicPr>
          <p:cNvPr id="6" name="Picture 5">
            <a:extLst>
              <a:ext uri="{FF2B5EF4-FFF2-40B4-BE49-F238E27FC236}">
                <a16:creationId xmlns:a16="http://schemas.microsoft.com/office/drawing/2014/main" id="{B9858D5E-DE43-E706-5E4D-E34C4C54EDEC}"/>
              </a:ext>
            </a:extLst>
          </p:cNvPr>
          <p:cNvPicPr>
            <a:picLocks noChangeAspect="1"/>
          </p:cNvPicPr>
          <p:nvPr/>
        </p:nvPicPr>
        <p:blipFill>
          <a:blip r:embed="rId3"/>
          <a:stretch>
            <a:fillRect/>
          </a:stretch>
        </p:blipFill>
        <p:spPr>
          <a:xfrm>
            <a:off x="6096000" y="1555651"/>
            <a:ext cx="5715106" cy="2710172"/>
          </a:xfrm>
          <a:prstGeom prst="rect">
            <a:avLst/>
          </a:prstGeom>
        </p:spPr>
      </p:pic>
      <p:pic>
        <p:nvPicPr>
          <p:cNvPr id="8" name="Picture 7">
            <a:extLst>
              <a:ext uri="{FF2B5EF4-FFF2-40B4-BE49-F238E27FC236}">
                <a16:creationId xmlns:a16="http://schemas.microsoft.com/office/drawing/2014/main" id="{9A1D94A4-CB73-DD5D-71B5-18C4D4233D3F}"/>
              </a:ext>
            </a:extLst>
          </p:cNvPr>
          <p:cNvPicPr>
            <a:picLocks noChangeAspect="1"/>
          </p:cNvPicPr>
          <p:nvPr/>
        </p:nvPicPr>
        <p:blipFill>
          <a:blip r:embed="rId4"/>
          <a:stretch>
            <a:fillRect/>
          </a:stretch>
        </p:blipFill>
        <p:spPr>
          <a:xfrm>
            <a:off x="1442821" y="4665847"/>
            <a:ext cx="8421275" cy="1771897"/>
          </a:xfrm>
          <a:prstGeom prst="rect">
            <a:avLst/>
          </a:prstGeom>
        </p:spPr>
      </p:pic>
    </p:spTree>
    <p:extLst>
      <p:ext uri="{BB962C8B-B14F-4D97-AF65-F5344CB8AC3E}">
        <p14:creationId xmlns:p14="http://schemas.microsoft.com/office/powerpoint/2010/main" val="225039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D9B9D5-B3B5-8930-3CCC-466237362197}"/>
              </a:ext>
            </a:extLst>
          </p:cNvPr>
          <p:cNvSpPr txBox="1"/>
          <p:nvPr/>
        </p:nvSpPr>
        <p:spPr>
          <a:xfrm>
            <a:off x="73891" y="840508"/>
            <a:ext cx="11490037" cy="995209"/>
          </a:xfrm>
          <a:prstGeom prst="rect">
            <a:avLst/>
          </a:prstGeom>
          <a:noFill/>
        </p:spPr>
        <p:txBody>
          <a:bodyPr wrap="square" rtlCol="0">
            <a:spAutoFit/>
          </a:bodyPr>
          <a:lstStyle/>
          <a:p>
            <a:r>
              <a:rPr lang="en-IN" sz="2000" dirty="0"/>
              <a:t>3) </a:t>
            </a:r>
            <a:r>
              <a:rPr lang="en-IN" sz="2000" u="sng" dirty="0"/>
              <a:t>Data Visualisation</a:t>
            </a:r>
            <a:r>
              <a:rPr lang="en-IN" sz="2000" dirty="0"/>
              <a:t>: Go through your data and check the shape, image distribution, and proper class labels.</a:t>
            </a:r>
          </a:p>
          <a:p>
            <a:endParaRPr lang="en-IN" dirty="0"/>
          </a:p>
        </p:txBody>
      </p:sp>
      <p:pic>
        <p:nvPicPr>
          <p:cNvPr id="4" name="Picture 3">
            <a:extLst>
              <a:ext uri="{FF2B5EF4-FFF2-40B4-BE49-F238E27FC236}">
                <a16:creationId xmlns:a16="http://schemas.microsoft.com/office/drawing/2014/main" id="{E06C0C2C-EEA9-3B77-E1B1-162C7E3A708A}"/>
              </a:ext>
            </a:extLst>
          </p:cNvPr>
          <p:cNvPicPr>
            <a:picLocks noChangeAspect="1"/>
          </p:cNvPicPr>
          <p:nvPr/>
        </p:nvPicPr>
        <p:blipFill>
          <a:blip r:embed="rId2"/>
          <a:stretch>
            <a:fillRect/>
          </a:stretch>
        </p:blipFill>
        <p:spPr>
          <a:xfrm>
            <a:off x="142558" y="1835717"/>
            <a:ext cx="3941030" cy="4317999"/>
          </a:xfrm>
          <a:prstGeom prst="rect">
            <a:avLst/>
          </a:prstGeom>
        </p:spPr>
      </p:pic>
      <p:pic>
        <p:nvPicPr>
          <p:cNvPr id="8" name="Picture 7">
            <a:extLst>
              <a:ext uri="{FF2B5EF4-FFF2-40B4-BE49-F238E27FC236}">
                <a16:creationId xmlns:a16="http://schemas.microsoft.com/office/drawing/2014/main" id="{9FAF89BE-98C7-99BB-1BA2-084D13F7173B}"/>
              </a:ext>
            </a:extLst>
          </p:cNvPr>
          <p:cNvPicPr>
            <a:picLocks noChangeAspect="1"/>
          </p:cNvPicPr>
          <p:nvPr/>
        </p:nvPicPr>
        <p:blipFill>
          <a:blip r:embed="rId3"/>
          <a:stretch>
            <a:fillRect/>
          </a:stretch>
        </p:blipFill>
        <p:spPr>
          <a:xfrm>
            <a:off x="4204218" y="2488177"/>
            <a:ext cx="2014171" cy="2971930"/>
          </a:xfrm>
          <a:prstGeom prst="rect">
            <a:avLst/>
          </a:prstGeom>
        </p:spPr>
      </p:pic>
      <p:pic>
        <p:nvPicPr>
          <p:cNvPr id="10" name="Picture 9">
            <a:extLst>
              <a:ext uri="{FF2B5EF4-FFF2-40B4-BE49-F238E27FC236}">
                <a16:creationId xmlns:a16="http://schemas.microsoft.com/office/drawing/2014/main" id="{53D9D7EC-A717-3D90-6E5A-C2DF3FE969E7}"/>
              </a:ext>
            </a:extLst>
          </p:cNvPr>
          <p:cNvPicPr>
            <a:picLocks noChangeAspect="1"/>
          </p:cNvPicPr>
          <p:nvPr/>
        </p:nvPicPr>
        <p:blipFill>
          <a:blip r:embed="rId4"/>
          <a:stretch>
            <a:fillRect/>
          </a:stretch>
        </p:blipFill>
        <p:spPr>
          <a:xfrm>
            <a:off x="6089416" y="2488177"/>
            <a:ext cx="2061646" cy="2971930"/>
          </a:xfrm>
          <a:prstGeom prst="rect">
            <a:avLst/>
          </a:prstGeom>
        </p:spPr>
      </p:pic>
      <p:pic>
        <p:nvPicPr>
          <p:cNvPr id="12" name="Picture 11">
            <a:extLst>
              <a:ext uri="{FF2B5EF4-FFF2-40B4-BE49-F238E27FC236}">
                <a16:creationId xmlns:a16="http://schemas.microsoft.com/office/drawing/2014/main" id="{903B39BF-E4A7-4B2D-7011-03B17E3780F3}"/>
              </a:ext>
            </a:extLst>
          </p:cNvPr>
          <p:cNvPicPr>
            <a:picLocks noChangeAspect="1"/>
          </p:cNvPicPr>
          <p:nvPr/>
        </p:nvPicPr>
        <p:blipFill>
          <a:blip r:embed="rId5"/>
          <a:stretch>
            <a:fillRect/>
          </a:stretch>
        </p:blipFill>
        <p:spPr>
          <a:xfrm>
            <a:off x="8057821" y="2326739"/>
            <a:ext cx="2122463" cy="3133368"/>
          </a:xfrm>
          <a:prstGeom prst="rect">
            <a:avLst/>
          </a:prstGeom>
        </p:spPr>
      </p:pic>
      <p:pic>
        <p:nvPicPr>
          <p:cNvPr id="14" name="Picture 13">
            <a:extLst>
              <a:ext uri="{FF2B5EF4-FFF2-40B4-BE49-F238E27FC236}">
                <a16:creationId xmlns:a16="http://schemas.microsoft.com/office/drawing/2014/main" id="{439658D1-7415-13EA-E711-804BF95857B5}"/>
              </a:ext>
            </a:extLst>
          </p:cNvPr>
          <p:cNvPicPr>
            <a:picLocks noChangeAspect="1"/>
          </p:cNvPicPr>
          <p:nvPr/>
        </p:nvPicPr>
        <p:blipFill>
          <a:blip r:embed="rId6"/>
          <a:stretch>
            <a:fillRect/>
          </a:stretch>
        </p:blipFill>
        <p:spPr>
          <a:xfrm>
            <a:off x="10087043" y="2365994"/>
            <a:ext cx="2104957" cy="3133367"/>
          </a:xfrm>
          <a:prstGeom prst="rect">
            <a:avLst/>
          </a:prstGeom>
        </p:spPr>
      </p:pic>
    </p:spTree>
    <p:extLst>
      <p:ext uri="{BB962C8B-B14F-4D97-AF65-F5344CB8AC3E}">
        <p14:creationId xmlns:p14="http://schemas.microsoft.com/office/powerpoint/2010/main" val="355715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01074-FF01-81CC-3A85-30A77BB7087F}"/>
              </a:ext>
            </a:extLst>
          </p:cNvPr>
          <p:cNvSpPr txBox="1"/>
          <p:nvPr/>
        </p:nvSpPr>
        <p:spPr>
          <a:xfrm>
            <a:off x="212436" y="988291"/>
            <a:ext cx="11665528" cy="995209"/>
          </a:xfrm>
          <a:prstGeom prst="rect">
            <a:avLst/>
          </a:prstGeom>
          <a:noFill/>
        </p:spPr>
        <p:txBody>
          <a:bodyPr wrap="square" rtlCol="0">
            <a:spAutoFit/>
          </a:bodyPr>
          <a:lstStyle/>
          <a:p>
            <a:r>
              <a:rPr lang="en-IN" sz="2000" dirty="0"/>
              <a:t>4) </a:t>
            </a:r>
            <a:r>
              <a:rPr lang="en-IN" sz="2000" u="sng" dirty="0"/>
              <a:t>Handling imbalanced dataset</a:t>
            </a:r>
            <a:r>
              <a:rPr lang="en-IN" sz="2000" dirty="0"/>
              <a:t>: Perform data augmentation, compute class weights to train your model</a:t>
            </a:r>
          </a:p>
          <a:p>
            <a:endParaRPr lang="en-IN" dirty="0"/>
          </a:p>
        </p:txBody>
      </p:sp>
      <p:pic>
        <p:nvPicPr>
          <p:cNvPr id="4" name="Picture 3">
            <a:extLst>
              <a:ext uri="{FF2B5EF4-FFF2-40B4-BE49-F238E27FC236}">
                <a16:creationId xmlns:a16="http://schemas.microsoft.com/office/drawing/2014/main" id="{6C599B6C-09A0-FFA7-DED4-275BEC142509}"/>
              </a:ext>
            </a:extLst>
          </p:cNvPr>
          <p:cNvPicPr>
            <a:picLocks noChangeAspect="1"/>
          </p:cNvPicPr>
          <p:nvPr/>
        </p:nvPicPr>
        <p:blipFill>
          <a:blip r:embed="rId2"/>
          <a:stretch>
            <a:fillRect/>
          </a:stretch>
        </p:blipFill>
        <p:spPr>
          <a:xfrm>
            <a:off x="6865839" y="2431426"/>
            <a:ext cx="3429479" cy="1743318"/>
          </a:xfrm>
          <a:prstGeom prst="rect">
            <a:avLst/>
          </a:prstGeom>
        </p:spPr>
      </p:pic>
      <p:pic>
        <p:nvPicPr>
          <p:cNvPr id="6" name="Picture 5">
            <a:extLst>
              <a:ext uri="{FF2B5EF4-FFF2-40B4-BE49-F238E27FC236}">
                <a16:creationId xmlns:a16="http://schemas.microsoft.com/office/drawing/2014/main" id="{03881526-FC36-B510-4EED-12BE1899E69A}"/>
              </a:ext>
            </a:extLst>
          </p:cNvPr>
          <p:cNvPicPr>
            <a:picLocks noChangeAspect="1"/>
          </p:cNvPicPr>
          <p:nvPr/>
        </p:nvPicPr>
        <p:blipFill>
          <a:blip r:embed="rId3"/>
          <a:stretch>
            <a:fillRect/>
          </a:stretch>
        </p:blipFill>
        <p:spPr>
          <a:xfrm>
            <a:off x="198684" y="1805890"/>
            <a:ext cx="11679280" cy="495369"/>
          </a:xfrm>
          <a:prstGeom prst="rect">
            <a:avLst/>
          </a:prstGeom>
        </p:spPr>
      </p:pic>
      <p:pic>
        <p:nvPicPr>
          <p:cNvPr id="8" name="Picture 7">
            <a:extLst>
              <a:ext uri="{FF2B5EF4-FFF2-40B4-BE49-F238E27FC236}">
                <a16:creationId xmlns:a16="http://schemas.microsoft.com/office/drawing/2014/main" id="{54ABAB28-C45A-04E1-ED7C-5199D11C4E3C}"/>
              </a:ext>
            </a:extLst>
          </p:cNvPr>
          <p:cNvPicPr>
            <a:picLocks noChangeAspect="1"/>
          </p:cNvPicPr>
          <p:nvPr/>
        </p:nvPicPr>
        <p:blipFill>
          <a:blip r:embed="rId4"/>
          <a:stretch>
            <a:fillRect/>
          </a:stretch>
        </p:blipFill>
        <p:spPr>
          <a:xfrm>
            <a:off x="829735" y="2719020"/>
            <a:ext cx="4496427" cy="2553056"/>
          </a:xfrm>
          <a:prstGeom prst="rect">
            <a:avLst/>
          </a:prstGeom>
        </p:spPr>
      </p:pic>
      <p:pic>
        <p:nvPicPr>
          <p:cNvPr id="12" name="Picture 11">
            <a:extLst>
              <a:ext uri="{FF2B5EF4-FFF2-40B4-BE49-F238E27FC236}">
                <a16:creationId xmlns:a16="http://schemas.microsoft.com/office/drawing/2014/main" id="{ECC4D765-DA14-EBB9-DE46-8842080C43B8}"/>
              </a:ext>
            </a:extLst>
          </p:cNvPr>
          <p:cNvPicPr>
            <a:picLocks noChangeAspect="1"/>
          </p:cNvPicPr>
          <p:nvPr/>
        </p:nvPicPr>
        <p:blipFill>
          <a:blip r:embed="rId5"/>
          <a:stretch>
            <a:fillRect/>
          </a:stretch>
        </p:blipFill>
        <p:spPr>
          <a:xfrm>
            <a:off x="6341890" y="4605233"/>
            <a:ext cx="4477375" cy="1333686"/>
          </a:xfrm>
          <a:prstGeom prst="rect">
            <a:avLst/>
          </a:prstGeom>
        </p:spPr>
      </p:pic>
    </p:spTree>
    <p:extLst>
      <p:ext uri="{BB962C8B-B14F-4D97-AF65-F5344CB8AC3E}">
        <p14:creationId xmlns:p14="http://schemas.microsoft.com/office/powerpoint/2010/main" val="125511813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1473</TotalTime>
  <Words>781</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Paresh Kshetrimayum</cp:lastModifiedBy>
  <cp:revision>5</cp:revision>
  <dcterms:created xsi:type="dcterms:W3CDTF">2024-12-31T09:40:01Z</dcterms:created>
  <dcterms:modified xsi:type="dcterms:W3CDTF">2025-07-06T21:58:12Z</dcterms:modified>
</cp:coreProperties>
</file>