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Lst>
  <p:sldSz cx="18288000" cy="10287000"/>
  <p:notesSz cx="6858000" cy="9144000"/>
  <p:embeddedFontLst>
    <p:embeddedFont>
      <p:font typeface="Source Sans Pro" charset="1" panose="020B0503030403020204"/>
      <p:regular r:id="rId6"/>
    </p:embeddedFont>
    <p:embeddedFont>
      <p:font typeface="Source Sans Pro Bold" charset="1" panose="020B0703030403020204"/>
      <p:regular r:id="rId7"/>
    </p:embeddedFont>
    <p:embeddedFont>
      <p:font typeface="Source Sans Pro Italics" charset="1" panose="020B0503030403090204"/>
      <p:regular r:id="rId8"/>
    </p:embeddedFont>
    <p:embeddedFont>
      <p:font typeface="Source Sans Pro Bold Italics" charset="1" panose="020B0703030403090204"/>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Public Sans" charset="1" panose="00000000000000000000"/>
      <p:regular r:id="rId18"/>
    </p:embeddedFont>
    <p:embeddedFont>
      <p:font typeface="Public Sans Bold" charset="1" panose="00000000000000000000"/>
      <p:regular r:id="rId19"/>
    </p:embeddedFont>
    <p:embeddedFont>
      <p:font typeface="Public Sans Italics" charset="1" panose="00000000000000000000"/>
      <p:regular r:id="rId20"/>
    </p:embeddedFont>
    <p:embeddedFont>
      <p:font typeface="Public Sans Bold Italics" charset="1" panose="00000000000000000000"/>
      <p:regular r:id="rId21"/>
    </p:embeddedFont>
    <p:embeddedFont>
      <p:font typeface="Public Sans Thin" charset="1" panose="00000000000000000000"/>
      <p:regular r:id="rId22"/>
    </p:embeddedFont>
    <p:embeddedFont>
      <p:font typeface="Public Sans Thin Italics" charset="1" panose="00000000000000000000"/>
      <p:regular r:id="rId23"/>
    </p:embeddedFont>
    <p:embeddedFont>
      <p:font typeface="Public Sans Medium" charset="1" panose="00000000000000000000"/>
      <p:regular r:id="rId24"/>
    </p:embeddedFont>
    <p:embeddedFont>
      <p:font typeface="Public Sans Medium Italics" charset="1" panose="00000000000000000000"/>
      <p:regular r:id="rId25"/>
    </p:embeddedFont>
    <p:embeddedFont>
      <p:font typeface="Public Sans Heavy" charset="1" panose="00000000000000000000"/>
      <p:regular r:id="rId26"/>
    </p:embeddedFont>
    <p:embeddedFont>
      <p:font typeface="Public Sans Heavy Italic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slides/slide17.xml" Type="http://schemas.openxmlformats.org/officeDocument/2006/relationships/slide"/><Relationship Id="rId45" Target="slides/slide18.xml" Type="http://schemas.openxmlformats.org/officeDocument/2006/relationships/slide"/><Relationship Id="rId46" Target="slides/slide19.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datasets/fedesoriano/heart-failure-prediction" TargetMode="External" Type="http://schemas.openxmlformats.org/officeDocument/2006/relationships/hyperlink"/><Relationship Id="rId3" Target="https://lost-stats.github.io/Presentation/Figures/heatmap_colored_correlation_matrix.html" TargetMode="External" Type="http://schemas.openxmlformats.org/officeDocument/2006/relationships/hyperlink"/><Relationship Id="rId4" Target="https://en.wikipedia.org/wiki/Pearson_correlation_coefficient" TargetMode="External" Type="http://schemas.openxmlformats.org/officeDocument/2006/relationships/hyperlink"/><Relationship Id="rId5" Target="https://en.wikipedia.org/wiki/Logistic_regression"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A0C6D4"/>
        </a:solidFill>
      </p:bgPr>
    </p:bg>
    <p:spTree>
      <p:nvGrpSpPr>
        <p:cNvPr id="1" name=""/>
        <p:cNvGrpSpPr/>
        <p:nvPr/>
      </p:nvGrpSpPr>
      <p:grpSpPr>
        <a:xfrm>
          <a:off x="0" y="0"/>
          <a:ext cx="0" cy="0"/>
          <a:chOff x="0" y="0"/>
          <a:chExt cx="0" cy="0"/>
        </a:xfrm>
      </p:grpSpPr>
      <p:sp>
        <p:nvSpPr>
          <p:cNvPr name="TextBox 2" id="2"/>
          <p:cNvSpPr txBox="true"/>
          <p:nvPr/>
        </p:nvSpPr>
        <p:spPr>
          <a:xfrm rot="0">
            <a:off x="1028700" y="635337"/>
            <a:ext cx="16230600" cy="4022244"/>
          </a:xfrm>
          <a:prstGeom prst="rect">
            <a:avLst/>
          </a:prstGeom>
        </p:spPr>
        <p:txBody>
          <a:bodyPr anchor="t" rtlCol="false" tIns="0" lIns="0" bIns="0" rIns="0">
            <a:spAutoFit/>
          </a:bodyPr>
          <a:lstStyle/>
          <a:p>
            <a:pPr>
              <a:lnSpc>
                <a:spcPts val="15630"/>
              </a:lnSpc>
            </a:pPr>
            <a:r>
              <a:rPr lang="en-US" sz="14209">
                <a:solidFill>
                  <a:srgbClr val="FFFFFF"/>
                </a:solidFill>
                <a:latin typeface="Source Sans Pro Bold"/>
              </a:rPr>
              <a:t>Heart Disease and Risk Analysis</a:t>
            </a:r>
          </a:p>
        </p:txBody>
      </p:sp>
      <p:sp>
        <p:nvSpPr>
          <p:cNvPr name="TextBox 3" id="3"/>
          <p:cNvSpPr txBox="true"/>
          <p:nvPr/>
        </p:nvSpPr>
        <p:spPr>
          <a:xfrm rot="0">
            <a:off x="1028700" y="5076825"/>
            <a:ext cx="9511588" cy="596900"/>
          </a:xfrm>
          <a:prstGeom prst="rect">
            <a:avLst/>
          </a:prstGeom>
        </p:spPr>
        <p:txBody>
          <a:bodyPr anchor="t" rtlCol="false" tIns="0" lIns="0" bIns="0" rIns="0">
            <a:spAutoFit/>
          </a:bodyPr>
          <a:lstStyle/>
          <a:p>
            <a:pPr>
              <a:lnSpc>
                <a:spcPts val="4900"/>
              </a:lnSpc>
              <a:spcBef>
                <a:spcPct val="0"/>
              </a:spcBef>
            </a:pPr>
            <a:r>
              <a:rPr lang="en-US" sz="3500">
                <a:solidFill>
                  <a:srgbClr val="FFFFFF"/>
                </a:solidFill>
                <a:latin typeface="Source Sans Pro"/>
              </a:rPr>
              <a:t>CIS: 500 Decision Testing and Data Analysis</a:t>
            </a:r>
          </a:p>
        </p:txBody>
      </p:sp>
      <p:sp>
        <p:nvSpPr>
          <p:cNvPr name="TextBox 4" id="4"/>
          <p:cNvSpPr txBox="true"/>
          <p:nvPr/>
        </p:nvSpPr>
        <p:spPr>
          <a:xfrm rot="0">
            <a:off x="1028700" y="7410695"/>
            <a:ext cx="8115300" cy="2314330"/>
          </a:xfrm>
          <a:prstGeom prst="rect">
            <a:avLst/>
          </a:prstGeom>
        </p:spPr>
        <p:txBody>
          <a:bodyPr anchor="t" rtlCol="false" tIns="0" lIns="0" bIns="0" rIns="0">
            <a:spAutoFit/>
          </a:bodyPr>
          <a:lstStyle/>
          <a:p>
            <a:pPr>
              <a:lnSpc>
                <a:spcPts val="3688"/>
              </a:lnSpc>
            </a:pPr>
            <a:r>
              <a:rPr lang="en-US" sz="2634">
                <a:solidFill>
                  <a:srgbClr val="FFFFFF"/>
                </a:solidFill>
                <a:latin typeface="Source Sans Pro Bold"/>
              </a:rPr>
              <a:t>Team Members:</a:t>
            </a:r>
          </a:p>
          <a:p>
            <a:pPr>
              <a:lnSpc>
                <a:spcPts val="3688"/>
              </a:lnSpc>
            </a:pPr>
            <a:r>
              <a:rPr lang="en-US" sz="2634">
                <a:solidFill>
                  <a:srgbClr val="FFFFFF"/>
                </a:solidFill>
                <a:latin typeface="Source Sans Pro"/>
              </a:rPr>
              <a:t>Mohit Thakar (SUID: 450607855)</a:t>
            </a:r>
          </a:p>
          <a:p>
            <a:pPr>
              <a:lnSpc>
                <a:spcPts val="3688"/>
              </a:lnSpc>
            </a:pPr>
            <a:r>
              <a:rPr lang="en-US" sz="2634">
                <a:solidFill>
                  <a:srgbClr val="FFFFFF"/>
                </a:solidFill>
                <a:latin typeface="Source Sans Pro"/>
              </a:rPr>
              <a:t>Kavya Shah (SUID: 330126500)</a:t>
            </a:r>
          </a:p>
          <a:p>
            <a:pPr>
              <a:lnSpc>
                <a:spcPts val="3688"/>
              </a:lnSpc>
            </a:pPr>
            <a:r>
              <a:rPr lang="en-US" sz="2634">
                <a:solidFill>
                  <a:srgbClr val="FFFFFF"/>
                </a:solidFill>
                <a:latin typeface="Source Sans Pro"/>
              </a:rPr>
              <a:t>Sohan Thakur (SUID: 578607587)</a:t>
            </a:r>
          </a:p>
          <a:p>
            <a:pPr>
              <a:lnSpc>
                <a:spcPts val="3688"/>
              </a:lnSpc>
              <a:spcBef>
                <a:spcPct val="0"/>
              </a:spcBef>
            </a:pPr>
          </a:p>
        </p:txBody>
      </p:sp>
      <p:sp>
        <p:nvSpPr>
          <p:cNvPr name="TextBox 5" id="5"/>
          <p:cNvSpPr txBox="true"/>
          <p:nvPr/>
        </p:nvSpPr>
        <p:spPr>
          <a:xfrm rot="0">
            <a:off x="14468582" y="9055106"/>
            <a:ext cx="2790718" cy="447628"/>
          </a:xfrm>
          <a:prstGeom prst="rect">
            <a:avLst/>
          </a:prstGeom>
        </p:spPr>
        <p:txBody>
          <a:bodyPr anchor="t" rtlCol="false" tIns="0" lIns="0" bIns="0" rIns="0">
            <a:spAutoFit/>
          </a:bodyPr>
          <a:lstStyle/>
          <a:p>
            <a:pPr>
              <a:lnSpc>
                <a:spcPts val="3677"/>
              </a:lnSpc>
              <a:spcBef>
                <a:spcPct val="0"/>
              </a:spcBef>
            </a:pPr>
            <a:r>
              <a:rPr lang="en-US" sz="2626">
                <a:solidFill>
                  <a:srgbClr val="FFFFFF"/>
                </a:solidFill>
                <a:latin typeface="Source Sans Pro"/>
              </a:rPr>
              <a:t>Syracuse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322959"/>
            <a:ext cx="7196021" cy="4742416"/>
          </a:xfrm>
          <a:custGeom>
            <a:avLst/>
            <a:gdLst/>
            <a:ahLst/>
            <a:cxnLst/>
            <a:rect r="r" b="b" t="t" l="l"/>
            <a:pathLst>
              <a:path h="4742416" w="7196021">
                <a:moveTo>
                  <a:pt x="0" y="0"/>
                </a:moveTo>
                <a:lnTo>
                  <a:pt x="7196021" y="0"/>
                </a:lnTo>
                <a:lnTo>
                  <a:pt x="7196021" y="4742416"/>
                </a:lnTo>
                <a:lnTo>
                  <a:pt x="0" y="4742416"/>
                </a:lnTo>
                <a:lnTo>
                  <a:pt x="0" y="0"/>
                </a:lnTo>
                <a:close/>
              </a:path>
            </a:pathLst>
          </a:custGeom>
          <a:blipFill>
            <a:blip r:embed="rId2"/>
            <a:stretch>
              <a:fillRect l="0" t="0" r="0" b="0"/>
            </a:stretch>
          </a:blipFill>
        </p:spPr>
      </p:sp>
      <p:sp>
        <p:nvSpPr>
          <p:cNvPr name="Freeform 4" id="4"/>
          <p:cNvSpPr/>
          <p:nvPr/>
        </p:nvSpPr>
        <p:spPr>
          <a:xfrm flipH="false" flipV="false" rot="0">
            <a:off x="8832860" y="2602095"/>
            <a:ext cx="8281402" cy="4184144"/>
          </a:xfrm>
          <a:custGeom>
            <a:avLst/>
            <a:gdLst/>
            <a:ahLst/>
            <a:cxnLst/>
            <a:rect r="r" b="b" t="t" l="l"/>
            <a:pathLst>
              <a:path h="4184144" w="8281402">
                <a:moveTo>
                  <a:pt x="0" y="0"/>
                </a:moveTo>
                <a:lnTo>
                  <a:pt x="8281402" y="0"/>
                </a:lnTo>
                <a:lnTo>
                  <a:pt x="8281402" y="4184144"/>
                </a:lnTo>
                <a:lnTo>
                  <a:pt x="0" y="4184144"/>
                </a:lnTo>
                <a:lnTo>
                  <a:pt x="0" y="0"/>
                </a:lnTo>
                <a:close/>
              </a:path>
            </a:pathLst>
          </a:custGeom>
          <a:blipFill>
            <a:blip r:embed="rId3"/>
            <a:stretch>
              <a:fillRect l="-812" t="0" r="-812" b="0"/>
            </a:stretch>
          </a:blipFill>
        </p:spPr>
      </p:sp>
      <p:sp>
        <p:nvSpPr>
          <p:cNvPr name="TextBox 5" id="5"/>
          <p:cNvSpPr txBox="true"/>
          <p:nvPr/>
        </p:nvSpPr>
        <p:spPr>
          <a:xfrm rot="0">
            <a:off x="1006871" y="942975"/>
            <a:ext cx="16230600" cy="648601"/>
          </a:xfrm>
          <a:prstGeom prst="rect">
            <a:avLst/>
          </a:prstGeom>
        </p:spPr>
        <p:txBody>
          <a:bodyPr anchor="t" rtlCol="false" tIns="0" lIns="0" bIns="0" rIns="0">
            <a:spAutoFit/>
          </a:bodyPr>
          <a:lstStyle/>
          <a:p>
            <a:pPr marL="801964" indent="-400982" lvl="1">
              <a:lnSpc>
                <a:spcPts val="5200"/>
              </a:lnSpc>
              <a:spcBef>
                <a:spcPct val="0"/>
              </a:spcBef>
              <a:buAutoNum type="arabicPeriod" startAt="1"/>
            </a:pPr>
            <a:r>
              <a:rPr lang="en-US" sz="3714" spc="843">
                <a:solidFill>
                  <a:srgbClr val="A0C6D4"/>
                </a:solidFill>
                <a:latin typeface="Public Sans Bold"/>
              </a:rPr>
              <a:t>FREQUENCY DISTRIBUTIONS</a:t>
            </a:r>
          </a:p>
        </p:txBody>
      </p:sp>
      <p:sp>
        <p:nvSpPr>
          <p:cNvPr name="TextBox 6" id="6"/>
          <p:cNvSpPr txBox="true"/>
          <p:nvPr/>
        </p:nvSpPr>
        <p:spPr>
          <a:xfrm rot="0">
            <a:off x="827261" y="7452989"/>
            <a:ext cx="7397459" cy="1592697"/>
          </a:xfrm>
          <a:prstGeom prst="rect">
            <a:avLst/>
          </a:prstGeom>
        </p:spPr>
        <p:txBody>
          <a:bodyPr anchor="t" rtlCol="false" tIns="0" lIns="0" bIns="0" rIns="0">
            <a:spAutoFit/>
          </a:bodyPr>
          <a:lstStyle/>
          <a:p>
            <a:pPr marL="362401" indent="-181201" lvl="1">
              <a:lnSpc>
                <a:spcPts val="3222"/>
              </a:lnSpc>
              <a:buAutoNum type="arabicPeriod" startAt="1"/>
            </a:pPr>
            <a:r>
              <a:rPr lang="en-US" sz="1678">
                <a:solidFill>
                  <a:srgbClr val="2B2C30"/>
                </a:solidFill>
                <a:latin typeface="Public Sans"/>
              </a:rPr>
              <a:t>The Histogram shows the distribution of Age. The graph indicate that distribution is normal with slight rights kew, which suggest a large proportion of middle-aged to elderly individuals. Age between 50 to 60 is the most common range in dataset.</a:t>
            </a:r>
          </a:p>
        </p:txBody>
      </p:sp>
      <p:sp>
        <p:nvSpPr>
          <p:cNvPr name="TextBox 7" id="7"/>
          <p:cNvSpPr txBox="true"/>
          <p:nvPr/>
        </p:nvSpPr>
        <p:spPr>
          <a:xfrm rot="0">
            <a:off x="9144000" y="7462514"/>
            <a:ext cx="7584946" cy="1935662"/>
          </a:xfrm>
          <a:prstGeom prst="rect">
            <a:avLst/>
          </a:prstGeom>
        </p:spPr>
        <p:txBody>
          <a:bodyPr anchor="t" rtlCol="false" tIns="0" lIns="0" bIns="0" rIns="0">
            <a:spAutoFit/>
          </a:bodyPr>
          <a:lstStyle/>
          <a:p>
            <a:pPr>
              <a:lnSpc>
                <a:spcPts val="3135"/>
              </a:lnSpc>
            </a:pPr>
            <a:r>
              <a:rPr lang="en-US" sz="1632">
                <a:solidFill>
                  <a:srgbClr val="2B2C30"/>
                </a:solidFill>
                <a:latin typeface="Public Sans"/>
              </a:rPr>
              <a:t>2. The above Histograms shows the distribution of Resting Blood Pressure which display a distribution that is approximately normal but with several spikes that indicate blood pressure values increment. Common range is 120-140, which is consider ae the normal range for resting blood pressure.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9456600" y="1965957"/>
            <a:ext cx="7314161" cy="4734543"/>
          </a:xfrm>
          <a:custGeom>
            <a:avLst/>
            <a:gdLst/>
            <a:ahLst/>
            <a:cxnLst/>
            <a:rect r="r" b="b" t="t" l="l"/>
            <a:pathLst>
              <a:path h="4734543" w="7314161">
                <a:moveTo>
                  <a:pt x="0" y="0"/>
                </a:moveTo>
                <a:lnTo>
                  <a:pt x="7314161" y="0"/>
                </a:lnTo>
                <a:lnTo>
                  <a:pt x="7314161" y="4734543"/>
                </a:lnTo>
                <a:lnTo>
                  <a:pt x="0" y="4734543"/>
                </a:lnTo>
                <a:lnTo>
                  <a:pt x="0" y="0"/>
                </a:lnTo>
                <a:close/>
              </a:path>
            </a:pathLst>
          </a:custGeom>
          <a:blipFill>
            <a:blip r:embed="rId2"/>
            <a:stretch>
              <a:fillRect l="0" t="0" r="0" b="0"/>
            </a:stretch>
          </a:blipFill>
        </p:spPr>
      </p:sp>
      <p:sp>
        <p:nvSpPr>
          <p:cNvPr name="Freeform 4" id="4"/>
          <p:cNvSpPr/>
          <p:nvPr/>
        </p:nvSpPr>
        <p:spPr>
          <a:xfrm flipH="false" flipV="false" rot="0">
            <a:off x="1028700" y="2164705"/>
            <a:ext cx="6681823" cy="4306699"/>
          </a:xfrm>
          <a:custGeom>
            <a:avLst/>
            <a:gdLst/>
            <a:ahLst/>
            <a:cxnLst/>
            <a:rect r="r" b="b" t="t" l="l"/>
            <a:pathLst>
              <a:path h="4306699" w="6681823">
                <a:moveTo>
                  <a:pt x="0" y="0"/>
                </a:moveTo>
                <a:lnTo>
                  <a:pt x="6681823" y="0"/>
                </a:lnTo>
                <a:lnTo>
                  <a:pt x="6681823" y="4306699"/>
                </a:lnTo>
                <a:lnTo>
                  <a:pt x="0" y="4306699"/>
                </a:lnTo>
                <a:lnTo>
                  <a:pt x="0" y="0"/>
                </a:lnTo>
                <a:close/>
              </a:path>
            </a:pathLst>
          </a:custGeom>
          <a:blipFill>
            <a:blip r:embed="rId3"/>
            <a:stretch>
              <a:fillRect l="0" t="0" r="0" b="0"/>
            </a:stretch>
          </a:blipFill>
        </p:spPr>
      </p:sp>
      <p:sp>
        <p:nvSpPr>
          <p:cNvPr name="TextBox 5" id="5"/>
          <p:cNvSpPr txBox="true"/>
          <p:nvPr/>
        </p:nvSpPr>
        <p:spPr>
          <a:xfrm rot="0">
            <a:off x="1006871" y="942975"/>
            <a:ext cx="16230600" cy="648601"/>
          </a:xfrm>
          <a:prstGeom prst="rect">
            <a:avLst/>
          </a:prstGeom>
        </p:spPr>
        <p:txBody>
          <a:bodyPr anchor="t" rtlCol="false" tIns="0" lIns="0" bIns="0" rIns="0">
            <a:spAutoFit/>
          </a:bodyPr>
          <a:lstStyle/>
          <a:p>
            <a:pPr marL="801964" indent="-400982" lvl="1">
              <a:lnSpc>
                <a:spcPts val="5200"/>
              </a:lnSpc>
              <a:spcBef>
                <a:spcPct val="0"/>
              </a:spcBef>
              <a:buAutoNum type="arabicPeriod" startAt="1"/>
            </a:pPr>
            <a:r>
              <a:rPr lang="en-US" sz="3714" spc="843">
                <a:solidFill>
                  <a:srgbClr val="A0C6D4"/>
                </a:solidFill>
                <a:latin typeface="Public Sans Bold"/>
              </a:rPr>
              <a:t>FREQUENCY DISTRIBUTION</a:t>
            </a:r>
          </a:p>
        </p:txBody>
      </p:sp>
      <p:sp>
        <p:nvSpPr>
          <p:cNvPr name="TextBox 6" id="6"/>
          <p:cNvSpPr txBox="true"/>
          <p:nvPr/>
        </p:nvSpPr>
        <p:spPr>
          <a:xfrm rot="0">
            <a:off x="1028700" y="6910050"/>
            <a:ext cx="15742061" cy="2828552"/>
          </a:xfrm>
          <a:prstGeom prst="rect">
            <a:avLst/>
          </a:prstGeom>
        </p:spPr>
        <p:txBody>
          <a:bodyPr anchor="t" rtlCol="false" tIns="0" lIns="0" bIns="0" rIns="0">
            <a:spAutoFit/>
          </a:bodyPr>
          <a:lstStyle/>
          <a:p>
            <a:pPr algn="just" marL="428183" indent="-214092" lvl="1">
              <a:lnSpc>
                <a:spcPts val="3807"/>
              </a:lnSpc>
              <a:buFont typeface="Arial"/>
              <a:buChar char="•"/>
            </a:pPr>
            <a:r>
              <a:rPr lang="en-US" sz="1983">
                <a:solidFill>
                  <a:srgbClr val="2B2C30"/>
                </a:solidFill>
                <a:latin typeface="Public Sans"/>
              </a:rPr>
              <a:t>The above two graph shows Cholesterol level distribution and Maximum Heart Rate distribution. </a:t>
            </a:r>
          </a:p>
          <a:p>
            <a:pPr algn="just" marL="428183" indent="-214092" lvl="1">
              <a:lnSpc>
                <a:spcPts val="3807"/>
              </a:lnSpc>
              <a:buFont typeface="Arial"/>
              <a:buChar char="•"/>
            </a:pPr>
            <a:r>
              <a:rPr lang="en-US" sz="1983">
                <a:solidFill>
                  <a:srgbClr val="2B2C30"/>
                </a:solidFill>
                <a:latin typeface="Public Sans"/>
              </a:rPr>
              <a:t>Observation for Distribution of Cholesterol: The dataset are right-skewed, which says that most values peaking around 200 to 250, indicating of borderline high cholesterol, where as the tail showing fewer individuals with high level.</a:t>
            </a:r>
          </a:p>
          <a:p>
            <a:pPr algn="just" marL="428183" indent="-214092" lvl="1">
              <a:lnSpc>
                <a:spcPts val="3807"/>
              </a:lnSpc>
              <a:buFont typeface="Arial"/>
              <a:buChar char="•"/>
            </a:pPr>
            <a:r>
              <a:rPr lang="en-US" sz="1983">
                <a:solidFill>
                  <a:srgbClr val="2B2C30"/>
                </a:solidFill>
                <a:latin typeface="Public Sans"/>
              </a:rPr>
              <a:t>Observation for Distribution of MaxHR: The distribution is normal with slight left skew. Common values are clustered around 140-160 beats per minute. It says, the heart’s ability to reach high rates during exercise and the overall spread suggest a variation in cardiovascular fitness among the individuals.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1965957"/>
            <a:ext cx="15238910" cy="4232954"/>
          </a:xfrm>
          <a:custGeom>
            <a:avLst/>
            <a:gdLst/>
            <a:ahLst/>
            <a:cxnLst/>
            <a:rect r="r" b="b" t="t" l="l"/>
            <a:pathLst>
              <a:path h="4232954" w="15238910">
                <a:moveTo>
                  <a:pt x="0" y="0"/>
                </a:moveTo>
                <a:lnTo>
                  <a:pt x="15238910" y="0"/>
                </a:lnTo>
                <a:lnTo>
                  <a:pt x="15238910" y="4232955"/>
                </a:lnTo>
                <a:lnTo>
                  <a:pt x="0" y="4232955"/>
                </a:lnTo>
                <a:lnTo>
                  <a:pt x="0" y="0"/>
                </a:lnTo>
                <a:close/>
              </a:path>
            </a:pathLst>
          </a:custGeom>
          <a:blipFill>
            <a:blip r:embed="rId2"/>
            <a:stretch>
              <a:fillRect l="0" t="-1554" r="0" b="-5873"/>
            </a:stretch>
          </a:blipFill>
        </p:spPr>
      </p:sp>
      <p:sp>
        <p:nvSpPr>
          <p:cNvPr name="TextBox 4" id="4"/>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2. DISTRIBUTION BY HEART DISEASE</a:t>
            </a:r>
          </a:p>
        </p:txBody>
      </p:sp>
      <p:sp>
        <p:nvSpPr>
          <p:cNvPr name="TextBox 5" id="5"/>
          <p:cNvSpPr txBox="true"/>
          <p:nvPr/>
        </p:nvSpPr>
        <p:spPr>
          <a:xfrm rot="0">
            <a:off x="737006" y="6208437"/>
            <a:ext cx="16230600" cy="3781052"/>
          </a:xfrm>
          <a:prstGeom prst="rect">
            <a:avLst/>
          </a:prstGeom>
        </p:spPr>
        <p:txBody>
          <a:bodyPr anchor="t" rtlCol="false" tIns="0" lIns="0" bIns="0" rIns="0">
            <a:spAutoFit/>
          </a:bodyPr>
          <a:lstStyle/>
          <a:p>
            <a:pPr algn="just" marL="428183" indent="-214092" lvl="1">
              <a:lnSpc>
                <a:spcPts val="3807"/>
              </a:lnSpc>
              <a:buFont typeface="Arial"/>
              <a:buChar char="•"/>
            </a:pPr>
            <a:r>
              <a:rPr lang="en-US" sz="1983">
                <a:solidFill>
                  <a:srgbClr val="2B2C30"/>
                </a:solidFill>
                <a:latin typeface="Public Sans"/>
              </a:rPr>
              <a:t>The above box plots are for Age Distribution by Heart Disease and RestingBP Distribution by Heart Disease. (0) indicates without heart disease and (1) Indicate with heart disease.</a:t>
            </a:r>
          </a:p>
          <a:p>
            <a:pPr algn="just" marL="428183" indent="-214092" lvl="1">
              <a:lnSpc>
                <a:spcPts val="3807"/>
              </a:lnSpc>
              <a:buFont typeface="Arial"/>
              <a:buChar char="•"/>
            </a:pPr>
            <a:r>
              <a:rPr lang="en-US" sz="1983">
                <a:solidFill>
                  <a:srgbClr val="2B2C30"/>
                </a:solidFill>
                <a:latin typeface="Public Sans"/>
              </a:rPr>
              <a:t>Observation for Age Distribution by Heart Disease: Central line indicate the median age of the group. It shows, the median age of individuals with heart disease is higher than those without. Middle 50% of ages for each group falls within the boxes, and the lines extending from the, called whiskers, display the full age range, excluding a few outliers as shown by the separate(round) points.’</a:t>
            </a:r>
          </a:p>
          <a:p>
            <a:pPr algn="just" marL="428183" indent="-214092" lvl="1">
              <a:lnSpc>
                <a:spcPts val="3807"/>
              </a:lnSpc>
              <a:buFont typeface="Arial"/>
              <a:buChar char="•"/>
            </a:pPr>
            <a:r>
              <a:rPr lang="en-US" sz="1983">
                <a:solidFill>
                  <a:srgbClr val="2B2C30"/>
                </a:solidFill>
                <a:latin typeface="Public Sans"/>
              </a:rPr>
              <a:t>Observation for RestingBP by Heart Disease: It shows that the people with heart disease tend to have a slight higher median resting blood pressure than those without. The boxes show the most common blood pressure ranges, and points outside the lines (whiskers), represent the outliers.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84" y="131490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7799840" y="1353409"/>
            <a:ext cx="10488160" cy="8933591"/>
          </a:xfrm>
          <a:custGeom>
            <a:avLst/>
            <a:gdLst/>
            <a:ahLst/>
            <a:cxnLst/>
            <a:rect r="r" b="b" t="t" l="l"/>
            <a:pathLst>
              <a:path h="8933591" w="10488160">
                <a:moveTo>
                  <a:pt x="0" y="0"/>
                </a:moveTo>
                <a:lnTo>
                  <a:pt x="10488160" y="0"/>
                </a:lnTo>
                <a:lnTo>
                  <a:pt x="10488160" y="8933591"/>
                </a:lnTo>
                <a:lnTo>
                  <a:pt x="0" y="8933591"/>
                </a:lnTo>
                <a:lnTo>
                  <a:pt x="0" y="0"/>
                </a:lnTo>
                <a:close/>
              </a:path>
            </a:pathLst>
          </a:custGeom>
          <a:blipFill>
            <a:blip r:embed="rId2"/>
            <a:stretch>
              <a:fillRect l="0" t="0" r="0" b="0"/>
            </a:stretch>
          </a:blipFill>
        </p:spPr>
      </p:sp>
      <p:sp>
        <p:nvSpPr>
          <p:cNvPr name="TextBox 4" id="4"/>
          <p:cNvSpPr txBox="true"/>
          <p:nvPr/>
        </p:nvSpPr>
        <p:spPr>
          <a:xfrm rot="0">
            <a:off x="1028689" y="661537"/>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3. CORRELATION ANALYSIS</a:t>
            </a:r>
          </a:p>
        </p:txBody>
      </p:sp>
      <p:sp>
        <p:nvSpPr>
          <p:cNvPr name="TextBox 5" id="5"/>
          <p:cNvSpPr txBox="true"/>
          <p:nvPr/>
        </p:nvSpPr>
        <p:spPr>
          <a:xfrm rot="0">
            <a:off x="0" y="1589154"/>
            <a:ext cx="7611158" cy="8188397"/>
          </a:xfrm>
          <a:prstGeom prst="rect">
            <a:avLst/>
          </a:prstGeom>
        </p:spPr>
        <p:txBody>
          <a:bodyPr anchor="t" rtlCol="false" tIns="0" lIns="0" bIns="0" rIns="0">
            <a:spAutoFit/>
          </a:bodyPr>
          <a:lstStyle/>
          <a:p>
            <a:pPr algn="just" marL="412140" indent="-206070" lvl="1">
              <a:lnSpc>
                <a:spcPts val="3665"/>
              </a:lnSpc>
              <a:buAutoNum type="arabicPeriod" startAt="1"/>
            </a:pPr>
            <a:r>
              <a:rPr lang="en-US" sz="1908">
                <a:solidFill>
                  <a:srgbClr val="2B2C30"/>
                </a:solidFill>
                <a:latin typeface="Public Sans Bold"/>
              </a:rPr>
              <a:t>MaxHR (Maximum Heart Rate) for Age: </a:t>
            </a:r>
            <a:r>
              <a:rPr lang="en-US" sz="1908">
                <a:solidFill>
                  <a:srgbClr val="2B2C30"/>
                </a:solidFill>
                <a:latin typeface="Public Sans"/>
              </a:rPr>
              <a:t>The strong negative correlation coefficient of -0.38 suggests that as age increases, the maximum heart rate tends to decrease. This could indicate age-related changes in cardiovascular function, where older individuals generally exhibit lower maximum heart rates compared to younger individuals. </a:t>
            </a:r>
          </a:p>
          <a:p>
            <a:pPr algn="just" marL="412140" indent="-206070" lvl="1">
              <a:lnSpc>
                <a:spcPts val="3665"/>
              </a:lnSpc>
              <a:buAutoNum type="arabicPeriod" startAt="1"/>
            </a:pPr>
            <a:r>
              <a:rPr lang="en-US" sz="1908">
                <a:solidFill>
                  <a:srgbClr val="2B2C30"/>
                </a:solidFill>
                <a:latin typeface="Public Sans Bold"/>
              </a:rPr>
              <a:t>HeartDisease for ChestPainType: </a:t>
            </a:r>
            <a:r>
              <a:rPr lang="en-US" sz="1908">
                <a:solidFill>
                  <a:srgbClr val="2B2C30"/>
                </a:solidFill>
                <a:latin typeface="Public Sans"/>
              </a:rPr>
              <a:t>The correlation coefficient between HeartDisease and ChestPainType is 0.46, indicating a strong positive correlation. This implies that there is a significant association between the type of chest pain experienced by individuals and the presence of heart disease.</a:t>
            </a:r>
          </a:p>
          <a:p>
            <a:pPr algn="just" marL="412140" indent="-206070" lvl="1">
              <a:lnSpc>
                <a:spcPts val="3665"/>
              </a:lnSpc>
              <a:buAutoNum type="arabicPeriod" startAt="1"/>
            </a:pPr>
            <a:r>
              <a:rPr lang="en-US" sz="1908">
                <a:solidFill>
                  <a:srgbClr val="2B2C30"/>
                </a:solidFill>
                <a:latin typeface="Public Sans Bold"/>
              </a:rPr>
              <a:t>Oldpeak for ST_Slope: </a:t>
            </a:r>
            <a:r>
              <a:rPr lang="en-US" sz="1908">
                <a:solidFill>
                  <a:srgbClr val="2B2C30"/>
                </a:solidFill>
                <a:latin typeface="Public Sans"/>
              </a:rPr>
              <a:t>The correlation coefficient between Oldpeak (ST depression induced by exercise relative to rest) and ST_Slope (the slope of the peak exercise ST segment) is 0.50, indicating a moderate positive correlation. This suggests that a higher degree of ST depression is associated with a more pronounced slope of the peak exercise ST segment.</a:t>
            </a:r>
          </a:p>
          <a:p>
            <a:pPr algn="just">
              <a:lnSpc>
                <a:spcPts val="3665"/>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84" y="131490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28689" y="661537"/>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4. PREDICTION </a:t>
            </a:r>
          </a:p>
        </p:txBody>
      </p:sp>
      <p:sp>
        <p:nvSpPr>
          <p:cNvPr name="TextBox 4" id="4"/>
          <p:cNvSpPr txBox="true"/>
          <p:nvPr/>
        </p:nvSpPr>
        <p:spPr>
          <a:xfrm rot="0">
            <a:off x="1028700" y="1621811"/>
            <a:ext cx="16230577" cy="7970465"/>
          </a:xfrm>
          <a:prstGeom prst="rect">
            <a:avLst/>
          </a:prstGeom>
        </p:spPr>
        <p:txBody>
          <a:bodyPr anchor="t" rtlCol="false" tIns="0" lIns="0" bIns="0" rIns="0">
            <a:spAutoFit/>
          </a:bodyPr>
          <a:lstStyle/>
          <a:p>
            <a:pPr algn="just" marL="476908" indent="-238454" lvl="1">
              <a:lnSpc>
                <a:spcPts val="4241"/>
              </a:lnSpc>
              <a:buFont typeface="Arial"/>
              <a:buChar char="•"/>
            </a:pPr>
            <a:r>
              <a:rPr lang="en-US" sz="2208">
                <a:solidFill>
                  <a:srgbClr val="2B2C30"/>
                </a:solidFill>
                <a:latin typeface="Public Sans"/>
              </a:rPr>
              <a:t>In our project, employing logistic regression yielded and accuracy of </a:t>
            </a:r>
            <a:r>
              <a:rPr lang="en-US" sz="2208">
                <a:solidFill>
                  <a:srgbClr val="2B2C30"/>
                </a:solidFill>
                <a:latin typeface="Public Sans Bold"/>
              </a:rPr>
              <a:t>82.61%</a:t>
            </a:r>
            <a:r>
              <a:rPr lang="en-US" sz="2208">
                <a:solidFill>
                  <a:srgbClr val="2B2C30"/>
                </a:solidFill>
                <a:latin typeface="Public Sans"/>
              </a:rPr>
              <a:t>. This accuracy metric indicates the proportion of correctly predicted outcomes by our model out of all the samples in the test dataset, In other words, our model accurately classified </a:t>
            </a:r>
            <a:r>
              <a:rPr lang="en-US" sz="2208">
                <a:solidFill>
                  <a:srgbClr val="2B2C30"/>
                </a:solidFill>
                <a:latin typeface="Public Sans Bold"/>
              </a:rPr>
              <a:t>82.61% </a:t>
            </a:r>
            <a:r>
              <a:rPr lang="en-US" sz="2208">
                <a:solidFill>
                  <a:srgbClr val="2B2C30"/>
                </a:solidFill>
                <a:latin typeface="Public Sans"/>
              </a:rPr>
              <a:t>of the individuals as either having a possibility of developing heart disease or not.</a:t>
            </a:r>
          </a:p>
          <a:p>
            <a:pPr algn="just" marL="476908" indent="-238454" lvl="1">
              <a:lnSpc>
                <a:spcPts val="4241"/>
              </a:lnSpc>
              <a:buFont typeface="Arial"/>
              <a:buChar char="•"/>
            </a:pPr>
            <a:r>
              <a:rPr lang="en-US" sz="2208">
                <a:solidFill>
                  <a:srgbClr val="2B2C30"/>
                </a:solidFill>
                <a:latin typeface="Public Sans"/>
              </a:rPr>
              <a:t>Logistic Regression is a statistical model which is used to forecast the likelihood of a binary outcome based on one or more predictor variables in classification.</a:t>
            </a:r>
          </a:p>
          <a:p>
            <a:pPr algn="just" marL="476908" indent="-238454" lvl="1">
              <a:lnSpc>
                <a:spcPts val="4241"/>
              </a:lnSpc>
              <a:buFont typeface="Arial"/>
              <a:buChar char="•"/>
            </a:pPr>
            <a:r>
              <a:rPr lang="en-US" sz="2208">
                <a:solidFill>
                  <a:srgbClr val="2B2C30"/>
                </a:solidFill>
                <a:latin typeface="Public Sans"/>
              </a:rPr>
              <a:t>In other words, we can say that it helps in our understanding of how variations in factors such as age, cholesterol, blood pressure, alcohol consumption etc. affect our chance of developing or having a heart disease. </a:t>
            </a:r>
          </a:p>
          <a:p>
            <a:pPr algn="just" marL="476908" indent="-238454" lvl="1">
              <a:lnSpc>
                <a:spcPts val="4241"/>
              </a:lnSpc>
              <a:buFont typeface="Arial"/>
              <a:buChar char="•"/>
            </a:pPr>
            <a:r>
              <a:rPr lang="en-US" sz="2208">
                <a:solidFill>
                  <a:srgbClr val="2B2C30"/>
                </a:solidFill>
                <a:latin typeface="Public Sans"/>
              </a:rPr>
              <a:t>We employed logistic regression in our project in order to determine an individual’s risk because our study involves a binary categorization of whether an individual has a possibility of developing heart disease or not. For obtaining such binary results, our machine learning approach is therefore quite appropriate.</a:t>
            </a:r>
          </a:p>
          <a:p>
            <a:pPr algn="just" marL="476908" indent="-238454" lvl="1">
              <a:lnSpc>
                <a:spcPts val="4241"/>
              </a:lnSpc>
              <a:buFont typeface="Arial"/>
              <a:buChar char="•"/>
            </a:pPr>
            <a:r>
              <a:rPr lang="en-US" sz="2208">
                <a:solidFill>
                  <a:srgbClr val="2B2C30"/>
                </a:solidFill>
                <a:latin typeface="Public Sans"/>
              </a:rPr>
              <a:t>It offers coefficients that shows how much the independent variable affects the likelihood of developing the condition. For instance, a positive age coefficient indicates a higher risk of cardiovascular disease with advancing age.</a:t>
            </a:r>
          </a:p>
          <a:p>
            <a:pPr algn="just" marL="476908" indent="-238454" lvl="1">
              <a:lnSpc>
                <a:spcPts val="4241"/>
              </a:lnSpc>
              <a:buFont typeface="Arial"/>
              <a:buChar char="•"/>
            </a:pPr>
            <a:r>
              <a:rPr lang="en-US" sz="2208">
                <a:solidFill>
                  <a:srgbClr val="2B2C30"/>
                </a:solidFill>
                <a:latin typeface="Public Sans"/>
              </a:rPr>
              <a:t>It assist in determining the clinical terms that are most relevant to analysis and predict precisely.</a:t>
            </a:r>
          </a:p>
          <a:p>
            <a:pPr algn="just" marL="476908" indent="-238454" lvl="1">
              <a:lnSpc>
                <a:spcPts val="4241"/>
              </a:lnSpc>
              <a:buFont typeface="Arial"/>
              <a:buChar char="•"/>
            </a:pPr>
            <a:r>
              <a:rPr lang="en-US" sz="2208">
                <a:solidFill>
                  <a:srgbClr val="2B2C30"/>
                </a:solidFill>
                <a:latin typeface="Public Sans"/>
              </a:rPr>
              <a:t>It helps is evaluating our model in terms of accuracy metrics so that we can determine how well our model performs on the unseen data and make improvements and adjustments if needed in future. </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DEVELOPED METHOD</a:t>
            </a:r>
          </a:p>
        </p:txBody>
      </p:sp>
      <p:sp>
        <p:nvSpPr>
          <p:cNvPr name="TextBox 4" id="4"/>
          <p:cNvSpPr txBox="true"/>
          <p:nvPr/>
        </p:nvSpPr>
        <p:spPr>
          <a:xfrm rot="0">
            <a:off x="1028700" y="2096265"/>
            <a:ext cx="16230600" cy="7253676"/>
          </a:xfrm>
          <a:prstGeom prst="rect">
            <a:avLst/>
          </a:prstGeom>
        </p:spPr>
        <p:txBody>
          <a:bodyPr anchor="t" rtlCol="false" tIns="0" lIns="0" bIns="0" rIns="0">
            <a:spAutoFit/>
          </a:bodyPr>
          <a:lstStyle/>
          <a:p>
            <a:pPr marL="505099" indent="-252550" lvl="1">
              <a:lnSpc>
                <a:spcPts val="4491"/>
              </a:lnSpc>
              <a:buAutoNum type="arabicPeriod" startAt="1"/>
            </a:pPr>
            <a:r>
              <a:rPr lang="en-US" sz="2339">
                <a:solidFill>
                  <a:srgbClr val="2B2C30"/>
                </a:solidFill>
                <a:latin typeface="Public Sans Bold"/>
              </a:rPr>
              <a:t>Data Collection: </a:t>
            </a:r>
            <a:r>
              <a:rPr lang="en-US" sz="2339">
                <a:solidFill>
                  <a:srgbClr val="2B2C30"/>
                </a:solidFill>
                <a:latin typeface="Public Sans"/>
              </a:rPr>
              <a:t>Obtained heart disease dataset from Kaggle contaning information on various patient attributes, including smoking habits, cholesterol levels, blood pressure, age, chest pain type, resting BP, etc.</a:t>
            </a:r>
          </a:p>
          <a:p>
            <a:pPr marL="505099" indent="-252550" lvl="1">
              <a:lnSpc>
                <a:spcPts val="4491"/>
              </a:lnSpc>
              <a:buAutoNum type="arabicPeriod" startAt="1"/>
            </a:pPr>
            <a:r>
              <a:rPr lang="en-US" sz="2339">
                <a:solidFill>
                  <a:srgbClr val="2B2C30"/>
                </a:solidFill>
                <a:latin typeface="Public Sans Bold"/>
              </a:rPr>
              <a:t>Data Preprocessing: </a:t>
            </a:r>
            <a:r>
              <a:rPr lang="en-US" sz="2339">
                <a:solidFill>
                  <a:srgbClr val="2B2C30"/>
                </a:solidFill>
                <a:latin typeface="Public Sans"/>
              </a:rPr>
              <a:t>Applied data preprocessing techniques, including label encoding to convert categorical data to numerical ones. For instance, we mapped chest pain types to numerical data on the basis of the severity levels of their type.</a:t>
            </a:r>
          </a:p>
          <a:p>
            <a:pPr marL="505099" indent="-252550" lvl="1">
              <a:lnSpc>
                <a:spcPts val="4491"/>
              </a:lnSpc>
              <a:buAutoNum type="arabicPeriod" startAt="1"/>
            </a:pPr>
            <a:r>
              <a:rPr lang="en-US" sz="2339">
                <a:solidFill>
                  <a:srgbClr val="2B2C30"/>
                </a:solidFill>
                <a:latin typeface="Public Sans Bold"/>
              </a:rPr>
              <a:t>Descriptive Analysis: </a:t>
            </a:r>
            <a:r>
              <a:rPr lang="en-US" sz="2339">
                <a:solidFill>
                  <a:srgbClr val="2B2C30"/>
                </a:solidFill>
                <a:latin typeface="Public Sans"/>
              </a:rPr>
              <a:t>Conducted exploratory data analysis (EDA) to understand distribution of the data within the dataset. Visualizations such as histograms and bar plots were used to explore the numerical categorical values</a:t>
            </a:r>
          </a:p>
          <a:p>
            <a:pPr marL="505099" indent="-252550" lvl="1">
              <a:lnSpc>
                <a:spcPts val="4491"/>
              </a:lnSpc>
              <a:buAutoNum type="arabicPeriod" startAt="1"/>
            </a:pPr>
            <a:r>
              <a:rPr lang="en-US" sz="2339">
                <a:solidFill>
                  <a:srgbClr val="2B2C30"/>
                </a:solidFill>
                <a:latin typeface="Public Sans Bold"/>
              </a:rPr>
              <a:t>Correlation Analysis: </a:t>
            </a:r>
            <a:r>
              <a:rPr lang="en-US" sz="2339">
                <a:solidFill>
                  <a:srgbClr val="2B2C30"/>
                </a:solidFill>
                <a:latin typeface="Public Sans"/>
              </a:rPr>
              <a:t>We calculate the correlation matrix to indetify the relationships between different attributers, such as chest pain type, cholesterol levels and heart disease risk. A correlation heatmap is used to visualize the correlation coefficients.</a:t>
            </a:r>
          </a:p>
          <a:p>
            <a:pPr marL="505099" indent="-252550" lvl="1">
              <a:lnSpc>
                <a:spcPts val="4491"/>
              </a:lnSpc>
              <a:buAutoNum type="arabicPeriod" startAt="1"/>
            </a:pPr>
            <a:r>
              <a:rPr lang="en-US" sz="2339">
                <a:solidFill>
                  <a:srgbClr val="2B2C30"/>
                </a:solidFill>
                <a:latin typeface="Public Sans Bold"/>
              </a:rPr>
              <a:t>Prediction: </a:t>
            </a:r>
            <a:r>
              <a:rPr lang="en-US" sz="2339">
                <a:solidFill>
                  <a:srgbClr val="2B2C30"/>
                </a:solidFill>
                <a:latin typeface="Public Sans"/>
              </a:rPr>
              <a:t>We have utilized logistic regression to classify whether a patient is at a risk of heart disease. The datset was spllit into training and testing sets, and a logistic regression model was trained on scaled data. Predictions made on the test set, and accuracy of the model was evaluated.</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CONCLUSIONS</a:t>
            </a:r>
          </a:p>
        </p:txBody>
      </p:sp>
      <p:sp>
        <p:nvSpPr>
          <p:cNvPr name="TextBox 4" id="4"/>
          <p:cNvSpPr txBox="true"/>
          <p:nvPr/>
        </p:nvSpPr>
        <p:spPr>
          <a:xfrm rot="0">
            <a:off x="1028700" y="2167696"/>
            <a:ext cx="16208771" cy="6305859"/>
          </a:xfrm>
          <a:prstGeom prst="rect">
            <a:avLst/>
          </a:prstGeom>
        </p:spPr>
        <p:txBody>
          <a:bodyPr anchor="t" rtlCol="false" tIns="0" lIns="0" bIns="0" rIns="0">
            <a:spAutoFit/>
          </a:bodyPr>
          <a:lstStyle/>
          <a:p>
            <a:pPr marL="547650" indent="-273825" lvl="1">
              <a:lnSpc>
                <a:spcPts val="6341"/>
              </a:lnSpc>
              <a:buFont typeface="Arial"/>
              <a:buChar char="•"/>
            </a:pPr>
            <a:r>
              <a:rPr lang="en-US" sz="2536">
                <a:solidFill>
                  <a:srgbClr val="2B2C30"/>
                </a:solidFill>
                <a:latin typeface="Public Sans"/>
              </a:rPr>
              <a:t>The model predicts that when a patient has age, high cholesterol levels, blood sugar, severe chest pain, resting BP, then a heart disease of 1 indicates that the patient is at a higher risk and may require immediate medical attention.</a:t>
            </a:r>
          </a:p>
          <a:p>
            <a:pPr marL="547650" indent="-273825" lvl="1">
              <a:lnSpc>
                <a:spcPts val="6341"/>
              </a:lnSpc>
              <a:buFont typeface="Arial"/>
              <a:buChar char="•"/>
            </a:pPr>
            <a:r>
              <a:rPr lang="en-US" sz="2536">
                <a:solidFill>
                  <a:srgbClr val="2B2C30"/>
                </a:solidFill>
                <a:latin typeface="Public Sans"/>
              </a:rPr>
              <a:t>On the other hand, factor such as high max heart rate is inversely proportional to risk of developing a heart disease.</a:t>
            </a:r>
          </a:p>
          <a:p>
            <a:pPr marL="547650" indent="-273825" lvl="1">
              <a:lnSpc>
                <a:spcPts val="6341"/>
              </a:lnSpc>
              <a:buFont typeface="Arial"/>
              <a:buChar char="•"/>
            </a:pPr>
            <a:r>
              <a:rPr lang="en-US" sz="2536">
                <a:solidFill>
                  <a:srgbClr val="2B2C30"/>
                </a:solidFill>
                <a:latin typeface="Public Sans"/>
              </a:rPr>
              <a:t>Analysis conveys attributes such as Chest Pain Type, Exercise Angina and ST_Slope, OldPeak significant contributors towards heart disease.</a:t>
            </a:r>
          </a:p>
          <a:p>
            <a:pPr>
              <a:lnSpc>
                <a:spcPts val="6341"/>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FUTURE SCOPE</a:t>
            </a:r>
          </a:p>
        </p:txBody>
      </p:sp>
      <p:sp>
        <p:nvSpPr>
          <p:cNvPr name="TextBox 4" id="4"/>
          <p:cNvSpPr txBox="true"/>
          <p:nvPr/>
        </p:nvSpPr>
        <p:spPr>
          <a:xfrm rot="0">
            <a:off x="1028700" y="2167696"/>
            <a:ext cx="16208771" cy="6305859"/>
          </a:xfrm>
          <a:prstGeom prst="rect">
            <a:avLst/>
          </a:prstGeom>
        </p:spPr>
        <p:txBody>
          <a:bodyPr anchor="t" rtlCol="false" tIns="0" lIns="0" bIns="0" rIns="0">
            <a:spAutoFit/>
          </a:bodyPr>
          <a:lstStyle/>
          <a:p>
            <a:pPr marL="547650" indent="-273825" lvl="1">
              <a:lnSpc>
                <a:spcPts val="6341"/>
              </a:lnSpc>
              <a:buFont typeface="Arial"/>
              <a:buChar char="•"/>
            </a:pPr>
            <a:r>
              <a:rPr lang="en-US" sz="2536">
                <a:solidFill>
                  <a:srgbClr val="2B2C30"/>
                </a:solidFill>
                <a:latin typeface="Public Sans"/>
              </a:rPr>
              <a:t>More data…</a:t>
            </a:r>
          </a:p>
          <a:p>
            <a:pPr marL="547650" indent="-273825" lvl="1">
              <a:lnSpc>
                <a:spcPts val="6341"/>
              </a:lnSpc>
              <a:buFont typeface="Arial"/>
              <a:buChar char="•"/>
            </a:pPr>
            <a:r>
              <a:rPr lang="en-US" sz="2536">
                <a:solidFill>
                  <a:srgbClr val="2B2C30"/>
                </a:solidFill>
                <a:latin typeface="Public Sans"/>
              </a:rPr>
              <a:t>Expand models to incorporate environmental factors such as air pollution, behavioral factors such as diet, physical activity, family history can also be considered to improve our prediction.</a:t>
            </a:r>
          </a:p>
          <a:p>
            <a:pPr marL="547650" indent="-273825" lvl="1">
              <a:lnSpc>
                <a:spcPts val="6341"/>
              </a:lnSpc>
              <a:buFont typeface="Arial"/>
              <a:buChar char="•"/>
            </a:pPr>
            <a:r>
              <a:rPr lang="en-US" sz="2536">
                <a:solidFill>
                  <a:srgbClr val="2B2C30"/>
                </a:solidFill>
                <a:latin typeface="Public Sans"/>
              </a:rPr>
              <a:t>Poor mental health and sleep patterns have independently linked towards heart disease and hence these factors should also be considered.</a:t>
            </a:r>
          </a:p>
          <a:p>
            <a:pPr marL="547650" indent="-273825" lvl="1">
              <a:lnSpc>
                <a:spcPts val="6341"/>
              </a:lnSpc>
              <a:buFont typeface="Arial"/>
              <a:buChar char="•"/>
            </a:pPr>
            <a:r>
              <a:rPr lang="en-US" sz="2536">
                <a:solidFill>
                  <a:srgbClr val="2B2C30"/>
                </a:solidFill>
                <a:latin typeface="Public Sans"/>
              </a:rPr>
              <a:t>We can monitor an individual’s healthcare access and how frequently they use medical services that can benefit in detecting heart conditions early.</a:t>
            </a:r>
          </a:p>
          <a:p>
            <a:pPr>
              <a:lnSpc>
                <a:spcPts val="634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REFERENCES</a:t>
            </a:r>
          </a:p>
        </p:txBody>
      </p:sp>
      <p:sp>
        <p:nvSpPr>
          <p:cNvPr name="TextBox 4" id="4"/>
          <p:cNvSpPr txBox="true"/>
          <p:nvPr/>
        </p:nvSpPr>
        <p:spPr>
          <a:xfrm rot="0">
            <a:off x="1028700" y="2167696"/>
            <a:ext cx="16208771" cy="7906059"/>
          </a:xfrm>
          <a:prstGeom prst="rect">
            <a:avLst/>
          </a:prstGeom>
        </p:spPr>
        <p:txBody>
          <a:bodyPr anchor="t" rtlCol="false" tIns="0" lIns="0" bIns="0" rIns="0">
            <a:spAutoFit/>
          </a:bodyPr>
          <a:lstStyle/>
          <a:p>
            <a:pPr>
              <a:lnSpc>
                <a:spcPts val="6341"/>
              </a:lnSpc>
            </a:pPr>
            <a:r>
              <a:rPr lang="en-US" sz="2536">
                <a:solidFill>
                  <a:srgbClr val="2B2C30"/>
                </a:solidFill>
                <a:latin typeface="Public Sans"/>
              </a:rPr>
              <a:t>[1] </a:t>
            </a:r>
            <a:r>
              <a:rPr lang="en-US" sz="2536" u="sng">
                <a:solidFill>
                  <a:srgbClr val="2B2C30"/>
                </a:solidFill>
                <a:latin typeface="Public Sans"/>
                <a:hlinkClick r:id="rId2" tooltip="https://www.kaggle.com/datasets/fedesoriano/heart-failure-prediction"/>
              </a:rPr>
              <a:t>https://www.kaggle.com/datasets/fedesoriano/heart-failure-prediction</a:t>
            </a:r>
          </a:p>
          <a:p>
            <a:pPr>
              <a:lnSpc>
                <a:spcPts val="6341"/>
              </a:lnSpc>
            </a:pPr>
            <a:r>
              <a:rPr lang="en-US" sz="2536">
                <a:solidFill>
                  <a:srgbClr val="2B2C30"/>
                </a:solidFill>
                <a:latin typeface="Public Sans"/>
              </a:rPr>
              <a:t>[2] </a:t>
            </a:r>
            <a:r>
              <a:rPr lang="en-US" sz="2536" u="sng">
                <a:solidFill>
                  <a:srgbClr val="2B2C30"/>
                </a:solidFill>
                <a:latin typeface="Public Sans"/>
                <a:hlinkClick r:id="rId3" tooltip="https://lost-stats.github.io/Presentation/Figures/heatmap_colored_correlation_matrix.html"/>
              </a:rPr>
              <a:t>https://lost-stats.github.io/Presentation/Figures/heatmap_colored_correlation_matrix.html</a:t>
            </a:r>
          </a:p>
          <a:p>
            <a:pPr>
              <a:lnSpc>
                <a:spcPts val="6341"/>
              </a:lnSpc>
            </a:pPr>
            <a:r>
              <a:rPr lang="en-US" sz="2536">
                <a:solidFill>
                  <a:srgbClr val="2B2C30"/>
                </a:solidFill>
                <a:latin typeface="Public Sans"/>
              </a:rPr>
              <a:t>[3] </a:t>
            </a:r>
            <a:r>
              <a:rPr lang="en-US" sz="2536" u="sng">
                <a:solidFill>
                  <a:srgbClr val="2B2C30"/>
                </a:solidFill>
                <a:latin typeface="Public Sans"/>
                <a:hlinkClick r:id="rId4" tooltip="https://en.wikipedia.org/wiki/Pearson_correlation_coefficient"/>
              </a:rPr>
              <a:t>https://en.wikipedia.org/wiki/Pearson_correlation_coefficient</a:t>
            </a:r>
          </a:p>
          <a:p>
            <a:pPr>
              <a:lnSpc>
                <a:spcPts val="6341"/>
              </a:lnSpc>
            </a:pPr>
            <a:r>
              <a:rPr lang="en-US" sz="2536">
                <a:solidFill>
                  <a:srgbClr val="2B2C30"/>
                </a:solidFill>
                <a:latin typeface="Public Sans"/>
              </a:rPr>
              <a:t>[4] </a:t>
            </a:r>
            <a:r>
              <a:rPr lang="en-US" sz="2536" u="sng">
                <a:solidFill>
                  <a:srgbClr val="2B2C30"/>
                </a:solidFill>
                <a:latin typeface="Public Sans"/>
                <a:hlinkClick r:id="rId5" tooltip="https://en.wikipedia.org/wiki/Logistic_regression"/>
              </a:rPr>
              <a:t>https://en.wikipedia.org/wiki/Logistic_regression</a:t>
            </a:r>
          </a:p>
          <a:p>
            <a:pPr>
              <a:lnSpc>
                <a:spcPts val="6341"/>
              </a:lnSpc>
            </a:pPr>
            <a:r>
              <a:rPr lang="en-US" sz="2536" u="sng">
                <a:solidFill>
                  <a:srgbClr val="2B2C30"/>
                </a:solidFill>
                <a:latin typeface="Public Sans"/>
              </a:rPr>
              <a:t>[5] https://www.ncbi.nlm.nih.gov/pmc/articles/PMC9573101/</a:t>
            </a:r>
          </a:p>
          <a:p>
            <a:pPr>
              <a:lnSpc>
                <a:spcPts val="6341"/>
              </a:lnSpc>
            </a:pPr>
            <a:r>
              <a:rPr lang="en-US" sz="2536">
                <a:solidFill>
                  <a:srgbClr val="2B2C30"/>
                </a:solidFill>
                <a:latin typeface="Public Sans"/>
              </a:rPr>
              <a:t>[6] </a:t>
            </a:r>
            <a:r>
              <a:rPr lang="en-US" sz="2536" u="sng">
                <a:solidFill>
                  <a:srgbClr val="2B2C30"/>
                </a:solidFill>
                <a:latin typeface="Public Sans"/>
              </a:rPr>
              <a:t>https://www.heart.org/en/health-topics/high-blood-pressure/why-high-blood-pressure-is-a-silent-killer/know-your-risk-factors-for-high-blood-pressure</a:t>
            </a:r>
          </a:p>
          <a:p>
            <a:pPr>
              <a:lnSpc>
                <a:spcPts val="6341"/>
              </a:lnSpc>
            </a:pPr>
          </a:p>
          <a:p>
            <a:pPr>
              <a:lnSpc>
                <a:spcPts val="6341"/>
              </a:lnSpc>
            </a:pPr>
          </a:p>
          <a:p>
            <a:pPr>
              <a:lnSpc>
                <a:spcPts val="6341"/>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A0C6D4"/>
            </a:solidFill>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245946" y="3130544"/>
            <a:ext cx="10620170" cy="1660526"/>
          </a:xfrm>
          <a:prstGeom prst="rect">
            <a:avLst/>
          </a:prstGeom>
        </p:spPr>
        <p:txBody>
          <a:bodyPr anchor="t" rtlCol="false" tIns="0" lIns="0" bIns="0" rIns="0">
            <a:spAutoFit/>
          </a:bodyPr>
          <a:lstStyle/>
          <a:p>
            <a:pPr algn="r">
              <a:lnSpc>
                <a:spcPts val="12500"/>
              </a:lnSpc>
            </a:pPr>
            <a:r>
              <a:rPr lang="en-US" sz="12500">
                <a:solidFill>
                  <a:srgbClr val="FFFFFF"/>
                </a:solidFill>
                <a:latin typeface="Source Sans Pro Bold"/>
              </a:rPr>
              <a:t>THANK YOU</a:t>
            </a:r>
          </a:p>
        </p:txBody>
      </p:sp>
      <p:sp>
        <p:nvSpPr>
          <p:cNvPr name="TextBox 6" id="6"/>
          <p:cNvSpPr txBox="true"/>
          <p:nvPr/>
        </p:nvSpPr>
        <p:spPr>
          <a:xfrm rot="0">
            <a:off x="9144000" y="5665359"/>
            <a:ext cx="5722116" cy="2435231"/>
          </a:xfrm>
          <a:prstGeom prst="rect">
            <a:avLst/>
          </a:prstGeom>
        </p:spPr>
        <p:txBody>
          <a:bodyPr anchor="t" rtlCol="false" tIns="0" lIns="0" bIns="0" rIns="0">
            <a:spAutoFit/>
          </a:bodyPr>
          <a:lstStyle/>
          <a:p>
            <a:pPr algn="r">
              <a:lnSpc>
                <a:spcPts val="3850"/>
              </a:lnSpc>
            </a:pPr>
            <a:r>
              <a:rPr lang="en-US" sz="3500">
                <a:solidFill>
                  <a:srgbClr val="FFFFFF"/>
                </a:solidFill>
                <a:latin typeface="Source Sans Pro Bold"/>
              </a:rPr>
              <a:t>By</a:t>
            </a:r>
          </a:p>
          <a:p>
            <a:pPr algn="r">
              <a:lnSpc>
                <a:spcPts val="3850"/>
              </a:lnSpc>
            </a:pPr>
            <a:r>
              <a:rPr lang="en-US" sz="3500">
                <a:solidFill>
                  <a:srgbClr val="FFFFFF"/>
                </a:solidFill>
                <a:latin typeface="Source Sans Pro"/>
              </a:rPr>
              <a:t>Mohit</a:t>
            </a:r>
          </a:p>
          <a:p>
            <a:pPr algn="r">
              <a:lnSpc>
                <a:spcPts val="3850"/>
              </a:lnSpc>
            </a:pPr>
            <a:r>
              <a:rPr lang="en-US" sz="3500">
                <a:solidFill>
                  <a:srgbClr val="FFFFFF"/>
                </a:solidFill>
                <a:latin typeface="Source Sans Pro"/>
              </a:rPr>
              <a:t>Kavya</a:t>
            </a:r>
          </a:p>
          <a:p>
            <a:pPr algn="r">
              <a:lnSpc>
                <a:spcPts val="3850"/>
              </a:lnSpc>
            </a:pPr>
            <a:r>
              <a:rPr lang="en-US" sz="3500">
                <a:solidFill>
                  <a:srgbClr val="FFFFFF"/>
                </a:solidFill>
                <a:latin typeface="Source Sans Pro"/>
              </a:rPr>
              <a:t>&amp;</a:t>
            </a:r>
          </a:p>
          <a:p>
            <a:pPr algn="r">
              <a:lnSpc>
                <a:spcPts val="3850"/>
              </a:lnSpc>
            </a:pPr>
            <a:r>
              <a:rPr lang="en-US" sz="3500">
                <a:solidFill>
                  <a:srgbClr val="FFFFFF"/>
                </a:solidFill>
                <a:latin typeface="Source Sans Pro"/>
              </a:rPr>
              <a:t>Sohan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06871" y="952500"/>
            <a:ext cx="16230600" cy="639076"/>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Source Sans Pro Bold"/>
              </a:rPr>
              <a:t>OUTLINE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1917906"/>
            <a:ext cx="16208771" cy="7172198"/>
          </a:xfrm>
          <a:prstGeom prst="rect">
            <a:avLst/>
          </a:prstGeom>
        </p:spPr>
        <p:txBody>
          <a:bodyPr anchor="t" rtlCol="false" tIns="0" lIns="0" bIns="0" rIns="0">
            <a:spAutoFit/>
          </a:bodyPr>
          <a:lstStyle/>
          <a:p>
            <a:pPr marL="604519" indent="-302260" lvl="1">
              <a:lnSpc>
                <a:spcPts val="5235"/>
              </a:lnSpc>
              <a:buFont typeface="Arial"/>
              <a:buChar char="•"/>
            </a:pPr>
            <a:r>
              <a:rPr lang="en-US" sz="2799">
                <a:solidFill>
                  <a:srgbClr val="2B2C30"/>
                </a:solidFill>
                <a:latin typeface="Source Sans Pro"/>
              </a:rPr>
              <a:t>Background Information</a:t>
            </a:r>
          </a:p>
          <a:p>
            <a:pPr marL="604519" indent="-302260" lvl="1">
              <a:lnSpc>
                <a:spcPts val="5235"/>
              </a:lnSpc>
              <a:buFont typeface="Arial"/>
              <a:buChar char="•"/>
            </a:pPr>
            <a:r>
              <a:rPr lang="en-US" sz="2799">
                <a:solidFill>
                  <a:srgbClr val="2B2C30"/>
                </a:solidFill>
                <a:latin typeface="Source Sans Pro"/>
              </a:rPr>
              <a:t>Abstract - </a:t>
            </a:r>
            <a:r>
              <a:rPr lang="en-US" sz="2799">
                <a:solidFill>
                  <a:srgbClr val="2B2C30"/>
                </a:solidFill>
                <a:latin typeface="Source Sans Pro"/>
              </a:rPr>
              <a:t>Problem Statement &amp; Significance</a:t>
            </a:r>
          </a:p>
          <a:p>
            <a:pPr marL="604519" indent="-302260" lvl="1">
              <a:lnSpc>
                <a:spcPts val="5235"/>
              </a:lnSpc>
              <a:buFont typeface="Arial"/>
              <a:buChar char="•"/>
            </a:pPr>
            <a:r>
              <a:rPr lang="en-US" sz="2799">
                <a:solidFill>
                  <a:srgbClr val="2B2C30"/>
                </a:solidFill>
                <a:latin typeface="Source Sans Pro"/>
              </a:rPr>
              <a:t>Problem Description</a:t>
            </a:r>
          </a:p>
          <a:p>
            <a:pPr marL="604519" indent="-302260" lvl="1">
              <a:lnSpc>
                <a:spcPts val="5235"/>
              </a:lnSpc>
              <a:buFont typeface="Arial"/>
              <a:buChar char="•"/>
            </a:pPr>
            <a:r>
              <a:rPr lang="en-US" sz="2799">
                <a:solidFill>
                  <a:srgbClr val="2B2C30"/>
                </a:solidFill>
                <a:latin typeface="Source Sans Pro"/>
              </a:rPr>
              <a:t>Existing Analysis Method</a:t>
            </a:r>
          </a:p>
          <a:p>
            <a:pPr marL="604519" indent="-302260" lvl="1">
              <a:lnSpc>
                <a:spcPts val="5235"/>
              </a:lnSpc>
              <a:buFont typeface="Arial"/>
              <a:buChar char="•"/>
            </a:pPr>
            <a:r>
              <a:rPr lang="en-US" sz="2799">
                <a:solidFill>
                  <a:srgbClr val="2B2C30"/>
                </a:solidFill>
                <a:latin typeface="Source Sans Pro"/>
              </a:rPr>
              <a:t>Data Overview</a:t>
            </a:r>
          </a:p>
          <a:p>
            <a:pPr marL="604519" indent="-302260" lvl="1">
              <a:lnSpc>
                <a:spcPts val="5235"/>
              </a:lnSpc>
              <a:buFont typeface="Arial"/>
              <a:buChar char="•"/>
            </a:pPr>
            <a:r>
              <a:rPr lang="en-US" sz="2799">
                <a:solidFill>
                  <a:srgbClr val="2B2C30"/>
                </a:solidFill>
                <a:latin typeface="Source Sans Pro"/>
              </a:rPr>
              <a:t>Developed Analysis &amp; Outcomes</a:t>
            </a:r>
          </a:p>
          <a:p>
            <a:pPr marL="604519" indent="-302260" lvl="1">
              <a:lnSpc>
                <a:spcPts val="5235"/>
              </a:lnSpc>
              <a:buFont typeface="Arial"/>
              <a:buChar char="•"/>
            </a:pPr>
            <a:r>
              <a:rPr lang="en-US" sz="2799">
                <a:solidFill>
                  <a:srgbClr val="2B2C30"/>
                </a:solidFill>
                <a:latin typeface="Source Sans Pro"/>
              </a:rPr>
              <a:t>Developed Method</a:t>
            </a:r>
          </a:p>
          <a:p>
            <a:pPr marL="604519" indent="-302260" lvl="1">
              <a:lnSpc>
                <a:spcPts val="5235"/>
              </a:lnSpc>
              <a:buFont typeface="Arial"/>
              <a:buChar char="•"/>
            </a:pPr>
            <a:r>
              <a:rPr lang="en-US" sz="2799">
                <a:solidFill>
                  <a:srgbClr val="2B2C30"/>
                </a:solidFill>
                <a:latin typeface="Source Sans Pro"/>
              </a:rPr>
              <a:t>Conclusions</a:t>
            </a:r>
          </a:p>
          <a:p>
            <a:pPr marL="604519" indent="-302260" lvl="1">
              <a:lnSpc>
                <a:spcPts val="5235"/>
              </a:lnSpc>
              <a:buFont typeface="Arial"/>
              <a:buChar char="•"/>
            </a:pPr>
            <a:r>
              <a:rPr lang="en-US" sz="2799">
                <a:solidFill>
                  <a:srgbClr val="2B2C30"/>
                </a:solidFill>
                <a:latin typeface="Source Sans Pro"/>
              </a:rPr>
              <a:t>Future Scope</a:t>
            </a:r>
          </a:p>
          <a:p>
            <a:pPr marL="604519" indent="-302260" lvl="1">
              <a:lnSpc>
                <a:spcPts val="5235"/>
              </a:lnSpc>
              <a:buFont typeface="Arial"/>
              <a:buChar char="•"/>
            </a:pPr>
            <a:r>
              <a:rPr lang="en-US" sz="2799">
                <a:solidFill>
                  <a:srgbClr val="2B2C30"/>
                </a:solidFill>
                <a:latin typeface="Source Sans Pro"/>
              </a:rPr>
              <a:t>References</a:t>
            </a:r>
          </a:p>
          <a:p>
            <a:pPr>
              <a:lnSpc>
                <a:spcPts val="5235"/>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16407" y="2144824"/>
            <a:ext cx="16242893" cy="6829727"/>
          </a:xfrm>
          <a:prstGeom prst="rect">
            <a:avLst/>
          </a:prstGeom>
        </p:spPr>
        <p:txBody>
          <a:bodyPr anchor="t" rtlCol="false" tIns="0" lIns="0" bIns="0" rIns="0">
            <a:spAutoFit/>
          </a:bodyPr>
          <a:lstStyle/>
          <a:p>
            <a:pPr algn="just" marL="570493" indent="-285246" lvl="1">
              <a:lnSpc>
                <a:spcPts val="4518"/>
              </a:lnSpc>
              <a:buFont typeface="Arial"/>
              <a:buChar char="•"/>
            </a:pPr>
            <a:r>
              <a:rPr lang="en-US" sz="2642" spc="13">
                <a:solidFill>
                  <a:srgbClr val="2B2C30"/>
                </a:solidFill>
                <a:latin typeface="Public Sans"/>
              </a:rPr>
              <a:t>Heart disease is one of the leading causes of death in the US that claims thousands of lives annually. </a:t>
            </a:r>
          </a:p>
          <a:p>
            <a:pPr algn="just" marL="570493" indent="-285246" lvl="1">
              <a:lnSpc>
                <a:spcPts val="4518"/>
              </a:lnSpc>
              <a:buFont typeface="Arial"/>
              <a:buChar char="•"/>
            </a:pPr>
            <a:r>
              <a:rPr lang="en-US" sz="2642" spc="13">
                <a:solidFill>
                  <a:srgbClr val="2B2C30"/>
                </a:solidFill>
                <a:latin typeface="Public Sans"/>
              </a:rPr>
              <a:t>The impact of this extends beyond mortality, by putting burden on the individuals and healthcare systems with significant socio and economic costs. </a:t>
            </a:r>
          </a:p>
          <a:p>
            <a:pPr algn="just" marL="570493" indent="-285246" lvl="1">
              <a:lnSpc>
                <a:spcPts val="4518"/>
              </a:lnSpc>
              <a:buFont typeface="Arial"/>
              <a:buChar char="•"/>
            </a:pPr>
            <a:r>
              <a:rPr lang="en-US" sz="2642" spc="13">
                <a:solidFill>
                  <a:srgbClr val="2B2C30"/>
                </a:solidFill>
                <a:latin typeface="Public Sans"/>
              </a:rPr>
              <a:t>There are multiple factors leading to heart diseases that range from demographic factors such as age, gender, family history, genetics to modifiable factors such as high blood pressure, high cholesterol, sedentary lifestyle, alcohol consumption, smoking, etc. </a:t>
            </a:r>
          </a:p>
          <a:p>
            <a:pPr algn="just" marL="570493" indent="-285246" lvl="1">
              <a:lnSpc>
                <a:spcPts val="4518"/>
              </a:lnSpc>
              <a:buFont typeface="Arial"/>
              <a:buChar char="•"/>
            </a:pPr>
            <a:r>
              <a:rPr lang="en-US" sz="2642" spc="13">
                <a:solidFill>
                  <a:srgbClr val="2B2C30"/>
                </a:solidFill>
                <a:latin typeface="Public Sans"/>
              </a:rPr>
              <a:t>Various organizations such as American Heart Association (AHA), American College of Cardiology (ACC) and European Society of Cardiology (ESC) regularly update guidelines and give recommendations on how an individual can lower their risk of heart disease and maintain a healthy lifestyle.</a:t>
            </a:r>
          </a:p>
          <a:p>
            <a:pPr algn="just">
              <a:lnSpc>
                <a:spcPts val="4518"/>
              </a:lnSpc>
            </a:pPr>
          </a:p>
        </p:txBody>
      </p:sp>
      <p:sp>
        <p:nvSpPr>
          <p:cNvPr name="TextBox 3" id="3"/>
          <p:cNvSpPr txBox="true"/>
          <p:nvPr/>
        </p:nvSpPr>
        <p:spPr>
          <a:xfrm rot="0">
            <a:off x="1006871" y="1020554"/>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BACKGROUND INFORMATION</a:t>
            </a:r>
          </a:p>
        </p:txBody>
      </p:sp>
      <p:sp>
        <p:nvSpPr>
          <p:cNvPr name="AutoShape 4" id="4"/>
          <p:cNvSpPr/>
          <p:nvPr/>
        </p:nvSpPr>
        <p:spPr>
          <a:xfrm flipV="true">
            <a:off x="1028695" y="1838340"/>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ABSTRACT - PROBLEM STATEMENT</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50529" y="1560736"/>
            <a:ext cx="16186942" cy="7504993"/>
          </a:xfrm>
          <a:prstGeom prst="rect">
            <a:avLst/>
          </a:prstGeom>
        </p:spPr>
        <p:txBody>
          <a:bodyPr anchor="t" rtlCol="false" tIns="0" lIns="0" bIns="0" rIns="0">
            <a:spAutoFit/>
          </a:bodyPr>
          <a:lstStyle/>
          <a:p>
            <a:pPr>
              <a:lnSpc>
                <a:spcPts val="5014"/>
              </a:lnSpc>
            </a:pPr>
          </a:p>
          <a:p>
            <a:pPr marL="563909" indent="-281954" lvl="1">
              <a:lnSpc>
                <a:spcPts val="5014"/>
              </a:lnSpc>
              <a:buFont typeface="Arial"/>
              <a:buChar char="•"/>
            </a:pPr>
            <a:r>
              <a:rPr lang="en-US" sz="2611">
                <a:solidFill>
                  <a:srgbClr val="2B2C30"/>
                </a:solidFill>
                <a:latin typeface="Public Sans"/>
              </a:rPr>
              <a:t>Cardiovascular diseases poses a significant public health concern, that necessitates a holistic approach to understand its causes and risk factors at early stage. </a:t>
            </a:r>
          </a:p>
          <a:p>
            <a:pPr marL="563909" indent="-281954" lvl="1">
              <a:lnSpc>
                <a:spcPts val="5014"/>
              </a:lnSpc>
              <a:buFont typeface="Arial"/>
              <a:buChar char="•"/>
            </a:pPr>
            <a:r>
              <a:rPr lang="en-US" sz="2611">
                <a:solidFill>
                  <a:srgbClr val="2B2C30"/>
                </a:solidFill>
                <a:latin typeface="Public Sans"/>
              </a:rPr>
              <a:t>Our project aims to analyze the impact of various lifestyle factors on heart disease risk among patients. </a:t>
            </a:r>
          </a:p>
          <a:p>
            <a:pPr marL="563909" indent="-281954" lvl="1">
              <a:lnSpc>
                <a:spcPts val="5014"/>
              </a:lnSpc>
              <a:buFont typeface="Arial"/>
              <a:buChar char="•"/>
            </a:pPr>
            <a:r>
              <a:rPr lang="en-US" sz="2611">
                <a:solidFill>
                  <a:srgbClr val="2B2C30"/>
                </a:solidFill>
                <a:latin typeface="Public Sans"/>
              </a:rPr>
              <a:t>We have utilized a dataset that comprises of key variables such as age, cholesterol levels and lifestyle habits, to uncover the patterns and correlation for early detection and prevention.</a:t>
            </a:r>
          </a:p>
          <a:p>
            <a:pPr marL="563909" indent="-281954" lvl="1">
              <a:lnSpc>
                <a:spcPts val="5014"/>
              </a:lnSpc>
              <a:buFont typeface="Arial"/>
              <a:buChar char="•"/>
            </a:pPr>
            <a:r>
              <a:rPr lang="en-US" sz="2611">
                <a:solidFill>
                  <a:srgbClr val="2B2C30"/>
                </a:solidFill>
                <a:latin typeface="Public Sans"/>
              </a:rPr>
              <a:t>Our focus areas includes factors such as age-related risks, cholesterol levels, blood pressure, and lifestyle choices including alcohol consumption, exercise habits, and dietary patterns.</a:t>
            </a:r>
          </a:p>
          <a:p>
            <a:pPr marL="563909" indent="-281954" lvl="1">
              <a:lnSpc>
                <a:spcPts val="5014"/>
              </a:lnSpc>
              <a:buFont typeface="Arial"/>
              <a:buChar char="•"/>
            </a:pPr>
            <a:r>
              <a:rPr lang="en-US" sz="2611">
                <a:solidFill>
                  <a:srgbClr val="2B2C30"/>
                </a:solidFill>
                <a:latin typeface="Public Sans"/>
              </a:rPr>
              <a:t>The overall goal is to provide valuable insights into the complex interplay between lifestyle choices and heart disease risk. </a:t>
            </a:r>
          </a:p>
          <a:p>
            <a:pPr>
              <a:lnSpc>
                <a:spcPts val="5014"/>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ABSTRACT - SIGNIFICANCE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004096" y="3332229"/>
            <a:ext cx="4841239" cy="2853624"/>
            <a:chOff x="0" y="0"/>
            <a:chExt cx="6454985" cy="3804832"/>
          </a:xfrm>
        </p:grpSpPr>
        <p:sp>
          <p:nvSpPr>
            <p:cNvPr name="TextBox 5" id="5"/>
            <p:cNvSpPr txBox="true"/>
            <p:nvPr/>
          </p:nvSpPr>
          <p:spPr>
            <a:xfrm rot="0">
              <a:off x="0" y="-66675"/>
              <a:ext cx="6454985" cy="632248"/>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Enhanced Early Detection</a:t>
              </a:r>
            </a:p>
          </p:txBody>
        </p:sp>
        <p:sp>
          <p:nvSpPr>
            <p:cNvPr name="TextBox 6" id="6"/>
            <p:cNvSpPr txBox="true"/>
            <p:nvPr/>
          </p:nvSpPr>
          <p:spPr>
            <a:xfrm rot="0">
              <a:off x="0" y="697989"/>
              <a:ext cx="6454985" cy="3106843"/>
            </a:xfrm>
            <a:prstGeom prst="rect">
              <a:avLst/>
            </a:prstGeom>
          </p:spPr>
          <p:txBody>
            <a:bodyPr anchor="t" rtlCol="false" tIns="0" lIns="0" bIns="0" rIns="0">
              <a:spAutoFit/>
            </a:bodyPr>
            <a:lstStyle/>
            <a:p>
              <a:pPr algn="just">
                <a:lnSpc>
                  <a:spcPts val="3079"/>
                </a:lnSpc>
              </a:pPr>
              <a:r>
                <a:rPr lang="en-US" sz="2199">
                  <a:solidFill>
                    <a:srgbClr val="2B2C30"/>
                  </a:solidFill>
                  <a:latin typeface="Public Sans"/>
                </a:rPr>
                <a:t>By analyzing the impact of various lifestyle factors alongside the traditional risk factors, this early detection is crucial for implementing timely interventions and preventing the progression of the disease.</a:t>
              </a:r>
            </a:p>
          </p:txBody>
        </p:sp>
      </p:grpSp>
      <p:grpSp>
        <p:nvGrpSpPr>
          <p:cNvPr name="Group 7" id="7"/>
          <p:cNvGrpSpPr/>
          <p:nvPr/>
        </p:nvGrpSpPr>
        <p:grpSpPr>
          <a:xfrm rot="0">
            <a:off x="12112905" y="3332229"/>
            <a:ext cx="5146395" cy="4149726"/>
            <a:chOff x="0" y="0"/>
            <a:chExt cx="6861860" cy="5532967"/>
          </a:xfrm>
        </p:grpSpPr>
        <p:sp>
          <p:nvSpPr>
            <p:cNvPr name="TextBox 8" id="8"/>
            <p:cNvSpPr txBox="true"/>
            <p:nvPr/>
          </p:nvSpPr>
          <p:spPr>
            <a:xfrm rot="0">
              <a:off x="0" y="-66675"/>
              <a:ext cx="6861860" cy="12926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Improved Public Health Policies</a:t>
              </a:r>
            </a:p>
          </p:txBody>
        </p:sp>
        <p:sp>
          <p:nvSpPr>
            <p:cNvPr name="TextBox 9" id="9"/>
            <p:cNvSpPr txBox="true"/>
            <p:nvPr/>
          </p:nvSpPr>
          <p:spPr>
            <a:xfrm rot="0">
              <a:off x="0" y="1384724"/>
              <a:ext cx="6861860" cy="4148244"/>
            </a:xfrm>
            <a:prstGeom prst="rect">
              <a:avLst/>
            </a:prstGeom>
          </p:spPr>
          <p:txBody>
            <a:bodyPr anchor="t" rtlCol="false" tIns="0" lIns="0" bIns="0" rIns="0">
              <a:spAutoFit/>
            </a:bodyPr>
            <a:lstStyle/>
            <a:p>
              <a:pPr algn="just">
                <a:lnSpc>
                  <a:spcPts val="3079"/>
                </a:lnSpc>
              </a:pPr>
              <a:r>
                <a:rPr lang="en-US" sz="2199">
                  <a:solidFill>
                    <a:srgbClr val="2B2C30"/>
                  </a:solidFill>
                  <a:latin typeface="Public Sans"/>
                </a:rPr>
                <a:t>The insights generated by our research might help development of public health policymakers to identify modifiable lifestyle factors that contribute to the disease and implement targeted interventions to promote healthier behavior and reduce overall disease impact.</a:t>
              </a:r>
            </a:p>
          </p:txBody>
        </p:sp>
      </p:grpSp>
      <p:grpSp>
        <p:nvGrpSpPr>
          <p:cNvPr name="Group 10" id="10"/>
          <p:cNvGrpSpPr/>
          <p:nvPr/>
        </p:nvGrpSpPr>
        <p:grpSpPr>
          <a:xfrm rot="0">
            <a:off x="6405923" y="3332229"/>
            <a:ext cx="5146395" cy="2978151"/>
            <a:chOff x="0" y="0"/>
            <a:chExt cx="6861860" cy="3970867"/>
          </a:xfrm>
        </p:grpSpPr>
        <p:sp>
          <p:nvSpPr>
            <p:cNvPr name="TextBox 11" id="11"/>
            <p:cNvSpPr txBox="true"/>
            <p:nvPr/>
          </p:nvSpPr>
          <p:spPr>
            <a:xfrm rot="0">
              <a:off x="0" y="-66675"/>
              <a:ext cx="6861860" cy="1292649"/>
            </a:xfrm>
            <a:prstGeom prst="rect">
              <a:avLst/>
            </a:prstGeom>
          </p:spPr>
          <p:txBody>
            <a:bodyPr anchor="t" rtlCol="false" tIns="0" lIns="0" bIns="0" rIns="0">
              <a:spAutoFit/>
            </a:bodyPr>
            <a:lstStyle/>
            <a:p>
              <a:pPr>
                <a:lnSpc>
                  <a:spcPts val="3919"/>
                </a:lnSpc>
              </a:pPr>
              <a:r>
                <a:rPr lang="en-US" sz="2799">
                  <a:solidFill>
                    <a:srgbClr val="2B2C30"/>
                  </a:solidFill>
                  <a:latin typeface="Public Sans Bold"/>
                </a:rPr>
                <a:t>Personalized Prevention Strategies</a:t>
              </a:r>
            </a:p>
          </p:txBody>
        </p:sp>
        <p:sp>
          <p:nvSpPr>
            <p:cNvPr name="TextBox 12" id="12"/>
            <p:cNvSpPr txBox="true"/>
            <p:nvPr/>
          </p:nvSpPr>
          <p:spPr>
            <a:xfrm rot="0">
              <a:off x="0" y="1384724"/>
              <a:ext cx="6861860" cy="2586144"/>
            </a:xfrm>
            <a:prstGeom prst="rect">
              <a:avLst/>
            </a:prstGeom>
          </p:spPr>
          <p:txBody>
            <a:bodyPr anchor="t" rtlCol="false" tIns="0" lIns="0" bIns="0" rIns="0">
              <a:spAutoFit/>
            </a:bodyPr>
            <a:lstStyle/>
            <a:p>
              <a:pPr algn="just">
                <a:lnSpc>
                  <a:spcPts val="3079"/>
                </a:lnSpc>
              </a:pPr>
              <a:r>
                <a:rPr lang="en-US" sz="2199">
                  <a:solidFill>
                    <a:srgbClr val="2B2C30"/>
                  </a:solidFill>
                  <a:latin typeface="Public Sans"/>
                </a:rPr>
                <a:t>Tailoring interventions to individual patients based on their risk profiles could lead to more effective and targeted approaches for reducing the risk and severity of the heart disease.</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PROBLEM DESCRIPTION</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74848"/>
            <a:ext cx="16230600" cy="7378263"/>
          </a:xfrm>
          <a:prstGeom prst="rect">
            <a:avLst/>
          </a:prstGeom>
        </p:spPr>
        <p:txBody>
          <a:bodyPr anchor="t" rtlCol="false" tIns="0" lIns="0" bIns="0" rIns="0">
            <a:spAutoFit/>
          </a:bodyPr>
          <a:lstStyle/>
          <a:p>
            <a:pPr>
              <a:lnSpc>
                <a:spcPts val="4875"/>
              </a:lnSpc>
            </a:pPr>
            <a:r>
              <a:rPr lang="en-US" sz="2539">
                <a:solidFill>
                  <a:srgbClr val="2B2C30"/>
                </a:solidFill>
                <a:latin typeface="Public Sans Bold"/>
              </a:rPr>
              <a:t>Objective: </a:t>
            </a:r>
            <a:r>
              <a:rPr lang="en-US" sz="2539">
                <a:solidFill>
                  <a:srgbClr val="2B2C30"/>
                </a:solidFill>
                <a:latin typeface="Public Sans"/>
              </a:rPr>
              <a:t> Our objective is to explore and quantify the impact of a spectrum of health and lifestyle factors on the risk of heart disease in individuals. This study aims to validate the hypothesis that negative lifestyle habits are associated with an increased risk, while positive habits correlate with decreased risk.</a:t>
            </a:r>
          </a:p>
          <a:p>
            <a:pPr>
              <a:lnSpc>
                <a:spcPts val="4875"/>
              </a:lnSpc>
            </a:pPr>
            <a:r>
              <a:rPr lang="en-US" sz="2539">
                <a:solidFill>
                  <a:srgbClr val="2B2C30"/>
                </a:solidFill>
                <a:latin typeface="Public Sans Bold"/>
              </a:rPr>
              <a:t>Focus Areas</a:t>
            </a:r>
            <a:r>
              <a:rPr lang="en-US" sz="2539">
                <a:solidFill>
                  <a:srgbClr val="2B2C30"/>
                </a:solidFill>
                <a:latin typeface="Public Sans"/>
              </a:rPr>
              <a:t>: The study will focus on critical factors such as age, gender, cholesterol levels, family history,etc of heart disease, and patient demographics. Lifestyle variables including alcohol consumption, exercise frequency, dietary patterns, stress levels, and sedentary behavior will also be scrutinized for their roles in heart health.</a:t>
            </a:r>
          </a:p>
          <a:p>
            <a:pPr>
              <a:lnSpc>
                <a:spcPts val="4875"/>
              </a:lnSpc>
            </a:pPr>
            <a:r>
              <a:rPr lang="en-US" sz="2539">
                <a:solidFill>
                  <a:srgbClr val="2B2C30"/>
                </a:solidFill>
                <a:latin typeface="Public Sans Bold"/>
              </a:rPr>
              <a:t>Hypothesis: </a:t>
            </a:r>
            <a:r>
              <a:rPr lang="en-US" sz="2539">
                <a:solidFill>
                  <a:srgbClr val="2B2C30"/>
                </a:solidFill>
                <a:latin typeface="Public Sans"/>
              </a:rPr>
              <a:t>It is predicted that a convergence of unhealthy lifestyle choices, characterized by high alcohol intake, excessive smoking, and advanced age, will elevate heart disease risk. Conversely, healthy habits are expected to mitigate this risk.</a:t>
            </a:r>
          </a:p>
          <a:p>
            <a:pPr>
              <a:lnSpc>
                <a:spcPts val="4875"/>
              </a:lnSpc>
            </a:pPr>
          </a:p>
          <a:p>
            <a:pPr>
              <a:lnSpc>
                <a:spcPts val="4875"/>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AFAFA"/>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EXISTING ANALYSIS METHOD</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14924"/>
            <a:ext cx="16230600" cy="5726567"/>
          </a:xfrm>
          <a:prstGeom prst="rect">
            <a:avLst/>
          </a:prstGeom>
        </p:spPr>
        <p:txBody>
          <a:bodyPr anchor="t" rtlCol="false" tIns="0" lIns="0" bIns="0" rIns="0">
            <a:spAutoFit/>
          </a:bodyPr>
          <a:lstStyle/>
          <a:p>
            <a:pPr marL="569868" indent="-284934" lvl="1">
              <a:lnSpc>
                <a:spcPts val="5701"/>
              </a:lnSpc>
              <a:buFont typeface="Arial"/>
              <a:buChar char="•"/>
            </a:pPr>
            <a:r>
              <a:rPr lang="en-US" sz="2639">
                <a:solidFill>
                  <a:srgbClr val="2B2C30"/>
                </a:solidFill>
                <a:latin typeface="Public Sans"/>
              </a:rPr>
              <a:t>Existing methods may exhibit limitations in accurately predicting heart disease risk, particularly in diverse patient populations or when considering complex interactions between risk factors.</a:t>
            </a:r>
          </a:p>
          <a:p>
            <a:pPr marL="569868" indent="-284934" lvl="1">
              <a:lnSpc>
                <a:spcPts val="5701"/>
              </a:lnSpc>
              <a:buFont typeface="Arial"/>
              <a:buChar char="•"/>
            </a:pPr>
            <a:r>
              <a:rPr lang="en-US" sz="2639">
                <a:solidFill>
                  <a:srgbClr val="2B2C30"/>
                </a:solidFill>
                <a:latin typeface="Public Sans"/>
              </a:rPr>
              <a:t>Interpretability results may be challenging, hindering clinician's ability to understand and act upon risk predictions effectively.</a:t>
            </a:r>
          </a:p>
          <a:p>
            <a:pPr marL="569868" indent="-284934" lvl="1">
              <a:lnSpc>
                <a:spcPts val="5701"/>
              </a:lnSpc>
              <a:buFont typeface="Arial"/>
              <a:buChar char="•"/>
            </a:pPr>
            <a:r>
              <a:rPr lang="en-US" sz="2639">
                <a:solidFill>
                  <a:srgbClr val="2B2C30"/>
                </a:solidFill>
                <a:latin typeface="Public Sans"/>
              </a:rPr>
              <a:t>Scalability issues may rise when applying these methods to large-scale datasets or integrating them into routine clinical practices, potential impacting their utility and feasibility.</a:t>
            </a:r>
          </a:p>
          <a:p>
            <a:pPr marL="569868" indent="-284934" lvl="1">
              <a:lnSpc>
                <a:spcPts val="5701"/>
              </a:lnSpc>
              <a:buFont typeface="Arial"/>
              <a:buChar char="•"/>
            </a:pPr>
            <a:r>
              <a:rPr lang="en-US" sz="2639">
                <a:solidFill>
                  <a:srgbClr val="2B2C30"/>
                </a:solidFill>
                <a:latin typeface="Public Sans"/>
              </a:rPr>
              <a:t>Improvement in risk assessments methods can enable earlier detection of heart disease, leading to timely interventions and preventive measures.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74085" y="2315990"/>
            <a:ext cx="17539829" cy="6140054"/>
          </a:xfrm>
          <a:custGeom>
            <a:avLst/>
            <a:gdLst/>
            <a:ahLst/>
            <a:cxnLst/>
            <a:rect r="r" b="b" t="t" l="l"/>
            <a:pathLst>
              <a:path h="6140054" w="17539829">
                <a:moveTo>
                  <a:pt x="0" y="0"/>
                </a:moveTo>
                <a:lnTo>
                  <a:pt x="17539830" y="0"/>
                </a:lnTo>
                <a:lnTo>
                  <a:pt x="17539830" y="6140054"/>
                </a:lnTo>
                <a:lnTo>
                  <a:pt x="0" y="6140054"/>
                </a:lnTo>
                <a:lnTo>
                  <a:pt x="0" y="0"/>
                </a:lnTo>
                <a:close/>
              </a:path>
            </a:pathLst>
          </a:custGeom>
          <a:blipFill>
            <a:blip r:embed="rId2"/>
            <a:stretch>
              <a:fillRect l="0" t="0" r="0" b="-1095"/>
            </a:stretch>
          </a:blipFill>
        </p:spPr>
      </p:sp>
      <p:sp>
        <p:nvSpPr>
          <p:cNvPr name="TextBox 4" id="4"/>
          <p:cNvSpPr txBox="true"/>
          <p:nvPr/>
        </p:nvSpPr>
        <p:spPr>
          <a:xfrm rot="0">
            <a:off x="1006871" y="942975"/>
            <a:ext cx="16230600" cy="648601"/>
          </a:xfrm>
          <a:prstGeom prst="rect">
            <a:avLst/>
          </a:prstGeom>
        </p:spPr>
        <p:txBody>
          <a:bodyPr anchor="t" rtlCol="false" tIns="0" lIns="0" bIns="0" rIns="0">
            <a:spAutoFit/>
          </a:bodyPr>
          <a:lstStyle/>
          <a:p>
            <a:pPr>
              <a:lnSpc>
                <a:spcPts val="5200"/>
              </a:lnSpc>
              <a:spcBef>
                <a:spcPct val="0"/>
              </a:spcBef>
            </a:pPr>
            <a:r>
              <a:rPr lang="en-US" sz="3714" spc="843">
                <a:solidFill>
                  <a:srgbClr val="A0C6D4"/>
                </a:solidFill>
                <a:latin typeface="Public Sans Bold"/>
              </a:rPr>
              <a:t>DATA OVERVIEW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4171" r="0" b="-84171"/>
            </a:stretch>
          </a:blipFill>
        </p:spPr>
      </p:sp>
      <p:sp>
        <p:nvSpPr>
          <p:cNvPr name="TextBox 3" id="3"/>
          <p:cNvSpPr txBox="true"/>
          <p:nvPr/>
        </p:nvSpPr>
        <p:spPr>
          <a:xfrm rot="0">
            <a:off x="2793808" y="3994150"/>
            <a:ext cx="12700384" cy="2384425"/>
          </a:xfrm>
          <a:prstGeom prst="rect">
            <a:avLst/>
          </a:prstGeom>
        </p:spPr>
        <p:txBody>
          <a:bodyPr anchor="t" rtlCol="false" tIns="0" lIns="0" bIns="0" rIns="0">
            <a:spAutoFit/>
          </a:bodyPr>
          <a:lstStyle/>
          <a:p>
            <a:pPr algn="ctr" marL="0" indent="0" lvl="0">
              <a:lnSpc>
                <a:spcPts val="9350"/>
              </a:lnSpc>
            </a:pPr>
            <a:r>
              <a:rPr lang="en-US" sz="8500">
                <a:solidFill>
                  <a:srgbClr val="FFFFFF"/>
                </a:solidFill>
                <a:latin typeface="Source Sans Pro Bold"/>
              </a:rPr>
              <a:t>Developed Analysis and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DAGCn7X_5Iw</dc:identifier>
  <dcterms:modified xsi:type="dcterms:W3CDTF">2011-08-01T06:04:30Z</dcterms:modified>
  <cp:revision>1</cp:revision>
  <dc:title>Cream Neutral Minimalist New Business Pitch Deck Presentation</dc:title>
</cp:coreProperties>
</file>