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66" r:id="rId7"/>
    <p:sldId id="265" r:id="rId8"/>
    <p:sldId id="267" r:id="rId9"/>
    <p:sldId id="270" r:id="rId10"/>
    <p:sldId id="28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31D8-9F5D-7FAD-42E8-342C18647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818C7-3F14-92F5-4CFA-185BB3859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74B83-246E-BB35-E538-36DFA061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ED29-02FD-4918-A73D-47F57E8BE7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16976-0DD8-2B36-EFED-E32E97E4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F61BE-C97E-7291-F18B-2AC9FB9C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551-22E7-4CFE-BF34-D1DD1565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1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4E59-549C-7184-51DB-4F9F3C8A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A12B1-43CD-2A69-54F1-90EC9E55B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96D81-E06E-E854-9EEC-A636013C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ED29-02FD-4918-A73D-47F57E8BE7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0D55-9339-8CF3-4E4F-AD96C71B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7A865-DA82-F1DF-3D42-3D735BA9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551-22E7-4CFE-BF34-D1DD1565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BFEC1-E365-4A36-52C6-87F95D206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5011E-DAC0-F39C-27A8-DB1700902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D2C1-5DBE-835F-8F5D-2C215E4F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ED29-02FD-4918-A73D-47F57E8BE7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AC8A7-E08E-02A1-96EC-4A40C31B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8B3A9-2933-F234-9619-BFDC8202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551-22E7-4CFE-BF34-D1DD1565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1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C126-B571-FBFA-4441-EC9AE2CA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990F-1DDA-106D-77E3-8BA859CA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A169D-B5B1-EA9B-BC20-01E67B7F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ED29-02FD-4918-A73D-47F57E8BE7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2937C-4FFC-2CC2-CFED-29254BF9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7212C-1774-4D9B-BB84-499B2E86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551-22E7-4CFE-BF34-D1DD1565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2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1B25-5DEB-FD4F-3EE0-82E29726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489A6-2F68-742B-6A8F-15457B348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47E4E-56B7-0A1A-0656-140C1487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ED29-02FD-4918-A73D-47F57E8BE7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25DB8-8188-21FB-D219-0D2874DF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2FD6-99F8-F88C-7560-D9D6FA5F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551-22E7-4CFE-BF34-D1DD1565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5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2985-4AD8-4B28-9FB2-062C101D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598B8-E10A-EC90-3D08-907358E8A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EB5EB-78C7-648B-D089-66504EE57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ADDC2-416F-D89D-F0AE-BA766438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ED29-02FD-4918-A73D-47F57E8BE7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60117-7A94-6693-9556-6A8AE176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726B3-7D04-46CE-7548-CEBBDBD3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551-22E7-4CFE-BF34-D1DD1565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1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060A-9CB9-2F23-66D5-618F6BBE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CA8BB-6E27-7167-BE48-07605886D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81A7E-B3BE-628F-3DAB-C61B174AC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3D3ED-8AA6-544B-F471-010769803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99F24-DB1E-9110-48DA-387104DD6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044CC-2ED9-1A67-D76B-78065B0F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ED29-02FD-4918-A73D-47F57E8BE7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74818-5436-F27D-35BF-73F7D2FC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979E6-DD24-68B1-F46C-7E824A79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551-22E7-4CFE-BF34-D1DD1565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4656-7D53-6976-3303-FF0F38EA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AC1CF-D724-179E-01BD-BC0689EE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ED29-02FD-4918-A73D-47F57E8BE7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12B62-C0B4-DD19-DEA9-F3007EEE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616B6-5B33-A5E3-AE25-040E3F9F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551-22E7-4CFE-BF34-D1DD1565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6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0A88A-4DE7-DDB6-B448-FBE30982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ED29-02FD-4918-A73D-47F57E8BE7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1A4CC-8C76-9941-3C82-D48F1189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E0B2B-D8E3-F0B0-F079-7E287492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551-22E7-4CFE-BF34-D1DD1565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1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235C-D8A5-DC18-08A1-87801AE7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29D0-6C8E-8599-2741-A06E49C15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A3063-1FF0-913C-CA5D-333D20952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BDA9C-D4EA-E9C4-7369-4904C20E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ED29-02FD-4918-A73D-47F57E8BE7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383D5-03CD-DFC4-0A38-B713C927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08868-CA57-6D20-C1FC-40DD9B26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551-22E7-4CFE-BF34-D1DD1565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0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76E2-BCA6-F35B-B4D1-9D37B499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63E11-061F-2F3A-8188-350D495E8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6AC40-A7E3-C0A4-4B9D-E31E8B39B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25DFB-014D-F9FA-C1C5-CBC63425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ED29-02FD-4918-A73D-47F57E8BE7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57FD8-31E9-0717-57D6-C78D019C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AA836-2100-6398-7427-705A48B9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551-22E7-4CFE-BF34-D1DD1565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97B9D-D796-8797-FBC9-F031B784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24A51-D303-DA6A-03D5-C3646318B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F529-691E-1559-3B1D-532CB6D15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3ED29-02FD-4918-A73D-47F57E8BE7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A7B7A-9BEC-332A-8F93-938BD5406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7D1FF-6FE4-F2BC-2506-E58C85941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7D551-22E7-4CFE-BF34-D1DD1565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3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8713-D2AF-F177-2EFF-33E5C1EAC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End-Semester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92573-032D-C306-40E5-3274AD871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CIS662</a:t>
            </a:r>
          </a:p>
        </p:txBody>
      </p:sp>
    </p:spTree>
    <p:extLst>
      <p:ext uri="{BB962C8B-B14F-4D97-AF65-F5344CB8AC3E}">
        <p14:creationId xmlns:p14="http://schemas.microsoft.com/office/powerpoint/2010/main" val="145631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E5F0-F5C1-7E34-A0FF-AF254C06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E6BD-11E1-30AB-062E-12C11BB8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= weighted graph, with many layers of nonlinear node functions, possibly with recurrent or encoder/decoder modules, convolution operations, jump connections, etc.</a:t>
            </a:r>
          </a:p>
          <a:p>
            <a:r>
              <a:rPr lang="en-US" dirty="0"/>
              <a:t>Learning Algorithm: iteratively add/subtract multiple of gradient of MSE</a:t>
            </a:r>
          </a:p>
          <a:p>
            <a:r>
              <a:rPr lang="en-US" dirty="0"/>
              <a:t>Using the model: compute nonlinear function described by model, applied to input data</a:t>
            </a:r>
          </a:p>
        </p:txBody>
      </p:sp>
    </p:spTree>
    <p:extLst>
      <p:ext uri="{BB962C8B-B14F-4D97-AF65-F5344CB8AC3E}">
        <p14:creationId xmlns:p14="http://schemas.microsoft.com/office/powerpoint/2010/main" val="248838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E5F0-F5C1-7E34-A0FF-AF254C06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E6BD-11E1-30AB-062E-12C11BB8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= tree, whose internal nodes represent questions addressed to specific attributes</a:t>
            </a:r>
          </a:p>
          <a:p>
            <a:r>
              <a:rPr lang="en-US" dirty="0"/>
              <a:t>Learning Algorithm: iteratively add question at a node in the frontier, maximizing information gain</a:t>
            </a:r>
          </a:p>
          <a:p>
            <a:r>
              <a:rPr lang="en-US" dirty="0"/>
              <a:t>Using the model: find leaf node corresponding to new data point, and then make a local decision (e.g., majority class or averaging) based on training data associated with that leaf node.</a:t>
            </a:r>
          </a:p>
        </p:txBody>
      </p:sp>
    </p:spTree>
    <p:extLst>
      <p:ext uri="{BB962C8B-B14F-4D97-AF65-F5344CB8AC3E}">
        <p14:creationId xmlns:p14="http://schemas.microsoft.com/office/powerpoint/2010/main" val="413916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E5F0-F5C1-7E34-A0FF-AF254C06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E6BD-11E1-30AB-062E-12C11BB8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= multiple shallow trees</a:t>
            </a:r>
          </a:p>
          <a:p>
            <a:r>
              <a:rPr lang="en-US" dirty="0"/>
              <a:t>Learning Algorithm: train each tree on a random subset of data, using a random subset of attributes/features</a:t>
            </a:r>
          </a:p>
          <a:p>
            <a:r>
              <a:rPr lang="en-US" dirty="0"/>
              <a:t>Using the model: aggregate the decisions obtained using all the trees in the forest</a:t>
            </a:r>
          </a:p>
        </p:txBody>
      </p:sp>
    </p:spTree>
    <p:extLst>
      <p:ext uri="{BB962C8B-B14F-4D97-AF65-F5344CB8AC3E}">
        <p14:creationId xmlns:p14="http://schemas.microsoft.com/office/powerpoint/2010/main" val="57573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E5F0-F5C1-7E34-A0FF-AF254C06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E6BD-11E1-30AB-062E-12C11BB8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= multiple shallow trees</a:t>
            </a:r>
          </a:p>
          <a:p>
            <a:r>
              <a:rPr lang="en-US" dirty="0"/>
              <a:t>Learning Algorithm: train each tree on a subset of data on which previously trained trees don’t perform well</a:t>
            </a:r>
          </a:p>
          <a:p>
            <a:r>
              <a:rPr lang="en-US" dirty="0"/>
              <a:t>Using the model: linearly combine the decisions obtained using all the trees</a:t>
            </a:r>
          </a:p>
        </p:txBody>
      </p:sp>
    </p:spTree>
    <p:extLst>
      <p:ext uri="{BB962C8B-B14F-4D97-AF65-F5344CB8AC3E}">
        <p14:creationId xmlns:p14="http://schemas.microsoft.com/office/powerpoint/2010/main" val="122437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E5F0-F5C1-7E34-A0FF-AF254C06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E6BD-11E1-30AB-062E-12C11BB8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= probability distributions and likelihood functions</a:t>
            </a:r>
          </a:p>
          <a:p>
            <a:r>
              <a:rPr lang="en-US" dirty="0"/>
              <a:t>Learning Algorithm: update conditional probabilities based on data, assuming independence </a:t>
            </a:r>
          </a:p>
          <a:p>
            <a:r>
              <a:rPr lang="en-US" dirty="0"/>
              <a:t>Using the model: multiply conditional probabilities, assuming independence</a:t>
            </a:r>
          </a:p>
        </p:txBody>
      </p:sp>
    </p:spTree>
    <p:extLst>
      <p:ext uri="{BB962C8B-B14F-4D97-AF65-F5344CB8AC3E}">
        <p14:creationId xmlns:p14="http://schemas.microsoft.com/office/powerpoint/2010/main" val="264598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E5F0-F5C1-7E34-A0FF-AF254C06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E6BD-11E1-30AB-062E-12C11BB8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= kernels (linear, quadratic, Gaussian, or logistic) that rely on dot products of input vectors</a:t>
            </a:r>
          </a:p>
          <a:p>
            <a:r>
              <a:rPr lang="en-US" dirty="0"/>
              <a:t>Learning Algorithm: apply a margin maximizing optimization algorithm that focuses on data that are incorrectly classified, or are far from the separating hyperplane</a:t>
            </a:r>
          </a:p>
          <a:p>
            <a:r>
              <a:rPr lang="en-US" dirty="0"/>
              <a:t>Using the model: output of the model, e.g., thresholding linear combination of kernel functions applied to  new data</a:t>
            </a:r>
          </a:p>
        </p:txBody>
      </p:sp>
    </p:spTree>
    <p:extLst>
      <p:ext uri="{BB962C8B-B14F-4D97-AF65-F5344CB8AC3E}">
        <p14:creationId xmlns:p14="http://schemas.microsoft.com/office/powerpoint/2010/main" val="1664831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1A69-7858-0089-DCCC-03158B66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>
            <a:normAutofit fontScale="90000"/>
          </a:bodyPr>
          <a:lstStyle/>
          <a:p>
            <a:pPr marL="342900" indent="-342900">
              <a:spcBef>
                <a:spcPts val="0"/>
              </a:spcBef>
            </a:pP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4000" b="1" u="sng" dirty="0">
                <a:effectLst/>
                <a:latin typeface="Verdana" panose="020B0604030504040204" pitchFamily="34" charset="0"/>
                <a:cs typeface="Arial" panose="020B0604020202020204" pitchFamily="34" charset="0"/>
              </a:rPr>
              <a:t>Learning Objectives </a:t>
            </a:r>
            <a:r>
              <a:rPr lang="en-US" sz="40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(From syllabus)</a:t>
            </a:r>
            <a:br>
              <a:rPr lang="en-US" sz="4400" b="1" u="sng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9048-A69E-E0D9-41C5-3EA103868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At the end of the course, students will be able to: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Explain the mathematical basis for machine learning (ML)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Analyze data and extract features to prepare for the application of ML 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Distinguish between various classes of problems to which ML may be applied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Determine how best to evaluate performance of ML on a given problem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Distinguish between various ML models and algorithms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Identify which ML models and algorithms are useful for a given problem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Apply ML software to solve simple classification and regression problems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749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7653-7505-3D80-2988-D15CEBED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Explain the mathematical basis for machine learning (ML)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9D9A-BA79-EFF8-80D3-DB8B861A4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descent (and variants)</a:t>
            </a:r>
          </a:p>
          <a:p>
            <a:r>
              <a:rPr lang="en-US" dirty="0"/>
              <a:t>Energy minimization</a:t>
            </a:r>
          </a:p>
          <a:p>
            <a:r>
              <a:rPr lang="en-US" dirty="0"/>
              <a:t>Margin maximization</a:t>
            </a:r>
          </a:p>
          <a:p>
            <a:r>
              <a:rPr lang="en-US" dirty="0"/>
              <a:t>Bias- Variance Tradeoff</a:t>
            </a:r>
          </a:p>
          <a:p>
            <a:r>
              <a:rPr lang="en-US" dirty="0"/>
              <a:t>Probability theory, distributions</a:t>
            </a:r>
          </a:p>
          <a:p>
            <a:r>
              <a:rPr lang="en-US" dirty="0"/>
              <a:t>Markov models</a:t>
            </a:r>
          </a:p>
          <a:p>
            <a:r>
              <a:rPr lang="en-US" dirty="0"/>
              <a:t>Information theory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64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CB62-3038-7D03-4036-39FF34C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Analyze data and extract features to prepare for the application of ML </a:t>
            </a:r>
            <a:b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017D-0A33-B334-E5E1-41A7C98CC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Principal Component Analysis</a:t>
            </a:r>
          </a:p>
          <a:p>
            <a:r>
              <a:rPr lang="en-US" dirty="0"/>
              <a:t>Nonlinear combinations of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2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BCD9-EB66-D4A1-91BD-BEED0A59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Distinguish between various classes of problems to which ML may be applied</a:t>
            </a:r>
            <a:endParaRPr lang="en-US" sz="3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B5AC0-1840-014D-ECBD-8406B852D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r>
              <a:rPr lang="en-US" dirty="0"/>
              <a:t>Clustering, vector quantization, tessellation</a:t>
            </a:r>
          </a:p>
          <a:p>
            <a:r>
              <a:rPr lang="en-US" dirty="0"/>
              <a:t>Pattern detection</a:t>
            </a:r>
          </a:p>
          <a:p>
            <a:r>
              <a:rPr lang="en-US" dirty="0"/>
              <a:t>Information retrieval </a:t>
            </a:r>
          </a:p>
          <a:p>
            <a:r>
              <a:rPr lang="en-US" dirty="0"/>
              <a:t>Anomaly detection</a:t>
            </a:r>
          </a:p>
          <a:p>
            <a:r>
              <a:rPr lang="en-US" dirty="0"/>
              <a:t>Controlling interactions with others/environment (e.g., game-playing)</a:t>
            </a:r>
          </a:p>
          <a:p>
            <a:r>
              <a:rPr lang="en-US" dirty="0"/>
              <a:t> Generation of new data</a:t>
            </a:r>
          </a:p>
          <a:p>
            <a:r>
              <a:rPr lang="en-US" dirty="0"/>
              <a:t>Optimization: finding optimal designs, configurations, schedules, etc.</a:t>
            </a:r>
          </a:p>
        </p:txBody>
      </p:sp>
    </p:spTree>
    <p:extLst>
      <p:ext uri="{BB962C8B-B14F-4D97-AF65-F5344CB8AC3E}">
        <p14:creationId xmlns:p14="http://schemas.microsoft.com/office/powerpoint/2010/main" val="188184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48F9-8454-AF68-A1C1-03E0B9A5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D1D7-A543-41CC-7D6C-DA41D69E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Extracting knowledge from data</a:t>
            </a:r>
          </a:p>
          <a:p>
            <a:r>
              <a:rPr lang="en-US" dirty="0"/>
              <a:t>Developing usable models</a:t>
            </a:r>
          </a:p>
          <a:p>
            <a:r>
              <a:rPr lang="en-US" dirty="0"/>
              <a:t>Adapting model parameters using data</a:t>
            </a:r>
          </a:p>
          <a:p>
            <a:r>
              <a:rPr lang="en-US" dirty="0"/>
              <a:t>Using models to make predictions, draw inferences, guide actions</a:t>
            </a:r>
          </a:p>
          <a:p>
            <a:r>
              <a:rPr lang="en-US" dirty="0"/>
              <a:t>Refining models based on feedback</a:t>
            </a:r>
          </a:p>
        </p:txBody>
      </p:sp>
    </p:spTree>
    <p:extLst>
      <p:ext uri="{BB962C8B-B14F-4D97-AF65-F5344CB8AC3E}">
        <p14:creationId xmlns:p14="http://schemas.microsoft.com/office/powerpoint/2010/main" val="4240302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AF08-66CC-D898-EDB4-895DD158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Determine how best to evaluate performance of ML on a given problem</a:t>
            </a:r>
            <a:b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E73A-1882-237D-01AE-FD86687A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distance measures</a:t>
            </a:r>
          </a:p>
          <a:p>
            <a:r>
              <a:rPr lang="en-US" dirty="0"/>
              <a:t>Class imbalance</a:t>
            </a:r>
          </a:p>
          <a:p>
            <a:r>
              <a:rPr lang="en-US" dirty="0"/>
              <a:t>Regularization: penalizing model complexity</a:t>
            </a:r>
          </a:p>
          <a:p>
            <a:r>
              <a:rPr lang="en-US" dirty="0"/>
              <a:t>Training vs. testing</a:t>
            </a:r>
          </a:p>
          <a:p>
            <a:r>
              <a:rPr lang="en-US" dirty="0"/>
              <a:t>Cross-validation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3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6AD2-27A1-F404-4AF5-7C46624E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Distinguish between various ML models and algorithms</a:t>
            </a:r>
            <a:b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E8EC-55B0-D3F7-996B-D881E6E5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ML Models: </a:t>
            </a:r>
            <a:r>
              <a:rPr lang="en-US" dirty="0"/>
              <a:t>clusters, regression equations (incl. linear, logistic, time series), trees, neural networks (incl. </a:t>
            </a:r>
            <a:r>
              <a:rPr lang="en-US" dirty="0" err="1"/>
              <a:t>perceptrons</a:t>
            </a:r>
            <a:r>
              <a:rPr lang="en-US" dirty="0"/>
              <a:t>, shallow, deep, recurrent networks, transformers), ensembles, Markov models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Learning algorithms: </a:t>
            </a:r>
            <a:r>
              <a:rPr lang="en-US" dirty="0"/>
              <a:t>nearest neighbor methods, k-means clustering, gradient descent (special cases such as backpropagation), boosting, bagging</a:t>
            </a:r>
          </a:p>
        </p:txBody>
      </p:sp>
    </p:spTree>
    <p:extLst>
      <p:ext uri="{BB962C8B-B14F-4D97-AF65-F5344CB8AC3E}">
        <p14:creationId xmlns:p14="http://schemas.microsoft.com/office/powerpoint/2010/main" val="3457049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72C4-DB40-2395-2537-115B61DA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Identify which ML models and algorithms are useful for a given problem</a:t>
            </a:r>
            <a:b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8D85-228C-B28D-05B9-EAD2E4156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Examples:</a:t>
            </a:r>
          </a:p>
          <a:p>
            <a:r>
              <a:rPr lang="en-US" dirty="0"/>
              <a:t>Medical diagnosis based on tabular data: </a:t>
            </a:r>
            <a:r>
              <a:rPr lang="en-US" dirty="0" err="1"/>
              <a:t>Adaboost</a:t>
            </a:r>
            <a:r>
              <a:rPr lang="en-US" dirty="0"/>
              <a:t>, Random Forests</a:t>
            </a:r>
          </a:p>
          <a:p>
            <a:r>
              <a:rPr lang="en-US" dirty="0"/>
              <a:t>Financial fraud detection: clustering-based anomaly detection</a:t>
            </a:r>
          </a:p>
          <a:p>
            <a:r>
              <a:rPr lang="en-US" dirty="0"/>
              <a:t>Predicting future sales, share prices, etc.: ARMA &amp; other time series models, LSTM/GRU networks</a:t>
            </a:r>
          </a:p>
          <a:p>
            <a:r>
              <a:rPr lang="en-US" dirty="0"/>
              <a:t>Analyzing images and videos: convolutional neural networks</a:t>
            </a:r>
          </a:p>
          <a:p>
            <a:r>
              <a:rPr lang="en-US" dirty="0"/>
              <a:t>Analyzing text and speech data: transformers</a:t>
            </a:r>
          </a:p>
          <a:p>
            <a:r>
              <a:rPr lang="en-US" dirty="0"/>
              <a:t>Game-playing: Q-learning, other reinforcement learning algorithms</a:t>
            </a:r>
          </a:p>
          <a:p>
            <a:r>
              <a:rPr lang="en-US" dirty="0"/>
              <a:t>Robotics: [same as above]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07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2139-561A-5B3C-9B77-E4C7B1EF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Apply ML software to solve simple classification and regression problems</a:t>
            </a:r>
            <a:b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303B5-6EFA-6476-1047-DC86E3F3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Homework assignments:</a:t>
            </a:r>
          </a:p>
          <a:p>
            <a:r>
              <a:rPr lang="en-US" dirty="0"/>
              <a:t>Collect data</a:t>
            </a:r>
          </a:p>
          <a:p>
            <a:r>
              <a:rPr lang="en-US" dirty="0"/>
              <a:t>Normalize and clean data</a:t>
            </a:r>
          </a:p>
          <a:p>
            <a:r>
              <a:rPr lang="en-US" dirty="0"/>
              <a:t>Predicting recent citation numbers based on past ones</a:t>
            </a:r>
          </a:p>
          <a:p>
            <a:r>
              <a:rPr lang="en-US" dirty="0"/>
              <a:t>Categorizing high/low performers based on past citation numbers</a:t>
            </a:r>
          </a:p>
          <a:p>
            <a:r>
              <a:rPr lang="en-US" dirty="0"/>
              <a:t>Using various models &amp; algorithms: k-means clustering, neural networks, decision trees, random forests, boosting</a:t>
            </a:r>
          </a:p>
        </p:txBody>
      </p:sp>
    </p:spTree>
    <p:extLst>
      <p:ext uri="{BB962C8B-B14F-4D97-AF65-F5344CB8AC3E}">
        <p14:creationId xmlns:p14="http://schemas.microsoft.com/office/powerpoint/2010/main" val="437613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C9C1-27E4-E69D-2E51-F6AA2EE3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prepare for the 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1034-1908-6954-0CFC-BF69CCF03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Ensure that you understand all the fundamental concepts and main ideas, not the terrible details of complicated algorithms</a:t>
            </a:r>
          </a:p>
          <a:p>
            <a:r>
              <a:rPr lang="en-US" dirty="0"/>
              <a:t>Try out the </a:t>
            </a:r>
            <a:r>
              <a:rPr lang="en-US" dirty="0" err="1"/>
              <a:t>the</a:t>
            </a:r>
            <a:r>
              <a:rPr lang="en-US" dirty="0"/>
              <a:t> main algorithms with simple examples</a:t>
            </a:r>
          </a:p>
          <a:p>
            <a:r>
              <a:rPr lang="en-US" dirty="0"/>
              <a:t>Ask yourself often: how does this model/algorithm differ from that one?</a:t>
            </a:r>
          </a:p>
          <a:p>
            <a:r>
              <a:rPr lang="en-US" dirty="0"/>
              <a:t>Think about when each model/algorithm may not work well: performance quality, computational effort, generalizability (performance on new data), etc.</a:t>
            </a:r>
          </a:p>
          <a:p>
            <a:r>
              <a:rPr lang="en-US" dirty="0"/>
              <a:t>Ask yourself how each model/algorithm may be applied to different problems.</a:t>
            </a:r>
          </a:p>
          <a:p>
            <a:r>
              <a:rPr lang="en-US"/>
              <a:t>Relax!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7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59E0-E15A-F76A-B3B0-E8C84FA5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C4717-F6BD-C4A6-FC21-124CB6E6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Machine Learning is a data-driven activity!</a:t>
            </a:r>
          </a:p>
          <a:p>
            <a:r>
              <a:rPr lang="en-US" dirty="0"/>
              <a:t>First step: obtain the right data, with relevant attributes</a:t>
            </a:r>
          </a:p>
          <a:p>
            <a:r>
              <a:rPr lang="en-US" dirty="0"/>
              <a:t>Feature selection: eliminate irrelevant attributes, especially if data is high-dimensional</a:t>
            </a:r>
          </a:p>
          <a:p>
            <a:r>
              <a:rPr lang="en-US" dirty="0"/>
              <a:t>Feature extraction: obtain new features that are linear (PCA) or nonlinear combinations of attributes, with help from domain experts (when available)</a:t>
            </a:r>
          </a:p>
          <a:p>
            <a:r>
              <a:rPr lang="en-US" dirty="0"/>
              <a:t>Preprocessing the data: normalize as needed (being aware of the pitfalls of simple approaches),  look for inconsistent/strange data, fill in missing data</a:t>
            </a:r>
          </a:p>
          <a:p>
            <a:r>
              <a:rPr lang="en-US" dirty="0"/>
              <a:t>Separate test data to be used only to evaluate the result of ML.</a:t>
            </a:r>
          </a:p>
          <a:p>
            <a:r>
              <a:rPr lang="en-US" dirty="0"/>
              <a:t>Understand the nature of the noise in the data generation process!</a:t>
            </a:r>
          </a:p>
        </p:txBody>
      </p:sp>
    </p:spTree>
    <p:extLst>
      <p:ext uri="{BB962C8B-B14F-4D97-AF65-F5344CB8AC3E}">
        <p14:creationId xmlns:p14="http://schemas.microsoft.com/office/powerpoint/2010/main" val="343188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18CE-1A9D-2201-3D83-0ED46823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 vs.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086C-2522-9F5A-442A-3D4FB9160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must first be chosen, saying how the results of ML are to be represented; simple models are preferable, if they can perform well on the desired task.</a:t>
            </a:r>
          </a:p>
          <a:p>
            <a:endParaRPr lang="en-US" dirty="0"/>
          </a:p>
          <a:p>
            <a:r>
              <a:rPr lang="en-US" dirty="0"/>
              <a:t>Learning algorithms help determine the best parameter values for the chosen models.</a:t>
            </a:r>
          </a:p>
          <a:p>
            <a:endParaRPr lang="en-US" dirty="0"/>
          </a:p>
          <a:p>
            <a:r>
              <a:rPr lang="en-US" dirty="0"/>
              <a:t>The same model could be trained using different algorithms!</a:t>
            </a:r>
          </a:p>
        </p:txBody>
      </p:sp>
    </p:spTree>
    <p:extLst>
      <p:ext uri="{BB962C8B-B14F-4D97-AF65-F5344CB8AC3E}">
        <p14:creationId xmlns:p14="http://schemas.microsoft.com/office/powerpoint/2010/main" val="358937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E5F0-F5C1-7E34-A0FF-AF254C06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E6BD-11E1-30AB-062E-12C11BB8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= available data</a:t>
            </a:r>
          </a:p>
          <a:p>
            <a:r>
              <a:rPr lang="en-US" dirty="0"/>
              <a:t>Learning Algorithm: none</a:t>
            </a:r>
          </a:p>
          <a:p>
            <a:r>
              <a:rPr lang="en-US" dirty="0"/>
              <a:t>Using the model: compare new data with old </a:t>
            </a:r>
          </a:p>
        </p:txBody>
      </p:sp>
    </p:spTree>
    <p:extLst>
      <p:ext uri="{BB962C8B-B14F-4D97-AF65-F5344CB8AC3E}">
        <p14:creationId xmlns:p14="http://schemas.microsoft.com/office/powerpoint/2010/main" val="242951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E5F0-F5C1-7E34-A0FF-AF254C06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E6BD-11E1-30AB-062E-12C11BB8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= set of prototypes (or centroids)</a:t>
            </a:r>
          </a:p>
          <a:p>
            <a:r>
              <a:rPr lang="en-US" dirty="0"/>
              <a:t>Learning Algorithm: iteratively update prototypes and cluster membership</a:t>
            </a:r>
          </a:p>
          <a:p>
            <a:r>
              <a:rPr lang="en-US" dirty="0"/>
              <a:t>Using the model: compare new data with prototypes</a:t>
            </a:r>
          </a:p>
        </p:txBody>
      </p:sp>
    </p:spTree>
    <p:extLst>
      <p:ext uri="{BB962C8B-B14F-4D97-AF65-F5344CB8AC3E}">
        <p14:creationId xmlns:p14="http://schemas.microsoft.com/office/powerpoint/2010/main" val="271930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E5F0-F5C1-7E34-A0FF-AF254C06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Linear/logistic/kernel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E6BD-11E1-30AB-062E-12C11BB8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= coefficients of linear combination of attributes (possibly with a logistic function or with kernel functions)</a:t>
            </a:r>
          </a:p>
          <a:p>
            <a:r>
              <a:rPr lang="en-US" dirty="0"/>
              <a:t>Learning Algorithm: deterministic combination of training data</a:t>
            </a:r>
          </a:p>
          <a:p>
            <a:r>
              <a:rPr lang="en-US" dirty="0"/>
              <a:t>Using the model: apply function described by model </a:t>
            </a:r>
          </a:p>
        </p:txBody>
      </p:sp>
    </p:spTree>
    <p:extLst>
      <p:ext uri="{BB962C8B-B14F-4D97-AF65-F5344CB8AC3E}">
        <p14:creationId xmlns:p14="http://schemas.microsoft.com/office/powerpoint/2010/main" val="20769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E5F0-F5C1-7E34-A0FF-AF254C06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Perceptrons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E6BD-11E1-30AB-062E-12C11BB8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= weights associated with input attributes, and a threshold</a:t>
            </a:r>
          </a:p>
          <a:p>
            <a:r>
              <a:rPr lang="en-US" dirty="0"/>
              <a:t>Learning Algorithm: iteratively add/subtract multiple of incorrectly classified data</a:t>
            </a:r>
          </a:p>
          <a:p>
            <a:r>
              <a:rPr lang="en-US" dirty="0"/>
              <a:t>Using the model: thresholding weighted sum</a:t>
            </a:r>
          </a:p>
        </p:txBody>
      </p:sp>
    </p:spTree>
    <p:extLst>
      <p:ext uri="{BB962C8B-B14F-4D97-AF65-F5344CB8AC3E}">
        <p14:creationId xmlns:p14="http://schemas.microsoft.com/office/powerpoint/2010/main" val="57250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E5F0-F5C1-7E34-A0FF-AF254C06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E6BD-11E1-30AB-062E-12C11BB8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= weighted graph, may consist of a sequence of layers of nonlinear node functions</a:t>
            </a:r>
          </a:p>
          <a:p>
            <a:r>
              <a:rPr lang="en-US" dirty="0"/>
              <a:t>Learning Algorithm: iteratively add/subtract multiple of gradient of MSE</a:t>
            </a:r>
          </a:p>
          <a:p>
            <a:r>
              <a:rPr lang="en-US" dirty="0"/>
              <a:t>Using the model: compute nonlinear function described by model, applied to input data</a:t>
            </a:r>
          </a:p>
        </p:txBody>
      </p:sp>
    </p:spTree>
    <p:extLst>
      <p:ext uri="{BB962C8B-B14F-4D97-AF65-F5344CB8AC3E}">
        <p14:creationId xmlns:p14="http://schemas.microsoft.com/office/powerpoint/2010/main" val="220697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A51B13207D24479F6888B9D090FD09" ma:contentTypeVersion="17" ma:contentTypeDescription="Create a new document." ma:contentTypeScope="" ma:versionID="0634d1fadf21f070d0460cf804b932a8">
  <xsd:schema xmlns:xsd="http://www.w3.org/2001/XMLSchema" xmlns:xs="http://www.w3.org/2001/XMLSchema" xmlns:p="http://schemas.microsoft.com/office/2006/metadata/properties" xmlns:ns3="ad03ed94-0547-4744-b3de-6153ab69657a" xmlns:ns4="cbc4b23d-acd9-4f93-b592-ce7013ca58ea" targetNamespace="http://schemas.microsoft.com/office/2006/metadata/properties" ma:root="true" ma:fieldsID="c02110a6b0f1d917835d1f1fe3b74581" ns3:_="" ns4:_="">
    <xsd:import namespace="ad03ed94-0547-4744-b3de-6153ab69657a"/>
    <xsd:import namespace="cbc4b23d-acd9-4f93-b592-ce7013ca58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03ed94-0547-4744-b3de-6153ab6965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4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c4b23d-acd9-4f93-b592-ce7013ca58e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d03ed94-0547-4744-b3de-6153ab69657a" xsi:nil="true"/>
  </documentManagement>
</p:properties>
</file>

<file path=customXml/itemProps1.xml><?xml version="1.0" encoding="utf-8"?>
<ds:datastoreItem xmlns:ds="http://schemas.openxmlformats.org/officeDocument/2006/customXml" ds:itemID="{CF8A9CEB-19A9-4215-AA95-1715F0FBDA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03ed94-0547-4744-b3de-6153ab69657a"/>
    <ds:schemaRef ds:uri="cbc4b23d-acd9-4f93-b592-ce7013ca58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209845-FCB8-4859-AB9C-4B16AD8C80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FEF4B2-1909-477A-A65B-9A2B55A4C04A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ad03ed94-0547-4744-b3de-6153ab69657a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cbc4b23d-acd9-4f93-b592-ce7013ca58e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1225</Words>
  <Application>Microsoft Office PowerPoint</Application>
  <PresentationFormat>Widescreen</PresentationFormat>
  <Paragraphs>131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Verdana</vt:lpstr>
      <vt:lpstr>Office Theme</vt:lpstr>
      <vt:lpstr>End-Semester Review</vt:lpstr>
      <vt:lpstr>What is ML?</vt:lpstr>
      <vt:lpstr>Data</vt:lpstr>
      <vt:lpstr>ML Models vs. Algorithms</vt:lpstr>
      <vt:lpstr>Nearest neighbor approaches</vt:lpstr>
      <vt:lpstr>Clustering</vt:lpstr>
      <vt:lpstr>Linear/logistic/kernel Regression</vt:lpstr>
      <vt:lpstr>Perceptrons</vt:lpstr>
      <vt:lpstr>Neural Networks</vt:lpstr>
      <vt:lpstr>Deep Neural Networks</vt:lpstr>
      <vt:lpstr>Decision Trees</vt:lpstr>
      <vt:lpstr>Random Forests</vt:lpstr>
      <vt:lpstr>Boosting</vt:lpstr>
      <vt:lpstr>Naïve Bayesian Learning</vt:lpstr>
      <vt:lpstr>Support Vector Machines</vt:lpstr>
      <vt:lpstr> Learning Objectives (From syllabus) </vt:lpstr>
      <vt:lpstr>Explain the mathematical basis for machine learning (ML)</vt:lpstr>
      <vt:lpstr>Analyze data and extract features to prepare for the application of ML  </vt:lpstr>
      <vt:lpstr>Distinguish between various classes of problems to which ML may be applied</vt:lpstr>
      <vt:lpstr>Determine how best to evaluate performance of ML on a given problem </vt:lpstr>
      <vt:lpstr>Distinguish between various ML models and algorithms </vt:lpstr>
      <vt:lpstr>Identify which ML models and algorithms are useful for a given problem </vt:lpstr>
      <vt:lpstr>Apply ML software to solve simple classification and regression problems </vt:lpstr>
      <vt:lpstr>How to prepare for the final exam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End-Semester Review</dc:title>
  <dc:creator>Chilukuri K Mohan</dc:creator>
  <cp:lastModifiedBy>Chilukuri K Mohan</cp:lastModifiedBy>
  <cp:revision>1</cp:revision>
  <dcterms:created xsi:type="dcterms:W3CDTF">2023-12-11T11:06:42Z</dcterms:created>
  <dcterms:modified xsi:type="dcterms:W3CDTF">2023-12-11T11:49:16Z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0x010100F3A51B13207D24479F6888B9D090FD09</vt:lpwstr>
  </property>
</Properties>
</file>