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79" r:id="rId5"/>
    <p:sldId id="283" r:id="rId6"/>
    <p:sldId id="281" r:id="rId7"/>
    <p:sldId id="269" r:id="rId8"/>
    <p:sldId id="258" r:id="rId9"/>
    <p:sldId id="273" r:id="rId10"/>
    <p:sldId id="264" r:id="rId11"/>
    <p:sldId id="271" r:id="rId12"/>
    <p:sldId id="274" r:id="rId13"/>
    <p:sldId id="259" r:id="rId14"/>
    <p:sldId id="260" r:id="rId15"/>
    <p:sldId id="261" r:id="rId16"/>
    <p:sldId id="268" r:id="rId17"/>
    <p:sldId id="272" r:id="rId18"/>
    <p:sldId id="263" r:id="rId19"/>
    <p:sldId id="265" r:id="rId20"/>
    <p:sldId id="270" r:id="rId21"/>
    <p:sldId id="262" r:id="rId22"/>
    <p:sldId id="266" r:id="rId23"/>
    <p:sldId id="267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7"/>
    <p:restoredTop sz="94143"/>
  </p:normalViewPr>
  <p:slideViewPr>
    <p:cSldViewPr snapToGrid="0">
      <p:cViewPr varScale="1">
        <p:scale>
          <a:sx n="92" d="100"/>
          <a:sy n="92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9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3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3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6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B7F5-2F55-401A-8DA4-B84BE6A1B01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9.04747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en.wikipedia.org/wiki/Maurice_Merleau-Pon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321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Design Choices in </a:t>
            </a:r>
            <a:br>
              <a:rPr lang="en-US" b="1" dirty="0"/>
            </a:br>
            <a:r>
              <a:rPr lang="en-US" b="1" dirty="0"/>
              <a:t>Machine Learning: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Concepts &amp; Tradeoffs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4557"/>
            <a:ext cx="9144000" cy="2310038"/>
          </a:xfrm>
        </p:spPr>
        <p:txBody>
          <a:bodyPr>
            <a:normAutofit/>
          </a:bodyPr>
          <a:lstStyle/>
          <a:p>
            <a:r>
              <a:rPr lang="en-US" sz="4400" i="1" dirty="0">
                <a:solidFill>
                  <a:srgbClr val="FF0000"/>
                </a:solidFill>
              </a:rPr>
              <a:t>A Quasi-Hegelian Perspective</a:t>
            </a:r>
          </a:p>
        </p:txBody>
      </p:sp>
    </p:spTree>
    <p:extLst>
      <p:ext uri="{BB962C8B-B14F-4D97-AF65-F5344CB8AC3E}">
        <p14:creationId xmlns:p14="http://schemas.microsoft.com/office/powerpoint/2010/main" val="246805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importance of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 applies in almost every context, sometimes in a transformed space (e.g., feature space).</a:t>
            </a:r>
          </a:p>
          <a:p>
            <a:endParaRPr lang="en-US" dirty="0"/>
          </a:p>
          <a:p>
            <a:r>
              <a:rPr lang="en-US" dirty="0"/>
              <a:t>Results obtained empirically (with gradient descent) continue to astound theoreticians, e.g., backpropagation works much better than one would expect.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3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Variations of gradient descent  (survey): </a:t>
            </a:r>
            <a:r>
              <a:rPr lang="en-US" dirty="0">
                <a:hlinkClick r:id="rId2"/>
              </a:rPr>
              <a:t>https://arxiv.org/pdf/1609.04747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(Ruder, 2016)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Adagrad</a:t>
            </a:r>
            <a:r>
              <a:rPr lang="en-US" dirty="0"/>
              <a:t>: adapts learning rates based on past gradients, with larger updates for infrequent parameters.</a:t>
            </a:r>
          </a:p>
          <a:p>
            <a:r>
              <a:rPr lang="en-US" dirty="0" err="1">
                <a:solidFill>
                  <a:srgbClr val="FF0000"/>
                </a:solidFill>
              </a:rPr>
              <a:t>Adadelta</a:t>
            </a:r>
            <a:r>
              <a:rPr lang="en-US" dirty="0"/>
              <a:t>: similar, but restricts the adaptation parameter to recent updates (fixed window).</a:t>
            </a:r>
          </a:p>
          <a:p>
            <a:r>
              <a:rPr lang="en-US" dirty="0" err="1">
                <a:solidFill>
                  <a:srgbClr val="FF0000"/>
                </a:solidFill>
              </a:rPr>
              <a:t>RMSProp</a:t>
            </a:r>
            <a:r>
              <a:rPr lang="en-US" dirty="0"/>
              <a:t>(</a:t>
            </a:r>
            <a:r>
              <a:rPr lang="en-US" dirty="0" err="1"/>
              <a:t>agation</a:t>
            </a:r>
            <a:r>
              <a:rPr lang="en-US" dirty="0"/>
              <a:t>): similar, divides learning rate by an exponentially decaying average of squared gradients.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Adam (Adaptive Moment Estimation): </a:t>
            </a:r>
            <a:r>
              <a:rPr lang="en-US" dirty="0"/>
              <a:t>separate adaptive learning rates for each parameter, with bias-corrected exponentially decaying averages of past gradients </a:t>
            </a:r>
            <a:r>
              <a:rPr lang="en-US" b="1" dirty="0"/>
              <a:t>and</a:t>
            </a:r>
            <a:r>
              <a:rPr lang="en-US" dirty="0"/>
              <a:t> squared gradients.</a:t>
            </a:r>
          </a:p>
          <a:p>
            <a:r>
              <a:rPr lang="en-US" dirty="0" err="1">
                <a:solidFill>
                  <a:srgbClr val="FF0000"/>
                </a:solidFill>
              </a:rPr>
              <a:t>AdaMax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similar, uses “max(previous, current)” instead of squared gradient average.</a:t>
            </a:r>
          </a:p>
          <a:p>
            <a:r>
              <a:rPr lang="en-US" dirty="0" err="1">
                <a:solidFill>
                  <a:srgbClr val="FF0000"/>
                </a:solidFill>
              </a:rPr>
              <a:t>Nadam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Nesterov</a:t>
            </a:r>
            <a:r>
              <a:rPr lang="en-US" dirty="0"/>
              <a:t>-accelerated…): Adam, with an extra look-ahead gradient term.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4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Strategies to help gradient descent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presentation order: </a:t>
            </a:r>
            <a:r>
              <a:rPr lang="en-US" dirty="0"/>
              <a:t>Shuffling, Curriculum Learning, mixed strategies</a:t>
            </a:r>
          </a:p>
          <a:p>
            <a:r>
              <a:rPr lang="en-US" dirty="0">
                <a:solidFill>
                  <a:srgbClr val="FF0000"/>
                </a:solidFill>
              </a:rPr>
              <a:t>Parameter normalization: </a:t>
            </a:r>
            <a:r>
              <a:rPr lang="en-US" dirty="0"/>
              <a:t>after every mini-batch (thus regularizing)</a:t>
            </a:r>
          </a:p>
          <a:p>
            <a:r>
              <a:rPr lang="en-US" dirty="0">
                <a:solidFill>
                  <a:srgbClr val="FF0000"/>
                </a:solidFill>
              </a:rPr>
              <a:t>Early stopping: </a:t>
            </a:r>
            <a:r>
              <a:rPr lang="en-US" dirty="0"/>
              <a:t>when performance on test data degrades</a:t>
            </a:r>
          </a:p>
          <a:p>
            <a:r>
              <a:rPr lang="en-US" dirty="0">
                <a:solidFill>
                  <a:srgbClr val="FF0000"/>
                </a:solidFill>
              </a:rPr>
              <a:t>Add Gaussian noise: </a:t>
            </a:r>
            <a:r>
              <a:rPr lang="en-US" dirty="0"/>
              <a:t>to data, to parameters, or to each gradient update, while decreasing noise magnitude with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6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Local: behave like your nearest neighbors</a:t>
            </a:r>
          </a:p>
          <a:p>
            <a:endParaRPr lang="en-US" dirty="0"/>
          </a:p>
          <a:p>
            <a:r>
              <a:rPr lang="en-US" dirty="0"/>
              <a:t>Global: be influenced by distant points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Steadily decrease global effects with time;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Adjust relative emphasis (local vs. global) based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11751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vs. Co-operation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Competition: inhibit neighbors (or other competitors)</a:t>
            </a:r>
          </a:p>
          <a:p>
            <a:endParaRPr lang="en-US" dirty="0"/>
          </a:p>
          <a:p>
            <a:r>
              <a:rPr lang="en-US" dirty="0"/>
              <a:t>Co-operation: urge neighbors to be similar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Steadily decrease competitive effects with time;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Steadily decrease both competitive and co-operative effects with time;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Adjust relative emphasis (competitive vs. co-operative) based on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2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Parametric vs. Structure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Parametric: fix the general model structure, learn parameter values</a:t>
            </a:r>
          </a:p>
          <a:p>
            <a:endParaRPr lang="en-US" dirty="0"/>
          </a:p>
          <a:p>
            <a:r>
              <a:rPr lang="en-US" dirty="0"/>
              <a:t>Structure: make no assumptions about the model, learn both the structure and parameter values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Restrict the class of models, permit some structure learning;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Divide learning into a structure-learning phase followed by a parameter-learning phase;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Iterate with different structures: Use parameter-learning to evaluate structure quality and adjust structures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0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Simplicity vs.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Simplicity: generalization and extrapolation capabilities are best served by using small models whose parameters are severely constrained.</a:t>
            </a:r>
          </a:p>
          <a:p>
            <a:endParaRPr lang="en-US" dirty="0"/>
          </a:p>
          <a:p>
            <a:r>
              <a:rPr lang="en-US" dirty="0"/>
              <a:t>Power: the use of complex combinations of nonlinear functions and unlimited parameter values provides the capability to solve any problem.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Deep networks with simple functions in most layers, with explicit regularization;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Shallow networks with problem-specific user-defined features as inputs;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Transfer learning: using features from pre-trained networks for other problems;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Adaptive model architectures: start small and grow big, or </a:t>
            </a:r>
            <a:r>
              <a:rPr lang="en-US" i="1" dirty="0">
                <a:solidFill>
                  <a:srgbClr val="C00000"/>
                </a:solidFill>
              </a:rPr>
              <a:t>vice versa</a:t>
            </a:r>
            <a:r>
              <a:rPr lang="en-US" dirty="0">
                <a:solidFill>
                  <a:srgbClr val="C0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1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Batch vs. Stochastic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(entire dataset): guaranteed convergence, but slow, and does not permit online learning (with data streams)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Stochastic GD (each data point): fast, but may overshoot the optima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Mini-batch GD (50-256 data), 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Stochastic with successively diminishing learning rate</a:t>
            </a:r>
          </a:p>
        </p:txBody>
      </p:sp>
    </p:spTree>
    <p:extLst>
      <p:ext uri="{BB962C8B-B14F-4D97-AF65-F5344CB8AC3E}">
        <p14:creationId xmlns:p14="http://schemas.microsoft.com/office/powerpoint/2010/main" val="195939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as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every problem can be cast as a minimization problem (e.g., minimize MSE).</a:t>
            </a:r>
          </a:p>
          <a:p>
            <a:r>
              <a:rPr lang="en-US" dirty="0">
                <a:solidFill>
                  <a:srgbClr val="C00000"/>
                </a:solidFill>
              </a:rPr>
              <a:t>The properties of the function to be minimized determine which algorithms can be applied, e.g., backprop vs. evolutionary algorithms, with implications for: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difficulty of learning, and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computational effort required.</a:t>
            </a:r>
          </a:p>
          <a:p>
            <a:r>
              <a:rPr lang="en-US" i="1" dirty="0"/>
              <a:t>Constrained</a:t>
            </a:r>
            <a:r>
              <a:rPr lang="en-US" dirty="0"/>
              <a:t> optimization problems are hardest to solve using simpler approaches, partly because of the difficulty of “reaching” some (desired) points in solution space from other (random) points. </a:t>
            </a:r>
          </a:p>
        </p:txBody>
      </p:sp>
    </p:spTree>
    <p:extLst>
      <p:ext uri="{BB962C8B-B14F-4D97-AF65-F5344CB8AC3E}">
        <p14:creationId xmlns:p14="http://schemas.microsoft.com/office/powerpoint/2010/main" val="221420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attributes may not provide a space in which search for an optimal solution is likely to be successful.</a:t>
            </a:r>
          </a:p>
          <a:p>
            <a:r>
              <a:rPr lang="en-US" dirty="0">
                <a:solidFill>
                  <a:srgbClr val="FF0000"/>
                </a:solidFill>
              </a:rPr>
              <a:t>Features are functions of the raw attributes, providing a better space for learning/search to be successful.</a:t>
            </a:r>
          </a:p>
          <a:p>
            <a:r>
              <a:rPr lang="en-US" dirty="0"/>
              <a:t>Starting with the right feature space can be important in determining whether a simple (neural/other) learning algorithm works well.</a:t>
            </a:r>
          </a:p>
          <a:p>
            <a:r>
              <a:rPr lang="en-US" dirty="0">
                <a:solidFill>
                  <a:srgbClr val="7030A0"/>
                </a:solidFill>
              </a:rPr>
              <a:t>Early advice of human experts (re. which features are likely to be useful) can help tremendously in solving a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4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E5F5-F653-7D47-B3BC-07783E0B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Georg W. F. Hegel (1770-1831)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377F-C63F-D34E-9CEE-AAC383F1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Addressed how to resolve contradictory or opposing factors, by integration without elimination or reduction of either factor.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 answer: a “spirit” that combines these.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linkClick r:id="rId2" tooltip="Maurice Merleau-Ponty"/>
              </a:rPr>
              <a:t>M. Merleau-Ponty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3600" dirty="0">
                <a:solidFill>
                  <a:srgbClr val="7030A0"/>
                </a:solidFill>
              </a:rPr>
              <a:t>[</a:t>
            </a:r>
            <a:r>
              <a:rPr lang="en-US" dirty="0">
                <a:solidFill>
                  <a:srgbClr val="7030A0"/>
                </a:solidFill>
              </a:rPr>
              <a:t>Sense and Nonsense, 1964] writes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i="1" dirty="0"/>
              <a:t>“All the great philosophical ideas of the past century—the philosophies of Marx and Nietzsche, phenomenology, German existentialism, and psychoanalysis—had their beginnings in Hegel”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A60FD39E-DC2D-5F41-862D-F9906BEDE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6" b="18756"/>
          <a:stretch>
            <a:fillRect/>
          </a:stretch>
        </p:blipFill>
        <p:spPr>
          <a:xfrm>
            <a:off x="8778690" y="2721935"/>
            <a:ext cx="2575109" cy="203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93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 new feature space is needed when the similarity in input data space does not translate to similarity in output space.</a:t>
            </a:r>
          </a:p>
          <a:p>
            <a:endParaRPr lang="en-US" dirty="0"/>
          </a:p>
          <a:p>
            <a:r>
              <a:rPr lang="en-US" dirty="0"/>
              <a:t>Good algorithms exist for learning features that are linear combinations of attributes (e.g., Principal Component Analysis, Independent Comp. Analysis).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Nonlinear attribute combinations are harder to learn; suggested approaches include nonlinear PCA.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Information theoretic methods have been suggested; these are well-founded, but computationally expensive.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decisions are completely driven by the nature of the data, </a:t>
            </a:r>
            <a:r>
              <a:rPr lang="en-US" i="1" dirty="0"/>
              <a:t>e.g., </a:t>
            </a:r>
            <a:r>
              <a:rPr lang="en-US" dirty="0"/>
              <a:t>supervised vs. semi-supervised vs. unsupervised vs. reinforcement learning.</a:t>
            </a:r>
          </a:p>
          <a:p>
            <a:endParaRPr lang="en-US" dirty="0"/>
          </a:p>
          <a:p>
            <a:r>
              <a:rPr lang="en-US" dirty="0" err="1"/>
              <a:t>Hebbian</a:t>
            </a:r>
            <a:r>
              <a:rPr lang="en-US" dirty="0"/>
              <a:t>/correlation learning is relevant whenever the primary task is association learning.</a:t>
            </a:r>
          </a:p>
          <a:p>
            <a:endParaRPr lang="en-US" dirty="0"/>
          </a:p>
          <a:p>
            <a:r>
              <a:rPr lang="en-US" dirty="0"/>
              <a:t>Hybrid and ensemble approaches are usually more effective than “purist” approaches.</a:t>
            </a:r>
          </a:p>
        </p:txBody>
      </p:sp>
    </p:spTree>
    <p:extLst>
      <p:ext uri="{BB962C8B-B14F-4D97-AF65-F5344CB8AC3E}">
        <p14:creationId xmlns:p14="http://schemas.microsoft.com/office/powerpoint/2010/main" val="37324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 and when?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“No free lunch” theorem (</a:t>
            </a:r>
            <a:r>
              <a:rPr lang="en-US" dirty="0" err="1">
                <a:solidFill>
                  <a:srgbClr val="7030A0"/>
                </a:solidFill>
              </a:rPr>
              <a:t>Wolpert</a:t>
            </a:r>
            <a:r>
              <a:rPr lang="en-US" dirty="0">
                <a:solidFill>
                  <a:srgbClr val="7030A0"/>
                </a:solidFill>
              </a:rPr>
              <a:t> and Macready, 1997)</a:t>
            </a:r>
          </a:p>
          <a:p>
            <a:r>
              <a:rPr lang="en-US" dirty="0">
                <a:solidFill>
                  <a:srgbClr val="7030A0"/>
                </a:solidFill>
              </a:rPr>
              <a:t>Blind algorithms (using a neural network as a black box) may not work well on a new problem about which we have no information.</a:t>
            </a:r>
          </a:p>
          <a:p>
            <a:r>
              <a:rPr lang="en-US" dirty="0">
                <a:solidFill>
                  <a:srgbClr val="7030A0"/>
                </a:solidFill>
              </a:rPr>
              <a:t>Knowing something about the nature of the data can help:</a:t>
            </a:r>
          </a:p>
          <a:p>
            <a:pPr lvl="1"/>
            <a:r>
              <a:rPr lang="en-US" dirty="0"/>
              <a:t>Seek expert advice.</a:t>
            </a:r>
          </a:p>
          <a:p>
            <a:pPr lvl="1"/>
            <a:r>
              <a:rPr lang="en-US" dirty="0"/>
              <a:t>Utilize others’ experience with similar problems.</a:t>
            </a:r>
          </a:p>
          <a:p>
            <a:pPr lvl="1"/>
            <a:r>
              <a:rPr lang="en-US" dirty="0"/>
              <a:t>First analyze small subsets of data with different algorithms.</a:t>
            </a:r>
          </a:p>
          <a:p>
            <a:pPr lvl="1"/>
            <a:r>
              <a:rPr lang="en-US" dirty="0"/>
              <a:t>Look at 2 or 3-d projections of a part of the data set (visualization software).</a:t>
            </a:r>
          </a:p>
          <a:p>
            <a:pPr lvl="1"/>
            <a:r>
              <a:rPr lang="en-US" dirty="0"/>
              <a:t>Use common-sense to weed out irrelevant input attributes.</a:t>
            </a:r>
          </a:p>
          <a:p>
            <a:pPr lvl="1"/>
            <a:r>
              <a:rPr lang="en-US" dirty="0"/>
              <a:t>Detect linear dependencies and high correlations between attributes.</a:t>
            </a:r>
          </a:p>
          <a:p>
            <a:pPr lvl="1"/>
            <a:r>
              <a:rPr lang="en-US" dirty="0"/>
              <a:t>Characterize the “smoothness” of the function you are trying to predict.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92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simple linear models (regression or classification).</a:t>
            </a:r>
          </a:p>
          <a:p>
            <a:r>
              <a:rPr lang="en-US" dirty="0"/>
              <a:t>Try on a simplified output space, e.g., transforming to two-class problems.</a:t>
            </a:r>
          </a:p>
          <a:p>
            <a:r>
              <a:rPr lang="en-US" dirty="0"/>
              <a:t>Check whether simple clustering algorithms indicate whether the data points cluster nicely.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28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C75D-C1F0-5A48-B73B-79656259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605474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Conclusion: Cycling back to Hegel &amp; Fichte…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F7871-3CBF-0D4A-9689-9023512EB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10382395" cy="38115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than one ‘Synthesis’ is possible.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Alternatives MUST be considered in the design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problem-specific knowledge to evaluate alternatives.</a:t>
            </a:r>
          </a:p>
        </p:txBody>
      </p:sp>
    </p:spTree>
    <p:extLst>
      <p:ext uri="{BB962C8B-B14F-4D97-AF65-F5344CB8AC3E}">
        <p14:creationId xmlns:p14="http://schemas.microsoft.com/office/powerpoint/2010/main" val="58092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53AF-8A0C-724A-ABA4-27922D71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Quiz!  Comment on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AC92-D463-CE42-9911-B1BADF61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MSE is a quadratic function, and quadratic functions have a linear derivative, there is a unique optimum, hence gradient descent should always work.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 is always the best way to evaluate the performance of a machine learning algorithm for classification.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Theory suggests that we don’t need any other learning algorithms, and a sufficiently large neural network should suffice for any task.</a:t>
            </a:r>
          </a:p>
        </p:txBody>
      </p:sp>
    </p:spTree>
    <p:extLst>
      <p:ext uri="{BB962C8B-B14F-4D97-AF65-F5344CB8AC3E}">
        <p14:creationId xmlns:p14="http://schemas.microsoft.com/office/powerpoint/2010/main" val="226835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0"/>
            <a:ext cx="6821777" cy="1600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Johann Gottlieb Fichte (1762-1814)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85863" y="2506662"/>
            <a:ext cx="7034946" cy="4351338"/>
          </a:xfrm>
        </p:spPr>
        <p:txBody>
          <a:bodyPr>
            <a:normAutofit/>
          </a:bodyPr>
          <a:lstStyle/>
          <a:p>
            <a:r>
              <a:rPr lang="en-US" dirty="0"/>
              <a:t>Thesis</a:t>
            </a:r>
          </a:p>
          <a:p>
            <a:endParaRPr lang="en-US" dirty="0"/>
          </a:p>
          <a:p>
            <a:r>
              <a:rPr lang="en-US" dirty="0"/>
              <a:t>Anti-thesis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715" y="1924493"/>
            <a:ext cx="2463416" cy="28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1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49A4-BE04-9849-A38B-39FE62BF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decisions for the designer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F036F06-E4D3-544F-8EF9-25697E076B5F}"/>
              </a:ext>
            </a:extLst>
          </p:cNvPr>
          <p:cNvSpPr/>
          <p:nvPr/>
        </p:nvSpPr>
        <p:spPr>
          <a:xfrm>
            <a:off x="4486941" y="2870791"/>
            <a:ext cx="2308824" cy="187133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A773D26-D7C4-6649-B990-F8A27000D383}"/>
              </a:ext>
            </a:extLst>
          </p:cNvPr>
          <p:cNvSpPr/>
          <p:nvPr/>
        </p:nvSpPr>
        <p:spPr>
          <a:xfrm>
            <a:off x="6795764" y="34988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E190A0-8803-4F42-A131-BEBDC9AF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222" y="3498850"/>
            <a:ext cx="206271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8410104-6B10-9D44-9AA5-4517932725AD}"/>
              </a:ext>
            </a:extLst>
          </p:cNvPr>
          <p:cNvSpPr/>
          <p:nvPr/>
        </p:nvSpPr>
        <p:spPr>
          <a:xfrm rot="5400000">
            <a:off x="5152149" y="21392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448BD7B-0455-5240-A6C4-2E0E555BDA3E}"/>
              </a:ext>
            </a:extLst>
          </p:cNvPr>
          <p:cNvSpPr/>
          <p:nvPr/>
        </p:nvSpPr>
        <p:spPr>
          <a:xfrm rot="16200000">
            <a:off x="5146479" y="5089876"/>
            <a:ext cx="1112661" cy="361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FD2EC8-6527-1940-947F-AE7577DF1C43}"/>
              </a:ext>
            </a:extLst>
          </p:cNvPr>
          <p:cNvSpPr/>
          <p:nvPr/>
        </p:nvSpPr>
        <p:spPr>
          <a:xfrm>
            <a:off x="5059804" y="3330933"/>
            <a:ext cx="12971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1A940-2943-D844-9C90-5819974FFB44}"/>
              </a:ext>
            </a:extLst>
          </p:cNvPr>
          <p:cNvSpPr/>
          <p:nvPr/>
        </p:nvSpPr>
        <p:spPr>
          <a:xfrm>
            <a:off x="3813971" y="5800815"/>
            <a:ext cx="37776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parameters?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D4FF8B-5A1D-894E-9AAB-EC97722BEC9B}"/>
              </a:ext>
            </a:extLst>
          </p:cNvPr>
          <p:cNvSpPr/>
          <p:nvPr/>
        </p:nvSpPr>
        <p:spPr>
          <a:xfrm rot="10800000" flipH="1" flipV="1">
            <a:off x="4486941" y="2034829"/>
            <a:ext cx="53800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External factors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A690C6-F5E7-1041-ADE0-71DD492A945E}"/>
              </a:ext>
            </a:extLst>
          </p:cNvPr>
          <p:cNvSpPr/>
          <p:nvPr/>
        </p:nvSpPr>
        <p:spPr>
          <a:xfrm>
            <a:off x="6358270" y="3169076"/>
            <a:ext cx="51886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Processing?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D70CCF-ECEF-E94B-922A-10D140CF0A03}"/>
              </a:ext>
            </a:extLst>
          </p:cNvPr>
          <p:cNvSpPr/>
          <p:nvPr/>
        </p:nvSpPr>
        <p:spPr>
          <a:xfrm>
            <a:off x="-276448" y="3324164"/>
            <a:ext cx="436612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Processing?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AA9986-66A8-E04F-B8C5-880150A02E0B}"/>
              </a:ext>
            </a:extLst>
          </p:cNvPr>
          <p:cNvSpPr/>
          <p:nvPr/>
        </p:nvSpPr>
        <p:spPr>
          <a:xfrm>
            <a:off x="7008817" y="4036437"/>
            <a:ext cx="314816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function?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Feedback?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signal?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Curved Left Arrow 45">
            <a:extLst>
              <a:ext uri="{FF2B5EF4-FFF2-40B4-BE49-F238E27FC236}">
                <a16:creationId xmlns:a16="http://schemas.microsoft.com/office/drawing/2014/main" id="{BBA06AE6-5E00-4846-8879-D22A0E2FE3CD}"/>
              </a:ext>
            </a:extLst>
          </p:cNvPr>
          <p:cNvSpPr/>
          <p:nvPr/>
        </p:nvSpPr>
        <p:spPr>
          <a:xfrm rot="2782746">
            <a:off x="6229137" y="4661232"/>
            <a:ext cx="1512674" cy="10138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0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FB87-9ED3-B84A-AD69-B40EEC70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focus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7EB4-CEC2-AB44-8829-BFE7C089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What are the main principles, tradeoffs, and ideas needed for effective machine learning?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3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C497-E468-8D47-AA01-E13DB463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with BVD!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9E82-F8C3-4C4E-A4B7-248EEE5D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 f be the true data generation model, and </a:t>
            </a:r>
            <a:r>
              <a:rPr lang="en-US" dirty="0" err="1"/>
              <a:t>f</a:t>
            </a:r>
            <a:r>
              <a:rPr lang="en-US" baseline="-25000" dirty="0" err="1"/>
              <a:t>l</a:t>
            </a:r>
            <a:r>
              <a:rPr lang="en-US" baseline="-25000" dirty="0"/>
              <a:t>  </a:t>
            </a:r>
            <a:r>
              <a:rPr lang="en-US" dirty="0"/>
              <a:t>be the model obtained using a learning algorithm.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Overall error = bias error + variance error + irreducible error 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Bias: </a:t>
            </a:r>
            <a:r>
              <a:rPr lang="en-US" dirty="0"/>
              <a:t>simplifying assumptions of model (e.g., linearity), hence may miss important relations between data attributes</a:t>
            </a:r>
          </a:p>
          <a:p>
            <a:pPr marL="0" indent="0" algn="ctr">
              <a:buNone/>
            </a:pPr>
            <a:r>
              <a:rPr lang="en-US" sz="2400" i="1" dirty="0"/>
              <a:t>Bias Error = Expected value of difference between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l</a:t>
            </a:r>
            <a:r>
              <a:rPr lang="en-US" sz="2400" i="1" baseline="-25000" dirty="0"/>
              <a:t> </a:t>
            </a:r>
            <a:r>
              <a:rPr lang="en-US" sz="2400" i="1" dirty="0"/>
              <a:t>(x) and f(x)</a:t>
            </a:r>
          </a:p>
          <a:p>
            <a:pPr marL="0" indent="0" algn="ctr">
              <a:buNone/>
            </a:pPr>
            <a:endParaRPr lang="en-US" sz="2400" i="1" dirty="0"/>
          </a:p>
          <a:p>
            <a:r>
              <a:rPr lang="en-US" b="1" i="1" dirty="0">
                <a:solidFill>
                  <a:srgbClr val="FF0000"/>
                </a:solidFill>
              </a:rPr>
              <a:t>Variance: </a:t>
            </a:r>
            <a:r>
              <a:rPr lang="en-US" dirty="0"/>
              <a:t>fluctuations in training set, hence may model random noise</a:t>
            </a:r>
          </a:p>
          <a:p>
            <a:pPr marL="457200" lvl="1" indent="0" algn="ctr">
              <a:buNone/>
            </a:pPr>
            <a:r>
              <a:rPr lang="en-US" i="1" dirty="0"/>
              <a:t>Bias Error = Difference between expected values of (</a:t>
            </a:r>
            <a:r>
              <a:rPr lang="en-US" i="1" dirty="0" err="1"/>
              <a:t>f</a:t>
            </a:r>
            <a:r>
              <a:rPr lang="en-US" i="1" baseline="-25000" dirty="0" err="1"/>
              <a:t>l</a:t>
            </a:r>
            <a:r>
              <a:rPr lang="en-US" i="1" baseline="-25000" dirty="0"/>
              <a:t> </a:t>
            </a:r>
            <a:r>
              <a:rPr lang="en-US" i="1" dirty="0"/>
              <a:t>(x))</a:t>
            </a:r>
            <a:r>
              <a:rPr lang="en-US" i="1" baseline="30000" dirty="0"/>
              <a:t>2 </a:t>
            </a:r>
            <a:r>
              <a:rPr lang="en-US" i="1" dirty="0"/>
              <a:t> and (f</a:t>
            </a:r>
            <a:r>
              <a:rPr lang="en-US" i="1" baseline="-25000" dirty="0"/>
              <a:t> </a:t>
            </a:r>
            <a:r>
              <a:rPr lang="en-US" i="1" dirty="0"/>
              <a:t>(x))</a:t>
            </a:r>
            <a:r>
              <a:rPr lang="en-US" i="1" baseline="30000" dirty="0"/>
              <a:t>2 </a:t>
            </a:r>
            <a:r>
              <a:rPr lang="en-US" i="1" dirty="0"/>
              <a:t> </a:t>
            </a:r>
          </a:p>
          <a:p>
            <a:pPr marL="457200" lvl="1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3400" b="1" dirty="0"/>
              <a:t>Bias-Variance Dilemma in applying a learning algorithm: </a:t>
            </a:r>
            <a:r>
              <a:rPr lang="en-US" sz="3400" dirty="0"/>
              <a:t>consider the tradeoff between training error minimization and possible over-fitting.</a:t>
            </a:r>
          </a:p>
        </p:txBody>
      </p:sp>
    </p:spTree>
    <p:extLst>
      <p:ext uri="{BB962C8B-B14F-4D97-AF65-F5344CB8AC3E}">
        <p14:creationId xmlns:p14="http://schemas.microsoft.com/office/powerpoint/2010/main" val="413201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vs.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Exploitation: greedy</a:t>
            </a:r>
          </a:p>
          <a:p>
            <a:endParaRPr lang="en-US" dirty="0"/>
          </a:p>
          <a:p>
            <a:r>
              <a:rPr lang="en-US" dirty="0"/>
              <a:t>Exploration: random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Synthesis: steadily decrease amount of exploration with time</a:t>
            </a:r>
          </a:p>
        </p:txBody>
      </p:sp>
    </p:spTree>
    <p:extLst>
      <p:ext uri="{BB962C8B-B14F-4D97-AF65-F5344CB8AC3E}">
        <p14:creationId xmlns:p14="http://schemas.microsoft.com/office/powerpoint/2010/main" val="260891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vs. Plasticity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Stability: preserve old learning results</a:t>
            </a:r>
          </a:p>
          <a:p>
            <a:endParaRPr lang="en-US" dirty="0"/>
          </a:p>
          <a:p>
            <a:r>
              <a:rPr lang="en-US" dirty="0"/>
              <a:t>Plasticity: try to learn something new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Steadily decrease plasticity with time;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Adjust plasticity based on current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37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An example of Stability vs. Plasticity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much emphasis for the </a:t>
            </a:r>
            <a:r>
              <a:rPr lang="en-US" b="1" dirty="0">
                <a:solidFill>
                  <a:srgbClr val="00B050"/>
                </a:solidFill>
              </a:rPr>
              <a:t>current gradient </a:t>
            </a:r>
            <a:r>
              <a:rPr lang="en-US" b="1" dirty="0"/>
              <a:t>vs. </a:t>
            </a:r>
            <a:r>
              <a:rPr lang="en-US" b="1" dirty="0">
                <a:solidFill>
                  <a:srgbClr val="7030A0"/>
                </a:solidFill>
              </a:rPr>
              <a:t>past direction </a:t>
            </a:r>
            <a:r>
              <a:rPr lang="en-US" b="1" dirty="0"/>
              <a:t>of change?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Momentum: </a:t>
            </a:r>
            <a:r>
              <a:rPr lang="en-US" dirty="0"/>
              <a:t>add a fraction of the previous weight update vector to the current one, hastening convergence.</a:t>
            </a:r>
          </a:p>
          <a:p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Nesterov</a:t>
            </a:r>
            <a:r>
              <a:rPr lang="en-US" dirty="0">
                <a:solidFill>
                  <a:srgbClr val="C00000"/>
                </a:solidFill>
              </a:rPr>
              <a:t> Accelerated Gradient (NAG): </a:t>
            </a:r>
            <a:r>
              <a:rPr lang="en-US" dirty="0"/>
              <a:t>Estimate the gradient w.r.t. </a:t>
            </a:r>
            <a:r>
              <a:rPr lang="en-US" dirty="0">
                <a:solidFill>
                  <a:srgbClr val="C00000"/>
                </a:solidFill>
              </a:rPr>
              <a:t>future </a:t>
            </a:r>
            <a:r>
              <a:rPr lang="en-US" dirty="0"/>
              <a:t>values of parameters, and add this to the previous weight update vector; this “anticipatory update” prevents going too fast.</a:t>
            </a:r>
          </a:p>
        </p:txBody>
      </p:sp>
    </p:spTree>
    <p:extLst>
      <p:ext uri="{BB962C8B-B14F-4D97-AF65-F5344CB8AC3E}">
        <p14:creationId xmlns:p14="http://schemas.microsoft.com/office/powerpoint/2010/main" val="160272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1585</Words>
  <Application>Microsoft Macintosh PowerPoint</Application>
  <PresentationFormat>Widescreen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Design Choices in  Machine Learning:  Concepts &amp; Tradeoffs </vt:lpstr>
      <vt:lpstr>Georg W. F. Hegel (1770-1831) </vt:lpstr>
      <vt:lpstr>Johann Gottlieb Fichte (1762-1814)</vt:lpstr>
      <vt:lpstr>Many decisions for the designer</vt:lpstr>
      <vt:lpstr>The focus for today:</vt:lpstr>
      <vt:lpstr>Begin with BVD!</vt:lpstr>
      <vt:lpstr>Exploitation vs. Exploration</vt:lpstr>
      <vt:lpstr>Stability vs. Plasticity</vt:lpstr>
      <vt:lpstr>An example of Stability vs. Plasticity</vt:lpstr>
      <vt:lpstr>The importance of gradient descent</vt:lpstr>
      <vt:lpstr>Variations of gradient descent  (survey): https://arxiv.org/pdf/1609.04747 (Ruder, 2016) </vt:lpstr>
      <vt:lpstr>Other Strategies to help gradient descent</vt:lpstr>
      <vt:lpstr>Local vs. Global</vt:lpstr>
      <vt:lpstr>Competition vs. Co-operation</vt:lpstr>
      <vt:lpstr>Parametric vs. Structure learning</vt:lpstr>
      <vt:lpstr>Simplicity vs. Power</vt:lpstr>
      <vt:lpstr>Batch vs. Stochastic Gradient Descent</vt:lpstr>
      <vt:lpstr>Learning as Optimization</vt:lpstr>
      <vt:lpstr>Feature extraction</vt:lpstr>
      <vt:lpstr>The importance of feature extraction</vt:lpstr>
      <vt:lpstr>Other principles</vt:lpstr>
      <vt:lpstr>What to use and when? </vt:lpstr>
      <vt:lpstr>What to use in practice</vt:lpstr>
      <vt:lpstr>Conclusion: Cycling back to Hegel &amp; Fichte…</vt:lpstr>
      <vt:lpstr>Quiz!  Comment on the following: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Choices in Machine Learning</dc:title>
  <dc:creator>Chilukuri K Mohan</dc:creator>
  <cp:lastModifiedBy>Chilukuri Mohan</cp:lastModifiedBy>
  <cp:revision>39</cp:revision>
  <dcterms:created xsi:type="dcterms:W3CDTF">2017-11-30T15:15:42Z</dcterms:created>
  <dcterms:modified xsi:type="dcterms:W3CDTF">2021-11-11T17:01:49Z</dcterms:modified>
</cp:coreProperties>
</file>