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57" r:id="rId7"/>
    <p:sldId id="262" r:id="rId8"/>
    <p:sldId id="263" r:id="rId9"/>
    <p:sldId id="264" r:id="rId10"/>
    <p:sldId id="265" r:id="rId11"/>
    <p:sldId id="267" r:id="rId12"/>
    <p:sldId id="266" r:id="rId13"/>
    <p:sldId id="268" r:id="rId14"/>
    <p:sldId id="269" r:id="rId15"/>
    <p:sldId id="271" r:id="rId16"/>
    <p:sldId id="270" r:id="rId17"/>
    <p:sldId id="273" r:id="rId18"/>
    <p:sldId id="272"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56"/>
    <p:restoredTop sz="94630"/>
  </p:normalViewPr>
  <p:slideViewPr>
    <p:cSldViewPr snapToGrid="0">
      <p:cViewPr varScale="1">
        <p:scale>
          <a:sx n="92" d="100"/>
          <a:sy n="92" d="100"/>
        </p:scale>
        <p:origin x="26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E79EF-8304-0CC9-AC83-918797CADC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56DA7E6-D32A-CF29-1E0A-5FA8391F69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97B09E-441A-33BA-F05F-B22131341653}"/>
              </a:ext>
            </a:extLst>
          </p:cNvPr>
          <p:cNvSpPr>
            <a:spLocks noGrp="1"/>
          </p:cNvSpPr>
          <p:nvPr>
            <p:ph type="dt" sz="half" idx="10"/>
          </p:nvPr>
        </p:nvSpPr>
        <p:spPr/>
        <p:txBody>
          <a:bodyPr/>
          <a:lstStyle/>
          <a:p>
            <a:fld id="{4EE63655-D92D-DA4A-93EB-5ABD0C2FAE96}" type="datetimeFigureOut">
              <a:rPr lang="en-US" smtClean="0"/>
              <a:t>8/28/23</a:t>
            </a:fld>
            <a:endParaRPr lang="en-US"/>
          </a:p>
        </p:txBody>
      </p:sp>
      <p:sp>
        <p:nvSpPr>
          <p:cNvPr id="5" name="Footer Placeholder 4">
            <a:extLst>
              <a:ext uri="{FF2B5EF4-FFF2-40B4-BE49-F238E27FC236}">
                <a16:creationId xmlns:a16="http://schemas.microsoft.com/office/drawing/2014/main" id="{BCECA317-D34D-E0BB-E5C7-B83D547E76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9CF13B-240A-9A7B-19D9-7C922FF432A3}"/>
              </a:ext>
            </a:extLst>
          </p:cNvPr>
          <p:cNvSpPr>
            <a:spLocks noGrp="1"/>
          </p:cNvSpPr>
          <p:nvPr>
            <p:ph type="sldNum" sz="quarter" idx="12"/>
          </p:nvPr>
        </p:nvSpPr>
        <p:spPr/>
        <p:txBody>
          <a:bodyPr/>
          <a:lstStyle/>
          <a:p>
            <a:fld id="{B32FDF44-29B0-894E-A5CE-CB9BF490EF47}" type="slidenum">
              <a:rPr lang="en-US" smtClean="0"/>
              <a:t>‹#›</a:t>
            </a:fld>
            <a:endParaRPr lang="en-US"/>
          </a:p>
        </p:txBody>
      </p:sp>
    </p:spTree>
    <p:extLst>
      <p:ext uri="{BB962C8B-B14F-4D97-AF65-F5344CB8AC3E}">
        <p14:creationId xmlns:p14="http://schemas.microsoft.com/office/powerpoint/2010/main" val="3543050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D1690-BA87-3057-F88A-453E7CEBC39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D32D7E-469F-3666-EED2-207B7AF875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49AC7D-350F-C9E6-B96A-9547559DE4C0}"/>
              </a:ext>
            </a:extLst>
          </p:cNvPr>
          <p:cNvSpPr>
            <a:spLocks noGrp="1"/>
          </p:cNvSpPr>
          <p:nvPr>
            <p:ph type="dt" sz="half" idx="10"/>
          </p:nvPr>
        </p:nvSpPr>
        <p:spPr/>
        <p:txBody>
          <a:bodyPr/>
          <a:lstStyle/>
          <a:p>
            <a:fld id="{4EE63655-D92D-DA4A-93EB-5ABD0C2FAE96}" type="datetimeFigureOut">
              <a:rPr lang="en-US" smtClean="0"/>
              <a:t>8/28/23</a:t>
            </a:fld>
            <a:endParaRPr lang="en-US"/>
          </a:p>
        </p:txBody>
      </p:sp>
      <p:sp>
        <p:nvSpPr>
          <p:cNvPr id="5" name="Footer Placeholder 4">
            <a:extLst>
              <a:ext uri="{FF2B5EF4-FFF2-40B4-BE49-F238E27FC236}">
                <a16:creationId xmlns:a16="http://schemas.microsoft.com/office/drawing/2014/main" id="{32355E62-C785-9620-8125-6C766FE15F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6F3DA6-0156-C966-6EEA-7BFE7E45D93D}"/>
              </a:ext>
            </a:extLst>
          </p:cNvPr>
          <p:cNvSpPr>
            <a:spLocks noGrp="1"/>
          </p:cNvSpPr>
          <p:nvPr>
            <p:ph type="sldNum" sz="quarter" idx="12"/>
          </p:nvPr>
        </p:nvSpPr>
        <p:spPr/>
        <p:txBody>
          <a:bodyPr/>
          <a:lstStyle/>
          <a:p>
            <a:fld id="{B32FDF44-29B0-894E-A5CE-CB9BF490EF47}" type="slidenum">
              <a:rPr lang="en-US" smtClean="0"/>
              <a:t>‹#›</a:t>
            </a:fld>
            <a:endParaRPr lang="en-US"/>
          </a:p>
        </p:txBody>
      </p:sp>
    </p:spTree>
    <p:extLst>
      <p:ext uri="{BB962C8B-B14F-4D97-AF65-F5344CB8AC3E}">
        <p14:creationId xmlns:p14="http://schemas.microsoft.com/office/powerpoint/2010/main" val="1992972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5335DF-5E05-82C9-AD00-7EB9CAD246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866690-AFD4-514F-C4E8-ED25071A26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E4EFC2-F350-ECCE-5DEF-4888D8CC2C4C}"/>
              </a:ext>
            </a:extLst>
          </p:cNvPr>
          <p:cNvSpPr>
            <a:spLocks noGrp="1"/>
          </p:cNvSpPr>
          <p:nvPr>
            <p:ph type="dt" sz="half" idx="10"/>
          </p:nvPr>
        </p:nvSpPr>
        <p:spPr/>
        <p:txBody>
          <a:bodyPr/>
          <a:lstStyle/>
          <a:p>
            <a:fld id="{4EE63655-D92D-DA4A-93EB-5ABD0C2FAE96}" type="datetimeFigureOut">
              <a:rPr lang="en-US" smtClean="0"/>
              <a:t>8/28/23</a:t>
            </a:fld>
            <a:endParaRPr lang="en-US"/>
          </a:p>
        </p:txBody>
      </p:sp>
      <p:sp>
        <p:nvSpPr>
          <p:cNvPr id="5" name="Footer Placeholder 4">
            <a:extLst>
              <a:ext uri="{FF2B5EF4-FFF2-40B4-BE49-F238E27FC236}">
                <a16:creationId xmlns:a16="http://schemas.microsoft.com/office/drawing/2014/main" id="{0DB4F469-CC5A-C374-6CF5-F46AF5A017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2106C-573B-DB78-60B4-B9419E98EA11}"/>
              </a:ext>
            </a:extLst>
          </p:cNvPr>
          <p:cNvSpPr>
            <a:spLocks noGrp="1"/>
          </p:cNvSpPr>
          <p:nvPr>
            <p:ph type="sldNum" sz="quarter" idx="12"/>
          </p:nvPr>
        </p:nvSpPr>
        <p:spPr/>
        <p:txBody>
          <a:bodyPr/>
          <a:lstStyle/>
          <a:p>
            <a:fld id="{B32FDF44-29B0-894E-A5CE-CB9BF490EF47}" type="slidenum">
              <a:rPr lang="en-US" smtClean="0"/>
              <a:t>‹#›</a:t>
            </a:fld>
            <a:endParaRPr lang="en-US"/>
          </a:p>
        </p:txBody>
      </p:sp>
    </p:spTree>
    <p:extLst>
      <p:ext uri="{BB962C8B-B14F-4D97-AF65-F5344CB8AC3E}">
        <p14:creationId xmlns:p14="http://schemas.microsoft.com/office/powerpoint/2010/main" val="702953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42815-D883-F14E-79FD-C0D0649890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30AAD1-B1CA-0ACA-90ED-C536DA11FA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C5E974-E0F3-A58E-CFEE-302379B713DD}"/>
              </a:ext>
            </a:extLst>
          </p:cNvPr>
          <p:cNvSpPr>
            <a:spLocks noGrp="1"/>
          </p:cNvSpPr>
          <p:nvPr>
            <p:ph type="dt" sz="half" idx="10"/>
          </p:nvPr>
        </p:nvSpPr>
        <p:spPr/>
        <p:txBody>
          <a:bodyPr/>
          <a:lstStyle/>
          <a:p>
            <a:fld id="{4EE63655-D92D-DA4A-93EB-5ABD0C2FAE96}" type="datetimeFigureOut">
              <a:rPr lang="en-US" smtClean="0"/>
              <a:t>8/28/23</a:t>
            </a:fld>
            <a:endParaRPr lang="en-US"/>
          </a:p>
        </p:txBody>
      </p:sp>
      <p:sp>
        <p:nvSpPr>
          <p:cNvPr id="5" name="Footer Placeholder 4">
            <a:extLst>
              <a:ext uri="{FF2B5EF4-FFF2-40B4-BE49-F238E27FC236}">
                <a16:creationId xmlns:a16="http://schemas.microsoft.com/office/drawing/2014/main" id="{681E45AD-F771-3C91-B10C-BF21F5E369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167476-F73F-866F-6FA1-98F3239A0709}"/>
              </a:ext>
            </a:extLst>
          </p:cNvPr>
          <p:cNvSpPr>
            <a:spLocks noGrp="1"/>
          </p:cNvSpPr>
          <p:nvPr>
            <p:ph type="sldNum" sz="quarter" idx="12"/>
          </p:nvPr>
        </p:nvSpPr>
        <p:spPr/>
        <p:txBody>
          <a:bodyPr/>
          <a:lstStyle/>
          <a:p>
            <a:fld id="{B32FDF44-29B0-894E-A5CE-CB9BF490EF47}" type="slidenum">
              <a:rPr lang="en-US" smtClean="0"/>
              <a:t>‹#›</a:t>
            </a:fld>
            <a:endParaRPr lang="en-US"/>
          </a:p>
        </p:txBody>
      </p:sp>
    </p:spTree>
    <p:extLst>
      <p:ext uri="{BB962C8B-B14F-4D97-AF65-F5344CB8AC3E}">
        <p14:creationId xmlns:p14="http://schemas.microsoft.com/office/powerpoint/2010/main" val="1821189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74593-CF97-D7E7-3FEB-AFFA192634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A2C766-71DE-B6A2-CFA2-1BC281EE36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93E206-C1EC-2109-749F-70BAE8E35827}"/>
              </a:ext>
            </a:extLst>
          </p:cNvPr>
          <p:cNvSpPr>
            <a:spLocks noGrp="1"/>
          </p:cNvSpPr>
          <p:nvPr>
            <p:ph type="dt" sz="half" idx="10"/>
          </p:nvPr>
        </p:nvSpPr>
        <p:spPr/>
        <p:txBody>
          <a:bodyPr/>
          <a:lstStyle/>
          <a:p>
            <a:fld id="{4EE63655-D92D-DA4A-93EB-5ABD0C2FAE96}" type="datetimeFigureOut">
              <a:rPr lang="en-US" smtClean="0"/>
              <a:t>8/28/23</a:t>
            </a:fld>
            <a:endParaRPr lang="en-US"/>
          </a:p>
        </p:txBody>
      </p:sp>
      <p:sp>
        <p:nvSpPr>
          <p:cNvPr id="5" name="Footer Placeholder 4">
            <a:extLst>
              <a:ext uri="{FF2B5EF4-FFF2-40B4-BE49-F238E27FC236}">
                <a16:creationId xmlns:a16="http://schemas.microsoft.com/office/drawing/2014/main" id="{3323751B-A9B1-F90A-BD57-E0E7ABD8EC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869EEA-E05E-B29D-2514-A06574B6225F}"/>
              </a:ext>
            </a:extLst>
          </p:cNvPr>
          <p:cNvSpPr>
            <a:spLocks noGrp="1"/>
          </p:cNvSpPr>
          <p:nvPr>
            <p:ph type="sldNum" sz="quarter" idx="12"/>
          </p:nvPr>
        </p:nvSpPr>
        <p:spPr/>
        <p:txBody>
          <a:bodyPr/>
          <a:lstStyle/>
          <a:p>
            <a:fld id="{B32FDF44-29B0-894E-A5CE-CB9BF490EF47}" type="slidenum">
              <a:rPr lang="en-US" smtClean="0"/>
              <a:t>‹#›</a:t>
            </a:fld>
            <a:endParaRPr lang="en-US"/>
          </a:p>
        </p:txBody>
      </p:sp>
    </p:spTree>
    <p:extLst>
      <p:ext uri="{BB962C8B-B14F-4D97-AF65-F5344CB8AC3E}">
        <p14:creationId xmlns:p14="http://schemas.microsoft.com/office/powerpoint/2010/main" val="827710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8E31E-EACD-EE7A-3A6A-966F18D541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A52003-1CD1-6B01-FEA7-36A9680D77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98D692-6640-9AE7-5E80-104C9FDFFF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33C3E5-2F01-CFEB-2D7B-4F784D30F019}"/>
              </a:ext>
            </a:extLst>
          </p:cNvPr>
          <p:cNvSpPr>
            <a:spLocks noGrp="1"/>
          </p:cNvSpPr>
          <p:nvPr>
            <p:ph type="dt" sz="half" idx="10"/>
          </p:nvPr>
        </p:nvSpPr>
        <p:spPr/>
        <p:txBody>
          <a:bodyPr/>
          <a:lstStyle/>
          <a:p>
            <a:fld id="{4EE63655-D92D-DA4A-93EB-5ABD0C2FAE96}" type="datetimeFigureOut">
              <a:rPr lang="en-US" smtClean="0"/>
              <a:t>8/28/23</a:t>
            </a:fld>
            <a:endParaRPr lang="en-US"/>
          </a:p>
        </p:txBody>
      </p:sp>
      <p:sp>
        <p:nvSpPr>
          <p:cNvPr id="6" name="Footer Placeholder 5">
            <a:extLst>
              <a:ext uri="{FF2B5EF4-FFF2-40B4-BE49-F238E27FC236}">
                <a16:creationId xmlns:a16="http://schemas.microsoft.com/office/drawing/2014/main" id="{66D10BD3-1D21-E34F-E4CD-E18FBCEFD5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6FE2C-724E-DC03-3A84-53A4314E736A}"/>
              </a:ext>
            </a:extLst>
          </p:cNvPr>
          <p:cNvSpPr>
            <a:spLocks noGrp="1"/>
          </p:cNvSpPr>
          <p:nvPr>
            <p:ph type="sldNum" sz="quarter" idx="12"/>
          </p:nvPr>
        </p:nvSpPr>
        <p:spPr/>
        <p:txBody>
          <a:bodyPr/>
          <a:lstStyle/>
          <a:p>
            <a:fld id="{B32FDF44-29B0-894E-A5CE-CB9BF490EF47}" type="slidenum">
              <a:rPr lang="en-US" smtClean="0"/>
              <a:t>‹#›</a:t>
            </a:fld>
            <a:endParaRPr lang="en-US"/>
          </a:p>
        </p:txBody>
      </p:sp>
    </p:spTree>
    <p:extLst>
      <p:ext uri="{BB962C8B-B14F-4D97-AF65-F5344CB8AC3E}">
        <p14:creationId xmlns:p14="http://schemas.microsoft.com/office/powerpoint/2010/main" val="1166116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26BEC-78A4-577B-6616-2B0C4FE8F6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5405B0-622A-2588-AB17-DDC02B1A13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A0987E-7CB7-0CE7-5BD8-AA4060AB64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EBCA72-3A58-C6F6-102E-568F565EF0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DB7160-0113-AACD-57AA-B5632F3E32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B4C6EF-FE2E-565D-0792-9AA715BB9C83}"/>
              </a:ext>
            </a:extLst>
          </p:cNvPr>
          <p:cNvSpPr>
            <a:spLocks noGrp="1"/>
          </p:cNvSpPr>
          <p:nvPr>
            <p:ph type="dt" sz="half" idx="10"/>
          </p:nvPr>
        </p:nvSpPr>
        <p:spPr/>
        <p:txBody>
          <a:bodyPr/>
          <a:lstStyle/>
          <a:p>
            <a:fld id="{4EE63655-D92D-DA4A-93EB-5ABD0C2FAE96}" type="datetimeFigureOut">
              <a:rPr lang="en-US" smtClean="0"/>
              <a:t>8/28/23</a:t>
            </a:fld>
            <a:endParaRPr lang="en-US"/>
          </a:p>
        </p:txBody>
      </p:sp>
      <p:sp>
        <p:nvSpPr>
          <p:cNvPr id="8" name="Footer Placeholder 7">
            <a:extLst>
              <a:ext uri="{FF2B5EF4-FFF2-40B4-BE49-F238E27FC236}">
                <a16:creationId xmlns:a16="http://schemas.microsoft.com/office/drawing/2014/main" id="{19BFF3A3-574D-0905-00C7-68992C7347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49845C-9A3B-610E-7761-BC0B007A56C5}"/>
              </a:ext>
            </a:extLst>
          </p:cNvPr>
          <p:cNvSpPr>
            <a:spLocks noGrp="1"/>
          </p:cNvSpPr>
          <p:nvPr>
            <p:ph type="sldNum" sz="quarter" idx="12"/>
          </p:nvPr>
        </p:nvSpPr>
        <p:spPr/>
        <p:txBody>
          <a:bodyPr/>
          <a:lstStyle/>
          <a:p>
            <a:fld id="{B32FDF44-29B0-894E-A5CE-CB9BF490EF47}" type="slidenum">
              <a:rPr lang="en-US" smtClean="0"/>
              <a:t>‹#›</a:t>
            </a:fld>
            <a:endParaRPr lang="en-US"/>
          </a:p>
        </p:txBody>
      </p:sp>
    </p:spTree>
    <p:extLst>
      <p:ext uri="{BB962C8B-B14F-4D97-AF65-F5344CB8AC3E}">
        <p14:creationId xmlns:p14="http://schemas.microsoft.com/office/powerpoint/2010/main" val="183712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12893-74E1-CF17-A7A8-93EE3B65E1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720ED4-D002-8A24-6B44-BFEC8615C469}"/>
              </a:ext>
            </a:extLst>
          </p:cNvPr>
          <p:cNvSpPr>
            <a:spLocks noGrp="1"/>
          </p:cNvSpPr>
          <p:nvPr>
            <p:ph type="dt" sz="half" idx="10"/>
          </p:nvPr>
        </p:nvSpPr>
        <p:spPr/>
        <p:txBody>
          <a:bodyPr/>
          <a:lstStyle/>
          <a:p>
            <a:fld id="{4EE63655-D92D-DA4A-93EB-5ABD0C2FAE96}" type="datetimeFigureOut">
              <a:rPr lang="en-US" smtClean="0"/>
              <a:t>8/28/23</a:t>
            </a:fld>
            <a:endParaRPr lang="en-US"/>
          </a:p>
        </p:txBody>
      </p:sp>
      <p:sp>
        <p:nvSpPr>
          <p:cNvPr id="4" name="Footer Placeholder 3">
            <a:extLst>
              <a:ext uri="{FF2B5EF4-FFF2-40B4-BE49-F238E27FC236}">
                <a16:creationId xmlns:a16="http://schemas.microsoft.com/office/drawing/2014/main" id="{C29B1D6E-C852-3828-8B46-A2DFF2D156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1C5C28-715C-E013-F6EF-C2931AAA3BCC}"/>
              </a:ext>
            </a:extLst>
          </p:cNvPr>
          <p:cNvSpPr>
            <a:spLocks noGrp="1"/>
          </p:cNvSpPr>
          <p:nvPr>
            <p:ph type="sldNum" sz="quarter" idx="12"/>
          </p:nvPr>
        </p:nvSpPr>
        <p:spPr/>
        <p:txBody>
          <a:bodyPr/>
          <a:lstStyle/>
          <a:p>
            <a:fld id="{B32FDF44-29B0-894E-A5CE-CB9BF490EF47}" type="slidenum">
              <a:rPr lang="en-US" smtClean="0"/>
              <a:t>‹#›</a:t>
            </a:fld>
            <a:endParaRPr lang="en-US"/>
          </a:p>
        </p:txBody>
      </p:sp>
    </p:spTree>
    <p:extLst>
      <p:ext uri="{BB962C8B-B14F-4D97-AF65-F5344CB8AC3E}">
        <p14:creationId xmlns:p14="http://schemas.microsoft.com/office/powerpoint/2010/main" val="2725444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811A3A-29F6-DB22-4022-462923410616}"/>
              </a:ext>
            </a:extLst>
          </p:cNvPr>
          <p:cNvSpPr>
            <a:spLocks noGrp="1"/>
          </p:cNvSpPr>
          <p:nvPr>
            <p:ph type="dt" sz="half" idx="10"/>
          </p:nvPr>
        </p:nvSpPr>
        <p:spPr/>
        <p:txBody>
          <a:bodyPr/>
          <a:lstStyle/>
          <a:p>
            <a:fld id="{4EE63655-D92D-DA4A-93EB-5ABD0C2FAE96}" type="datetimeFigureOut">
              <a:rPr lang="en-US" smtClean="0"/>
              <a:t>8/28/23</a:t>
            </a:fld>
            <a:endParaRPr lang="en-US"/>
          </a:p>
        </p:txBody>
      </p:sp>
      <p:sp>
        <p:nvSpPr>
          <p:cNvPr id="3" name="Footer Placeholder 2">
            <a:extLst>
              <a:ext uri="{FF2B5EF4-FFF2-40B4-BE49-F238E27FC236}">
                <a16:creationId xmlns:a16="http://schemas.microsoft.com/office/drawing/2014/main" id="{D87D18F1-FB67-ED38-2220-41828765AF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63B958-86C3-4DA5-A65C-09B52A93AF5E}"/>
              </a:ext>
            </a:extLst>
          </p:cNvPr>
          <p:cNvSpPr>
            <a:spLocks noGrp="1"/>
          </p:cNvSpPr>
          <p:nvPr>
            <p:ph type="sldNum" sz="quarter" idx="12"/>
          </p:nvPr>
        </p:nvSpPr>
        <p:spPr/>
        <p:txBody>
          <a:bodyPr/>
          <a:lstStyle/>
          <a:p>
            <a:fld id="{B32FDF44-29B0-894E-A5CE-CB9BF490EF47}" type="slidenum">
              <a:rPr lang="en-US" smtClean="0"/>
              <a:t>‹#›</a:t>
            </a:fld>
            <a:endParaRPr lang="en-US"/>
          </a:p>
        </p:txBody>
      </p:sp>
    </p:spTree>
    <p:extLst>
      <p:ext uri="{BB962C8B-B14F-4D97-AF65-F5344CB8AC3E}">
        <p14:creationId xmlns:p14="http://schemas.microsoft.com/office/powerpoint/2010/main" val="2732687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08B42-7CF9-2756-973A-79750EF42D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26830A-27CE-6537-03FD-2728EC3E88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180ED7-1999-EF03-CD64-FBFCF7CC32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A1E748-EF90-385C-6649-F11D4BE7806B}"/>
              </a:ext>
            </a:extLst>
          </p:cNvPr>
          <p:cNvSpPr>
            <a:spLocks noGrp="1"/>
          </p:cNvSpPr>
          <p:nvPr>
            <p:ph type="dt" sz="half" idx="10"/>
          </p:nvPr>
        </p:nvSpPr>
        <p:spPr/>
        <p:txBody>
          <a:bodyPr/>
          <a:lstStyle/>
          <a:p>
            <a:fld id="{4EE63655-D92D-DA4A-93EB-5ABD0C2FAE96}" type="datetimeFigureOut">
              <a:rPr lang="en-US" smtClean="0"/>
              <a:t>8/28/23</a:t>
            </a:fld>
            <a:endParaRPr lang="en-US"/>
          </a:p>
        </p:txBody>
      </p:sp>
      <p:sp>
        <p:nvSpPr>
          <p:cNvPr id="6" name="Footer Placeholder 5">
            <a:extLst>
              <a:ext uri="{FF2B5EF4-FFF2-40B4-BE49-F238E27FC236}">
                <a16:creationId xmlns:a16="http://schemas.microsoft.com/office/drawing/2014/main" id="{8CD5FFCB-202A-F69A-E768-0FE1B793E0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501021-1899-8582-4DE8-7EC346AD2504}"/>
              </a:ext>
            </a:extLst>
          </p:cNvPr>
          <p:cNvSpPr>
            <a:spLocks noGrp="1"/>
          </p:cNvSpPr>
          <p:nvPr>
            <p:ph type="sldNum" sz="quarter" idx="12"/>
          </p:nvPr>
        </p:nvSpPr>
        <p:spPr/>
        <p:txBody>
          <a:bodyPr/>
          <a:lstStyle/>
          <a:p>
            <a:fld id="{B32FDF44-29B0-894E-A5CE-CB9BF490EF47}" type="slidenum">
              <a:rPr lang="en-US" smtClean="0"/>
              <a:t>‹#›</a:t>
            </a:fld>
            <a:endParaRPr lang="en-US"/>
          </a:p>
        </p:txBody>
      </p:sp>
    </p:spTree>
    <p:extLst>
      <p:ext uri="{BB962C8B-B14F-4D97-AF65-F5344CB8AC3E}">
        <p14:creationId xmlns:p14="http://schemas.microsoft.com/office/powerpoint/2010/main" val="2254339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47BB2-AC6F-33C1-737E-EA4FA4445C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81A9F0-D528-5698-CA11-87C4A223C6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D8632D-139F-4927-06EF-88AC395C83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4E972B-EFB1-7139-918D-427E9BD06456}"/>
              </a:ext>
            </a:extLst>
          </p:cNvPr>
          <p:cNvSpPr>
            <a:spLocks noGrp="1"/>
          </p:cNvSpPr>
          <p:nvPr>
            <p:ph type="dt" sz="half" idx="10"/>
          </p:nvPr>
        </p:nvSpPr>
        <p:spPr/>
        <p:txBody>
          <a:bodyPr/>
          <a:lstStyle/>
          <a:p>
            <a:fld id="{4EE63655-D92D-DA4A-93EB-5ABD0C2FAE96}" type="datetimeFigureOut">
              <a:rPr lang="en-US" smtClean="0"/>
              <a:t>8/28/23</a:t>
            </a:fld>
            <a:endParaRPr lang="en-US"/>
          </a:p>
        </p:txBody>
      </p:sp>
      <p:sp>
        <p:nvSpPr>
          <p:cNvPr id="6" name="Footer Placeholder 5">
            <a:extLst>
              <a:ext uri="{FF2B5EF4-FFF2-40B4-BE49-F238E27FC236}">
                <a16:creationId xmlns:a16="http://schemas.microsoft.com/office/drawing/2014/main" id="{2499DE94-35F7-CF13-87C0-8B3C3EF914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8F85C5-622B-281A-0E95-0FCB31DA4781}"/>
              </a:ext>
            </a:extLst>
          </p:cNvPr>
          <p:cNvSpPr>
            <a:spLocks noGrp="1"/>
          </p:cNvSpPr>
          <p:nvPr>
            <p:ph type="sldNum" sz="quarter" idx="12"/>
          </p:nvPr>
        </p:nvSpPr>
        <p:spPr/>
        <p:txBody>
          <a:bodyPr/>
          <a:lstStyle/>
          <a:p>
            <a:fld id="{B32FDF44-29B0-894E-A5CE-CB9BF490EF47}" type="slidenum">
              <a:rPr lang="en-US" smtClean="0"/>
              <a:t>‹#›</a:t>
            </a:fld>
            <a:endParaRPr lang="en-US"/>
          </a:p>
        </p:txBody>
      </p:sp>
    </p:spTree>
    <p:extLst>
      <p:ext uri="{BB962C8B-B14F-4D97-AF65-F5344CB8AC3E}">
        <p14:creationId xmlns:p14="http://schemas.microsoft.com/office/powerpoint/2010/main" val="1009289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A8846E-01E5-FB9B-2210-E59E094958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9C4C5C-0B44-CEAE-5A53-0E2A114B34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1CA86A-372C-6BC4-D461-8188F5B8D7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E63655-D92D-DA4A-93EB-5ABD0C2FAE96}" type="datetimeFigureOut">
              <a:rPr lang="en-US" smtClean="0"/>
              <a:t>8/28/23</a:t>
            </a:fld>
            <a:endParaRPr lang="en-US"/>
          </a:p>
        </p:txBody>
      </p:sp>
      <p:sp>
        <p:nvSpPr>
          <p:cNvPr id="5" name="Footer Placeholder 4">
            <a:extLst>
              <a:ext uri="{FF2B5EF4-FFF2-40B4-BE49-F238E27FC236}">
                <a16:creationId xmlns:a16="http://schemas.microsoft.com/office/drawing/2014/main" id="{38BD2EA7-4A9E-F024-55FC-F33DBC1AA1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95EA4E-C623-7C1F-6D01-E6ACDFA96F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2FDF44-29B0-894E-A5CE-CB9BF490EF47}" type="slidenum">
              <a:rPr lang="en-US" smtClean="0"/>
              <a:t>‹#›</a:t>
            </a:fld>
            <a:endParaRPr lang="en-US"/>
          </a:p>
        </p:txBody>
      </p:sp>
    </p:spTree>
    <p:extLst>
      <p:ext uri="{BB962C8B-B14F-4D97-AF65-F5344CB8AC3E}">
        <p14:creationId xmlns:p14="http://schemas.microsoft.com/office/powerpoint/2010/main" val="4038634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260B4-DFB8-94B7-D7F1-CB470A053740}"/>
              </a:ext>
            </a:extLst>
          </p:cNvPr>
          <p:cNvSpPr>
            <a:spLocks noGrp="1"/>
          </p:cNvSpPr>
          <p:nvPr>
            <p:ph type="ctrTitle"/>
          </p:nvPr>
        </p:nvSpPr>
        <p:spPr>
          <a:xfrm>
            <a:off x="1524000" y="1122363"/>
            <a:ext cx="9144000" cy="2306637"/>
          </a:xfrm>
        </p:spPr>
        <p:txBody>
          <a:bodyPr>
            <a:noAutofit/>
          </a:bodyPr>
          <a:lstStyle/>
          <a:p>
            <a:r>
              <a:rPr lang="en-US" sz="4800" dirty="0"/>
              <a:t>Class Exercises: </a:t>
            </a:r>
            <a:br>
              <a:rPr lang="en-US" sz="4800" dirty="0"/>
            </a:br>
            <a:r>
              <a:rPr lang="en-US" sz="4800" dirty="0"/>
              <a:t>Variations on a machine learning grade prediction problem</a:t>
            </a:r>
          </a:p>
        </p:txBody>
      </p:sp>
      <p:sp>
        <p:nvSpPr>
          <p:cNvPr id="3" name="Subtitle 2">
            <a:extLst>
              <a:ext uri="{FF2B5EF4-FFF2-40B4-BE49-F238E27FC236}">
                <a16:creationId xmlns:a16="http://schemas.microsoft.com/office/drawing/2014/main" id="{620330F8-3123-C5E0-9240-AA49BB575164}"/>
              </a:ext>
            </a:extLst>
          </p:cNvPr>
          <p:cNvSpPr>
            <a:spLocks noGrp="1"/>
          </p:cNvSpPr>
          <p:nvPr>
            <p:ph type="subTitle" idx="1"/>
          </p:nvPr>
        </p:nvSpPr>
        <p:spPr/>
        <p:txBody>
          <a:bodyPr/>
          <a:lstStyle/>
          <a:p>
            <a:endParaRPr lang="en-US" dirty="0"/>
          </a:p>
          <a:p>
            <a:r>
              <a:rPr lang="en-US" dirty="0"/>
              <a:t>CIS662, 8-28-2023</a:t>
            </a:r>
          </a:p>
          <a:p>
            <a:endParaRPr lang="en-US" dirty="0"/>
          </a:p>
        </p:txBody>
      </p:sp>
    </p:spTree>
    <p:extLst>
      <p:ext uri="{BB962C8B-B14F-4D97-AF65-F5344CB8AC3E}">
        <p14:creationId xmlns:p14="http://schemas.microsoft.com/office/powerpoint/2010/main" val="2171560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98B7E-9654-4F67-4891-AC9252CCB552}"/>
              </a:ext>
            </a:extLst>
          </p:cNvPr>
          <p:cNvSpPr>
            <a:spLocks noGrp="1"/>
          </p:cNvSpPr>
          <p:nvPr>
            <p:ph type="title"/>
          </p:nvPr>
        </p:nvSpPr>
        <p:spPr/>
        <p:txBody>
          <a:bodyPr/>
          <a:lstStyle/>
          <a:p>
            <a:r>
              <a:rPr lang="en-US" dirty="0"/>
              <a:t>3. Prediction from current GPA</a:t>
            </a:r>
          </a:p>
        </p:txBody>
      </p:sp>
      <p:graphicFrame>
        <p:nvGraphicFramePr>
          <p:cNvPr id="4" name="Table 4">
            <a:extLst>
              <a:ext uri="{FF2B5EF4-FFF2-40B4-BE49-F238E27FC236}">
                <a16:creationId xmlns:a16="http://schemas.microsoft.com/office/drawing/2014/main" id="{D710D3AD-41B4-8EC3-C23E-391250C8E742}"/>
              </a:ext>
            </a:extLst>
          </p:cNvPr>
          <p:cNvGraphicFramePr>
            <a:graphicFrameLocks noGrp="1"/>
          </p:cNvGraphicFramePr>
          <p:nvPr>
            <p:ph idx="1"/>
            <p:extLst>
              <p:ext uri="{D42A27DB-BD31-4B8C-83A1-F6EECF244321}">
                <p14:modId xmlns:p14="http://schemas.microsoft.com/office/powerpoint/2010/main" val="1464392658"/>
              </p:ext>
            </p:extLst>
          </p:nvPr>
        </p:nvGraphicFramePr>
        <p:xfrm>
          <a:off x="838200" y="1825625"/>
          <a:ext cx="10515597" cy="3093508"/>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208930636"/>
                    </a:ext>
                  </a:extLst>
                </a:gridCol>
                <a:gridCol w="3505199">
                  <a:extLst>
                    <a:ext uri="{9D8B030D-6E8A-4147-A177-3AD203B41FA5}">
                      <a16:colId xmlns:a16="http://schemas.microsoft.com/office/drawing/2014/main" val="3847210027"/>
                    </a:ext>
                  </a:extLst>
                </a:gridCol>
                <a:gridCol w="3505199">
                  <a:extLst>
                    <a:ext uri="{9D8B030D-6E8A-4147-A177-3AD203B41FA5}">
                      <a16:colId xmlns:a16="http://schemas.microsoft.com/office/drawing/2014/main" val="1210364172"/>
                    </a:ext>
                  </a:extLst>
                </a:gridCol>
              </a:tblGrid>
              <a:tr h="370840">
                <a:tc>
                  <a:txBody>
                    <a:bodyPr/>
                    <a:lstStyle/>
                    <a:p>
                      <a:r>
                        <a:rPr lang="en-US" dirty="0"/>
                        <a:t>SUID</a:t>
                      </a:r>
                    </a:p>
                  </a:txBody>
                  <a:tcPr/>
                </a:tc>
                <a:tc>
                  <a:txBody>
                    <a:bodyPr/>
                    <a:lstStyle/>
                    <a:p>
                      <a:r>
                        <a:rPr lang="en-US" dirty="0"/>
                        <a:t>GPA</a:t>
                      </a:r>
                    </a:p>
                  </a:txBody>
                  <a:tcPr/>
                </a:tc>
                <a:tc>
                  <a:txBody>
                    <a:bodyPr/>
                    <a:lstStyle/>
                    <a:p>
                      <a:r>
                        <a:rPr lang="en-US" dirty="0"/>
                        <a:t>Grade in CIS662</a:t>
                      </a:r>
                    </a:p>
                  </a:txBody>
                  <a:tcPr/>
                </a:tc>
                <a:extLst>
                  <a:ext uri="{0D108BD9-81ED-4DB2-BD59-A6C34878D82A}">
                    <a16:rowId xmlns:a16="http://schemas.microsoft.com/office/drawing/2014/main" val="3231252622"/>
                  </a:ext>
                </a:extLst>
              </a:tr>
              <a:tr h="370840">
                <a:tc>
                  <a:txBody>
                    <a:bodyPr/>
                    <a:lstStyle/>
                    <a:p>
                      <a:r>
                        <a:rPr lang="en-US" dirty="0"/>
                        <a:t>…</a:t>
                      </a:r>
                    </a:p>
                  </a:txBody>
                  <a:tcPr/>
                </a:tc>
                <a:tc>
                  <a:txBody>
                    <a:bodyPr/>
                    <a:lstStyle/>
                    <a:p>
                      <a:r>
                        <a:rPr lang="en-US" dirty="0"/>
                        <a:t>3.9</a:t>
                      </a:r>
                    </a:p>
                  </a:txBody>
                  <a:tcPr/>
                </a:tc>
                <a:tc>
                  <a:txBody>
                    <a:bodyPr/>
                    <a:lstStyle/>
                    <a:p>
                      <a:r>
                        <a:rPr lang="en-US" dirty="0"/>
                        <a:t>A</a:t>
                      </a:r>
                    </a:p>
                  </a:txBody>
                  <a:tcPr/>
                </a:tc>
                <a:extLst>
                  <a:ext uri="{0D108BD9-81ED-4DB2-BD59-A6C34878D82A}">
                    <a16:rowId xmlns:a16="http://schemas.microsoft.com/office/drawing/2014/main" val="2366048729"/>
                  </a:ext>
                </a:extLst>
              </a:tr>
              <a:tr h="497628">
                <a:tc>
                  <a:txBody>
                    <a:bodyPr/>
                    <a:lstStyle/>
                    <a:p>
                      <a:r>
                        <a:rPr lang="en-US" dirty="0"/>
                        <a:t>…</a:t>
                      </a:r>
                    </a:p>
                  </a:txBody>
                  <a:tcPr/>
                </a:tc>
                <a:tc>
                  <a:txBody>
                    <a:bodyPr/>
                    <a:lstStyle/>
                    <a:p>
                      <a:r>
                        <a:rPr lang="en-US" dirty="0"/>
                        <a:t>3.1</a:t>
                      </a:r>
                    </a:p>
                  </a:txBody>
                  <a:tcPr/>
                </a:tc>
                <a:tc>
                  <a:txBody>
                    <a:bodyPr/>
                    <a:lstStyle/>
                    <a:p>
                      <a:r>
                        <a:rPr lang="en-US" dirty="0"/>
                        <a:t>A</a:t>
                      </a:r>
                    </a:p>
                  </a:txBody>
                  <a:tcPr/>
                </a:tc>
                <a:extLst>
                  <a:ext uri="{0D108BD9-81ED-4DB2-BD59-A6C34878D82A}">
                    <a16:rowId xmlns:a16="http://schemas.microsoft.com/office/drawing/2014/main" val="1123022945"/>
                  </a:ext>
                </a:extLst>
              </a:tr>
              <a:tr h="370840">
                <a:tc>
                  <a:txBody>
                    <a:bodyPr/>
                    <a:lstStyle/>
                    <a:p>
                      <a:r>
                        <a:rPr lang="en-US" dirty="0"/>
                        <a:t>…</a:t>
                      </a:r>
                    </a:p>
                  </a:txBody>
                  <a:tcPr/>
                </a:tc>
                <a:tc>
                  <a:txBody>
                    <a:bodyPr/>
                    <a:lstStyle/>
                    <a:p>
                      <a:r>
                        <a:rPr lang="en-US" dirty="0"/>
                        <a:t>2.4</a:t>
                      </a:r>
                    </a:p>
                  </a:txBody>
                  <a:tcPr/>
                </a:tc>
                <a:tc>
                  <a:txBody>
                    <a:bodyPr/>
                    <a:lstStyle/>
                    <a:p>
                      <a:r>
                        <a:rPr lang="en-US" dirty="0"/>
                        <a:t>C</a:t>
                      </a:r>
                    </a:p>
                  </a:txBody>
                  <a:tcPr/>
                </a:tc>
                <a:extLst>
                  <a:ext uri="{0D108BD9-81ED-4DB2-BD59-A6C34878D82A}">
                    <a16:rowId xmlns:a16="http://schemas.microsoft.com/office/drawing/2014/main" val="115314486"/>
                  </a:ext>
                </a:extLst>
              </a:tr>
              <a:tr h="370840">
                <a:tc>
                  <a:txBody>
                    <a:bodyPr/>
                    <a:lstStyle/>
                    <a:p>
                      <a:r>
                        <a:rPr lang="en-US" dirty="0"/>
                        <a:t>…</a:t>
                      </a:r>
                    </a:p>
                  </a:txBody>
                  <a:tcPr/>
                </a:tc>
                <a:tc>
                  <a:txBody>
                    <a:bodyPr/>
                    <a:lstStyle/>
                    <a:p>
                      <a:r>
                        <a:rPr lang="en-US" dirty="0"/>
                        <a:t>3.2</a:t>
                      </a:r>
                    </a:p>
                  </a:txBody>
                  <a:tcPr/>
                </a:tc>
                <a:tc>
                  <a:txBody>
                    <a:bodyPr/>
                    <a:lstStyle/>
                    <a:p>
                      <a:r>
                        <a:rPr lang="en-US" dirty="0"/>
                        <a:t>B</a:t>
                      </a:r>
                    </a:p>
                  </a:txBody>
                  <a:tcPr/>
                </a:tc>
                <a:extLst>
                  <a:ext uri="{0D108BD9-81ED-4DB2-BD59-A6C34878D82A}">
                    <a16:rowId xmlns:a16="http://schemas.microsoft.com/office/drawing/2014/main" val="3950330075"/>
                  </a:ext>
                </a:extLst>
              </a:tr>
              <a:tr h="370840">
                <a:tc>
                  <a:txBody>
                    <a:bodyPr/>
                    <a:lstStyle/>
                    <a:p>
                      <a:r>
                        <a:rPr lang="en-US" dirty="0"/>
                        <a:t>…</a:t>
                      </a:r>
                    </a:p>
                  </a:txBody>
                  <a:tcPr/>
                </a:tc>
                <a:tc>
                  <a:txBody>
                    <a:bodyPr/>
                    <a:lstStyle/>
                    <a:p>
                      <a:r>
                        <a:rPr lang="en-US" dirty="0"/>
                        <a:t>3.5</a:t>
                      </a:r>
                    </a:p>
                  </a:txBody>
                  <a:tcPr/>
                </a:tc>
                <a:tc>
                  <a:txBody>
                    <a:bodyPr/>
                    <a:lstStyle/>
                    <a:p>
                      <a:r>
                        <a:rPr lang="en-US" dirty="0"/>
                        <a:t>B</a:t>
                      </a:r>
                    </a:p>
                  </a:txBody>
                  <a:tcPr/>
                </a:tc>
                <a:extLst>
                  <a:ext uri="{0D108BD9-81ED-4DB2-BD59-A6C34878D82A}">
                    <a16:rowId xmlns:a16="http://schemas.microsoft.com/office/drawing/2014/main" val="3826584734"/>
                  </a:ext>
                </a:extLst>
              </a:tr>
              <a:tr h="370840">
                <a:tc>
                  <a:txBody>
                    <a:bodyPr/>
                    <a:lstStyle/>
                    <a:p>
                      <a:r>
                        <a:rPr lang="en-US" dirty="0"/>
                        <a:t>…</a:t>
                      </a:r>
                    </a:p>
                  </a:txBody>
                  <a:tcPr/>
                </a:tc>
                <a:tc>
                  <a:txBody>
                    <a:bodyPr/>
                    <a:lstStyle/>
                    <a:p>
                      <a:r>
                        <a:rPr lang="en-US" dirty="0"/>
                        <a:t>2.9</a:t>
                      </a:r>
                    </a:p>
                  </a:txBody>
                  <a:tcPr/>
                </a:tc>
                <a:tc>
                  <a:txBody>
                    <a:bodyPr/>
                    <a:lstStyle/>
                    <a:p>
                      <a:r>
                        <a:rPr lang="en-US" dirty="0"/>
                        <a:t>B</a:t>
                      </a:r>
                    </a:p>
                  </a:txBody>
                  <a:tcPr/>
                </a:tc>
                <a:extLst>
                  <a:ext uri="{0D108BD9-81ED-4DB2-BD59-A6C34878D82A}">
                    <a16:rowId xmlns:a16="http://schemas.microsoft.com/office/drawing/2014/main" val="2303513046"/>
                  </a:ext>
                </a:extLst>
              </a:tr>
              <a:tr h="370840">
                <a:tc>
                  <a:txBody>
                    <a:bodyPr/>
                    <a:lstStyle/>
                    <a:p>
                      <a:r>
                        <a:rPr lang="en-US" dirty="0">
                          <a:solidFill>
                            <a:srgbClr val="FF0000"/>
                          </a:solidFill>
                        </a:rPr>
                        <a:t>…</a:t>
                      </a:r>
                    </a:p>
                  </a:txBody>
                  <a:tcPr/>
                </a:tc>
                <a:tc>
                  <a:txBody>
                    <a:bodyPr/>
                    <a:lstStyle/>
                    <a:p>
                      <a:r>
                        <a:rPr lang="en-US" dirty="0">
                          <a:solidFill>
                            <a:srgbClr val="FF0000"/>
                          </a:solidFill>
                        </a:rPr>
                        <a:t>3.0</a:t>
                      </a:r>
                    </a:p>
                  </a:txBody>
                  <a:tcPr/>
                </a:tc>
                <a:tc>
                  <a:txBody>
                    <a:bodyPr/>
                    <a:lstStyle/>
                    <a:p>
                      <a:r>
                        <a:rPr lang="en-US" dirty="0">
                          <a:solidFill>
                            <a:srgbClr val="FF0000"/>
                          </a:solidFill>
                        </a:rPr>
                        <a:t>?</a:t>
                      </a:r>
                    </a:p>
                  </a:txBody>
                  <a:tcPr/>
                </a:tc>
                <a:extLst>
                  <a:ext uri="{0D108BD9-81ED-4DB2-BD59-A6C34878D82A}">
                    <a16:rowId xmlns:a16="http://schemas.microsoft.com/office/drawing/2014/main" val="2575554401"/>
                  </a:ext>
                </a:extLst>
              </a:tr>
            </a:tbl>
          </a:graphicData>
        </a:graphic>
      </p:graphicFrame>
    </p:spTree>
    <p:extLst>
      <p:ext uri="{BB962C8B-B14F-4D97-AF65-F5344CB8AC3E}">
        <p14:creationId xmlns:p14="http://schemas.microsoft.com/office/powerpoint/2010/main" val="3418109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4BF98-CAEA-4FF5-F4FC-96B6CC04D572}"/>
              </a:ext>
            </a:extLst>
          </p:cNvPr>
          <p:cNvSpPr>
            <a:spLocks noGrp="1"/>
          </p:cNvSpPr>
          <p:nvPr>
            <p:ph type="title"/>
          </p:nvPr>
        </p:nvSpPr>
        <p:spPr/>
        <p:txBody>
          <a:bodyPr/>
          <a:lstStyle/>
          <a:p>
            <a:r>
              <a:rPr lang="en-US" dirty="0"/>
              <a:t>3. Prediction from current GPA: sources of noise</a:t>
            </a:r>
          </a:p>
        </p:txBody>
      </p:sp>
      <p:sp>
        <p:nvSpPr>
          <p:cNvPr id="3" name="Content Placeholder 2">
            <a:extLst>
              <a:ext uri="{FF2B5EF4-FFF2-40B4-BE49-F238E27FC236}">
                <a16:creationId xmlns:a16="http://schemas.microsoft.com/office/drawing/2014/main" id="{C140B6C3-1D75-E8D7-8C3F-B4A8A88A746A}"/>
              </a:ext>
            </a:extLst>
          </p:cNvPr>
          <p:cNvSpPr>
            <a:spLocks noGrp="1"/>
          </p:cNvSpPr>
          <p:nvPr>
            <p:ph idx="1"/>
          </p:nvPr>
        </p:nvSpPr>
        <p:spPr/>
        <p:txBody>
          <a:bodyPr>
            <a:normAutofit fontScale="92500" lnSpcReduction="10000"/>
          </a:bodyPr>
          <a:lstStyle/>
          <a:p>
            <a:r>
              <a:rPr lang="en-US" b="0" i="0" u="none" strike="noStrike" dirty="0">
                <a:solidFill>
                  <a:srgbClr val="000000"/>
                </a:solidFill>
                <a:effectLst/>
                <a:latin typeface="Calibri" panose="020F0502020204030204" pitchFamily="34" charset="0"/>
              </a:rPr>
              <a:t>GPA may not evaluate capability:</a:t>
            </a:r>
          </a:p>
          <a:p>
            <a:pPr lvl="1"/>
            <a:r>
              <a:rPr lang="en-US" dirty="0">
                <a:solidFill>
                  <a:srgbClr val="000000"/>
                </a:solidFill>
                <a:latin typeface="Calibri" panose="020F0502020204030204" pitchFamily="34" charset="0"/>
              </a:rPr>
              <a:t>Some </a:t>
            </a:r>
            <a:r>
              <a:rPr lang="en-US" b="0" i="0" u="none" strike="noStrike" dirty="0">
                <a:solidFill>
                  <a:srgbClr val="000000"/>
                </a:solidFill>
                <a:effectLst/>
                <a:latin typeface="Calibri" panose="020F0502020204030204" pitchFamily="34" charset="0"/>
              </a:rPr>
              <a:t>students may have taken easy courses, others may have taken difficult courses.</a:t>
            </a:r>
          </a:p>
          <a:p>
            <a:pPr lvl="1"/>
            <a:r>
              <a:rPr lang="en-US" b="0" i="0" u="none" strike="noStrike" dirty="0">
                <a:solidFill>
                  <a:srgbClr val="000000"/>
                </a:solidFill>
                <a:effectLst/>
                <a:latin typeface="Calibri" panose="020F0502020204030204" pitchFamily="34" charset="0"/>
              </a:rPr>
              <a:t>Some students may have taken similar or related courses, hence will do better in this course.</a:t>
            </a:r>
          </a:p>
          <a:p>
            <a:r>
              <a:rPr lang="en-US" b="0" i="0" u="none" strike="noStrike" dirty="0">
                <a:solidFill>
                  <a:srgbClr val="000000"/>
                </a:solidFill>
                <a:effectLst/>
                <a:latin typeface="Calibri" panose="020F0502020204030204" pitchFamily="34" charset="0"/>
              </a:rPr>
              <a:t>Student performance changes with time, e.g., may have steadily improved over time.  </a:t>
            </a:r>
          </a:p>
          <a:p>
            <a:r>
              <a:rPr lang="en-US" b="0" i="0" u="none" strike="noStrike" dirty="0">
                <a:solidFill>
                  <a:srgbClr val="000000"/>
                </a:solidFill>
                <a:effectLst/>
                <a:latin typeface="Calibri" panose="020F0502020204030204" pitchFamily="34" charset="0"/>
              </a:rPr>
              <a:t>Extraneous factors may influence GPA, e.g., grade inflation during pandemic (easy grading, copying in remote exams, etc.).</a:t>
            </a:r>
          </a:p>
          <a:p>
            <a:r>
              <a:rPr lang="en-US" b="1" dirty="0"/>
              <a:t>Different sources of data: </a:t>
            </a:r>
            <a:r>
              <a:rPr lang="en-US" dirty="0"/>
              <a:t>one student may have been in a highly competitive institution, another in a place where everyone receives high grades.</a:t>
            </a:r>
            <a:endParaRPr lang="en-US" b="1" dirty="0"/>
          </a:p>
        </p:txBody>
      </p:sp>
    </p:spTree>
    <p:extLst>
      <p:ext uri="{BB962C8B-B14F-4D97-AF65-F5344CB8AC3E}">
        <p14:creationId xmlns:p14="http://schemas.microsoft.com/office/powerpoint/2010/main" val="2132581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4BF98-CAEA-4FF5-F4FC-96B6CC04D572}"/>
              </a:ext>
            </a:extLst>
          </p:cNvPr>
          <p:cNvSpPr>
            <a:spLocks noGrp="1"/>
          </p:cNvSpPr>
          <p:nvPr>
            <p:ph type="title"/>
          </p:nvPr>
        </p:nvSpPr>
        <p:spPr/>
        <p:txBody>
          <a:bodyPr/>
          <a:lstStyle/>
          <a:p>
            <a:r>
              <a:rPr lang="en-US" dirty="0"/>
              <a:t>3. Prediction from current GPA</a:t>
            </a:r>
          </a:p>
        </p:txBody>
      </p:sp>
      <p:sp>
        <p:nvSpPr>
          <p:cNvPr id="3" name="Content Placeholder 2">
            <a:extLst>
              <a:ext uri="{FF2B5EF4-FFF2-40B4-BE49-F238E27FC236}">
                <a16:creationId xmlns:a16="http://schemas.microsoft.com/office/drawing/2014/main" id="{C140B6C3-1D75-E8D7-8C3F-B4A8A88A746A}"/>
              </a:ext>
            </a:extLst>
          </p:cNvPr>
          <p:cNvSpPr>
            <a:spLocks noGrp="1"/>
          </p:cNvSpPr>
          <p:nvPr>
            <p:ph idx="1"/>
          </p:nvPr>
        </p:nvSpPr>
        <p:spPr/>
        <p:txBody>
          <a:bodyPr>
            <a:normAutofit/>
          </a:bodyPr>
          <a:lstStyle/>
          <a:p>
            <a:r>
              <a:rPr lang="en-US" b="0" i="0" u="none" strike="noStrike" dirty="0">
                <a:solidFill>
                  <a:srgbClr val="000000"/>
                </a:solidFill>
                <a:effectLst/>
                <a:latin typeface="Calibri" panose="020F0502020204030204" pitchFamily="34" charset="0"/>
              </a:rPr>
              <a:t>Possible dependence (GPA </a:t>
            </a:r>
            <a:r>
              <a:rPr lang="en-US" b="0" i="0" u="none" strike="noStrike" dirty="0">
                <a:solidFill>
                  <a:srgbClr val="000000"/>
                </a:solidFill>
                <a:effectLst/>
                <a:latin typeface="Calibri" panose="020F0502020204030204" pitchFamily="34" charset="0"/>
                <a:sym typeface="Wingdings" pitchFamily="2" charset="2"/>
              </a:rPr>
              <a:t> Grade in CIS662)</a:t>
            </a:r>
            <a:endParaRPr lang="en-US" b="0" i="0" u="none" strike="noStrike" dirty="0">
              <a:solidFill>
                <a:srgbClr val="000000"/>
              </a:solidFill>
              <a:effectLst/>
              <a:latin typeface="Calibri" panose="020F0502020204030204" pitchFamily="34" charset="0"/>
            </a:endParaRPr>
          </a:p>
          <a:p>
            <a:r>
              <a:rPr lang="en-US" dirty="0">
                <a:solidFill>
                  <a:srgbClr val="FF0000"/>
                </a:solidFill>
                <a:latin typeface="Calibri" panose="020F0502020204030204" pitchFamily="34" charset="0"/>
              </a:rPr>
              <a:t>U</a:t>
            </a:r>
            <a:r>
              <a:rPr lang="en-US" b="0" i="0" u="none" strike="noStrike" dirty="0">
                <a:solidFill>
                  <a:srgbClr val="FF0000"/>
                </a:solidFill>
                <a:effectLst/>
                <a:latin typeface="Calibri" panose="020F0502020204030204" pitchFamily="34" charset="0"/>
              </a:rPr>
              <a:t>nderlying hypothesis (students who hav</a:t>
            </a:r>
            <a:r>
              <a:rPr lang="en-US" dirty="0">
                <a:solidFill>
                  <a:srgbClr val="FF0000"/>
                </a:solidFill>
                <a:latin typeface="Calibri" panose="020F0502020204030204" pitchFamily="34" charset="0"/>
              </a:rPr>
              <a:t>e done well in other courses will also do well in this one) may be partially reliable.</a:t>
            </a:r>
          </a:p>
          <a:p>
            <a:r>
              <a:rPr lang="en-US" b="0" i="0" u="none" strike="noStrike" dirty="0">
                <a:solidFill>
                  <a:srgbClr val="000000"/>
                </a:solidFill>
                <a:effectLst/>
                <a:latin typeface="Calibri" panose="020F0502020204030204" pitchFamily="34" charset="0"/>
              </a:rPr>
              <a:t>Such a hypothesis can first be evaluated on available data, before predicting for the new (unknown) case.</a:t>
            </a:r>
          </a:p>
          <a:p>
            <a:endParaRPr lang="en-US" b="0" i="0" u="none" strike="noStrike" dirty="0">
              <a:solidFill>
                <a:srgbClr val="000000"/>
              </a:solidFill>
              <a:effectLst/>
              <a:latin typeface="Calibri" panose="020F0502020204030204" pitchFamily="34" charset="0"/>
            </a:endParaRPr>
          </a:p>
          <a:p>
            <a:r>
              <a:rPr lang="en-US" b="0" i="0" u="none" strike="noStrike" dirty="0">
                <a:solidFill>
                  <a:srgbClr val="7030A0"/>
                </a:solidFill>
                <a:effectLst/>
                <a:latin typeface="Calibri" panose="020F0502020204030204" pitchFamily="34" charset="0"/>
              </a:rPr>
              <a:t>“</a:t>
            </a:r>
            <a:r>
              <a:rPr lang="en-US" dirty="0">
                <a:solidFill>
                  <a:srgbClr val="7030A0"/>
                </a:solidFill>
                <a:latin typeface="Calibri" panose="020F0502020204030204" pitchFamily="34" charset="0"/>
              </a:rPr>
              <a:t>N</a:t>
            </a:r>
            <a:r>
              <a:rPr lang="en-US" b="0" i="0" u="none" strike="noStrike" dirty="0">
                <a:solidFill>
                  <a:srgbClr val="7030A0"/>
                </a:solidFill>
                <a:effectLst/>
                <a:latin typeface="Calibri" panose="020F0502020204030204" pitchFamily="34" charset="0"/>
              </a:rPr>
              <a:t>oise” in the data, because the processes  used to generate the data may be complex and unknown.</a:t>
            </a:r>
          </a:p>
          <a:p>
            <a:endParaRPr lang="en-US" dirty="0">
              <a:solidFill>
                <a:srgbClr val="000000"/>
              </a:solidFill>
              <a:latin typeface="Calibri" panose="020F0502020204030204" pitchFamily="34" charset="0"/>
            </a:endParaRPr>
          </a:p>
          <a:p>
            <a:endParaRPr lang="en-US" b="1" dirty="0"/>
          </a:p>
        </p:txBody>
      </p:sp>
    </p:spTree>
    <p:extLst>
      <p:ext uri="{BB962C8B-B14F-4D97-AF65-F5344CB8AC3E}">
        <p14:creationId xmlns:p14="http://schemas.microsoft.com/office/powerpoint/2010/main" val="738058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CE9FE-0672-F8E6-099C-55AC5ADE28E2}"/>
              </a:ext>
            </a:extLst>
          </p:cNvPr>
          <p:cNvSpPr>
            <a:spLocks noGrp="1"/>
          </p:cNvSpPr>
          <p:nvPr>
            <p:ph type="title"/>
          </p:nvPr>
        </p:nvSpPr>
        <p:spPr/>
        <p:txBody>
          <a:bodyPr/>
          <a:lstStyle/>
          <a:p>
            <a:r>
              <a:rPr lang="en-US" dirty="0"/>
              <a:t>4. Prediction from another course’s grade</a:t>
            </a:r>
          </a:p>
        </p:txBody>
      </p:sp>
      <p:graphicFrame>
        <p:nvGraphicFramePr>
          <p:cNvPr id="4" name="Table 4">
            <a:extLst>
              <a:ext uri="{FF2B5EF4-FFF2-40B4-BE49-F238E27FC236}">
                <a16:creationId xmlns:a16="http://schemas.microsoft.com/office/drawing/2014/main" id="{280A545B-EBAB-0047-DE60-B07B907746AF}"/>
              </a:ext>
            </a:extLst>
          </p:cNvPr>
          <p:cNvGraphicFramePr>
            <a:graphicFrameLocks noGrp="1"/>
          </p:cNvGraphicFramePr>
          <p:nvPr>
            <p:ph idx="1"/>
            <p:extLst>
              <p:ext uri="{D42A27DB-BD31-4B8C-83A1-F6EECF244321}">
                <p14:modId xmlns:p14="http://schemas.microsoft.com/office/powerpoint/2010/main" val="3110411466"/>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596579988"/>
                    </a:ext>
                  </a:extLst>
                </a:gridCol>
                <a:gridCol w="5257800">
                  <a:extLst>
                    <a:ext uri="{9D8B030D-6E8A-4147-A177-3AD203B41FA5}">
                      <a16:colId xmlns:a16="http://schemas.microsoft.com/office/drawing/2014/main" val="114695191"/>
                    </a:ext>
                  </a:extLst>
                </a:gridCol>
              </a:tblGrid>
              <a:tr h="370840">
                <a:tc>
                  <a:txBody>
                    <a:bodyPr/>
                    <a:lstStyle/>
                    <a:p>
                      <a:r>
                        <a:rPr lang="en-US" dirty="0"/>
                        <a:t>Input: Grade in CIS675</a:t>
                      </a:r>
                    </a:p>
                  </a:txBody>
                  <a:tcPr/>
                </a:tc>
                <a:tc>
                  <a:txBody>
                    <a:bodyPr/>
                    <a:lstStyle/>
                    <a:p>
                      <a:r>
                        <a:rPr lang="en-US" dirty="0"/>
                        <a:t>Output: Grade in CIS662</a:t>
                      </a:r>
                    </a:p>
                  </a:txBody>
                  <a:tcPr/>
                </a:tc>
                <a:extLst>
                  <a:ext uri="{0D108BD9-81ED-4DB2-BD59-A6C34878D82A}">
                    <a16:rowId xmlns:a16="http://schemas.microsoft.com/office/drawing/2014/main" val="581293481"/>
                  </a:ext>
                </a:extLst>
              </a:tr>
              <a:tr h="370840">
                <a:tc>
                  <a:txBody>
                    <a:bodyPr/>
                    <a:lstStyle/>
                    <a:p>
                      <a:r>
                        <a:rPr lang="en-US" dirty="0"/>
                        <a:t>A</a:t>
                      </a:r>
                    </a:p>
                  </a:txBody>
                  <a:tcPr/>
                </a:tc>
                <a:tc>
                  <a:txBody>
                    <a:bodyPr/>
                    <a:lstStyle/>
                    <a:p>
                      <a:r>
                        <a:rPr lang="en-US" dirty="0"/>
                        <a:t>A</a:t>
                      </a:r>
                    </a:p>
                  </a:txBody>
                  <a:tcPr/>
                </a:tc>
                <a:extLst>
                  <a:ext uri="{0D108BD9-81ED-4DB2-BD59-A6C34878D82A}">
                    <a16:rowId xmlns:a16="http://schemas.microsoft.com/office/drawing/2014/main" val="874927854"/>
                  </a:ext>
                </a:extLst>
              </a:tr>
              <a:tr h="370840">
                <a:tc>
                  <a:txBody>
                    <a:bodyPr/>
                    <a:lstStyle/>
                    <a:p>
                      <a:r>
                        <a:rPr lang="en-US" dirty="0"/>
                        <a:t>B+</a:t>
                      </a:r>
                    </a:p>
                  </a:txBody>
                  <a:tcPr/>
                </a:tc>
                <a:tc>
                  <a:txBody>
                    <a:bodyPr/>
                    <a:lstStyle/>
                    <a:p>
                      <a:r>
                        <a:rPr lang="en-US" dirty="0"/>
                        <a:t>B</a:t>
                      </a:r>
                    </a:p>
                  </a:txBody>
                  <a:tcPr/>
                </a:tc>
                <a:extLst>
                  <a:ext uri="{0D108BD9-81ED-4DB2-BD59-A6C34878D82A}">
                    <a16:rowId xmlns:a16="http://schemas.microsoft.com/office/drawing/2014/main" val="4079810321"/>
                  </a:ext>
                </a:extLst>
              </a:tr>
              <a:tr h="370840">
                <a:tc>
                  <a:txBody>
                    <a:bodyPr/>
                    <a:lstStyle/>
                    <a:p>
                      <a:r>
                        <a:rPr lang="en-US" dirty="0"/>
                        <a:t>B-</a:t>
                      </a:r>
                    </a:p>
                  </a:txBody>
                  <a:tcPr/>
                </a:tc>
                <a:tc>
                  <a:txBody>
                    <a:bodyPr/>
                    <a:lstStyle/>
                    <a:p>
                      <a:r>
                        <a:rPr lang="en-US" dirty="0"/>
                        <a:t>B</a:t>
                      </a:r>
                    </a:p>
                  </a:txBody>
                  <a:tcPr/>
                </a:tc>
                <a:extLst>
                  <a:ext uri="{0D108BD9-81ED-4DB2-BD59-A6C34878D82A}">
                    <a16:rowId xmlns:a16="http://schemas.microsoft.com/office/drawing/2014/main" val="3958215297"/>
                  </a:ext>
                </a:extLst>
              </a:tr>
              <a:tr h="370840">
                <a:tc>
                  <a:txBody>
                    <a:bodyPr/>
                    <a:lstStyle/>
                    <a:p>
                      <a:r>
                        <a:rPr lang="en-US" dirty="0"/>
                        <a:t>C</a:t>
                      </a:r>
                    </a:p>
                  </a:txBody>
                  <a:tcPr/>
                </a:tc>
                <a:tc>
                  <a:txBody>
                    <a:bodyPr/>
                    <a:lstStyle/>
                    <a:p>
                      <a:r>
                        <a:rPr lang="en-US" dirty="0"/>
                        <a:t>C</a:t>
                      </a:r>
                    </a:p>
                  </a:txBody>
                  <a:tcPr/>
                </a:tc>
                <a:extLst>
                  <a:ext uri="{0D108BD9-81ED-4DB2-BD59-A6C34878D82A}">
                    <a16:rowId xmlns:a16="http://schemas.microsoft.com/office/drawing/2014/main" val="758906200"/>
                  </a:ext>
                </a:extLst>
              </a:tr>
              <a:tr h="370840">
                <a:tc>
                  <a:txBody>
                    <a:bodyPr/>
                    <a:lstStyle/>
                    <a:p>
                      <a:r>
                        <a:rPr lang="en-US" dirty="0">
                          <a:solidFill>
                            <a:srgbClr val="FF0000"/>
                          </a:solidFill>
                        </a:rPr>
                        <a:t>A-</a:t>
                      </a:r>
                    </a:p>
                  </a:txBody>
                  <a:tcPr/>
                </a:tc>
                <a:tc>
                  <a:txBody>
                    <a:bodyPr/>
                    <a:lstStyle/>
                    <a:p>
                      <a:r>
                        <a:rPr lang="en-US" dirty="0">
                          <a:solidFill>
                            <a:srgbClr val="FF0000"/>
                          </a:solidFill>
                        </a:rPr>
                        <a:t>?</a:t>
                      </a:r>
                    </a:p>
                  </a:txBody>
                  <a:tcPr/>
                </a:tc>
                <a:extLst>
                  <a:ext uri="{0D108BD9-81ED-4DB2-BD59-A6C34878D82A}">
                    <a16:rowId xmlns:a16="http://schemas.microsoft.com/office/drawing/2014/main" val="595768999"/>
                  </a:ext>
                </a:extLst>
              </a:tr>
            </a:tbl>
          </a:graphicData>
        </a:graphic>
      </p:graphicFrame>
    </p:spTree>
    <p:extLst>
      <p:ext uri="{BB962C8B-B14F-4D97-AF65-F5344CB8AC3E}">
        <p14:creationId xmlns:p14="http://schemas.microsoft.com/office/powerpoint/2010/main" val="2410536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E7D53-D02D-A812-C0A1-34FFD198EC1F}"/>
              </a:ext>
            </a:extLst>
          </p:cNvPr>
          <p:cNvSpPr>
            <a:spLocks noGrp="1"/>
          </p:cNvSpPr>
          <p:nvPr>
            <p:ph type="title"/>
          </p:nvPr>
        </p:nvSpPr>
        <p:spPr/>
        <p:txBody>
          <a:bodyPr/>
          <a:lstStyle/>
          <a:p>
            <a:r>
              <a:rPr lang="en-US" dirty="0"/>
              <a:t>4. Prediction from another course’s grade</a:t>
            </a:r>
          </a:p>
        </p:txBody>
      </p:sp>
      <p:sp>
        <p:nvSpPr>
          <p:cNvPr id="3" name="Content Placeholder 2">
            <a:extLst>
              <a:ext uri="{FF2B5EF4-FFF2-40B4-BE49-F238E27FC236}">
                <a16:creationId xmlns:a16="http://schemas.microsoft.com/office/drawing/2014/main" id="{C380A7F7-3F41-5389-0AE0-0A67B18AC8F3}"/>
              </a:ext>
            </a:extLst>
          </p:cNvPr>
          <p:cNvSpPr>
            <a:spLocks noGrp="1"/>
          </p:cNvSpPr>
          <p:nvPr>
            <p:ph idx="1"/>
          </p:nvPr>
        </p:nvSpPr>
        <p:spPr/>
        <p:txBody>
          <a:bodyPr/>
          <a:lstStyle/>
          <a:p>
            <a:r>
              <a:rPr lang="en-US" dirty="0">
                <a:solidFill>
                  <a:srgbClr val="000000"/>
                </a:solidFill>
                <a:latin typeface="Calibri" panose="020F0502020204030204" pitchFamily="34" charset="0"/>
              </a:rPr>
              <a:t>C</a:t>
            </a:r>
            <a:r>
              <a:rPr lang="en-US" b="0" i="0" u="none" strike="noStrike" dirty="0">
                <a:solidFill>
                  <a:srgbClr val="000000"/>
                </a:solidFill>
                <a:effectLst/>
                <a:latin typeface="Calibri" panose="020F0502020204030204" pitchFamily="34" charset="0"/>
              </a:rPr>
              <a:t>orrelation may exist due to a </a:t>
            </a:r>
            <a:r>
              <a:rPr lang="en-US" b="0" i="0" u="none" strike="noStrike" dirty="0">
                <a:solidFill>
                  <a:srgbClr val="FF0000"/>
                </a:solidFill>
                <a:effectLst/>
                <a:latin typeface="Calibri" panose="020F0502020204030204" pitchFamily="34" charset="0"/>
              </a:rPr>
              <a:t>common cause.</a:t>
            </a:r>
            <a:endParaRPr lang="en-US" b="0" i="0" u="none" strike="noStrike" dirty="0">
              <a:solidFill>
                <a:srgbClr val="000000"/>
              </a:solidFill>
              <a:effectLst/>
              <a:latin typeface="Calibri" panose="020F0502020204030204" pitchFamily="34" charset="0"/>
            </a:endParaRPr>
          </a:p>
          <a:p>
            <a:pPr marL="457200" lvl="1" indent="0">
              <a:buNone/>
            </a:pPr>
            <a:r>
              <a:rPr lang="en-US" dirty="0">
                <a:solidFill>
                  <a:srgbClr val="000000"/>
                </a:solidFill>
                <a:latin typeface="Calibri" panose="020F0502020204030204" pitchFamily="34" charset="0"/>
              </a:rPr>
              <a:t>E</a:t>
            </a:r>
            <a:r>
              <a:rPr lang="en-US" b="0" i="0" u="none" strike="noStrike" dirty="0">
                <a:solidFill>
                  <a:srgbClr val="000000"/>
                </a:solidFill>
                <a:effectLst/>
                <a:latin typeface="Calibri" panose="020F0502020204030204" pitchFamily="34" charset="0"/>
              </a:rPr>
              <a:t>.g., both grades may be strong if someone has acquired strong algorithm understanding.</a:t>
            </a:r>
          </a:p>
          <a:p>
            <a:r>
              <a:rPr lang="en-US" b="0" i="0" u="none" strike="noStrike" dirty="0">
                <a:solidFill>
                  <a:srgbClr val="000000"/>
                </a:solidFill>
                <a:effectLst/>
                <a:latin typeface="Calibri" panose="020F0502020204030204" pitchFamily="34" charset="0"/>
              </a:rPr>
              <a:t>But the strength of the causal relationship may not be the same, e.g., a mathematician who doesn't know how to code may do well in 675 but not 662.</a:t>
            </a:r>
          </a:p>
          <a:p>
            <a:endParaRPr lang="en-US" dirty="0"/>
          </a:p>
        </p:txBody>
      </p:sp>
    </p:spTree>
    <p:extLst>
      <p:ext uri="{BB962C8B-B14F-4D97-AF65-F5344CB8AC3E}">
        <p14:creationId xmlns:p14="http://schemas.microsoft.com/office/powerpoint/2010/main" val="2851745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CE9FE-0672-F8E6-099C-55AC5ADE28E2}"/>
              </a:ext>
            </a:extLst>
          </p:cNvPr>
          <p:cNvSpPr>
            <a:spLocks noGrp="1"/>
          </p:cNvSpPr>
          <p:nvPr>
            <p:ph type="title"/>
          </p:nvPr>
        </p:nvSpPr>
        <p:spPr/>
        <p:txBody>
          <a:bodyPr/>
          <a:lstStyle/>
          <a:p>
            <a:r>
              <a:rPr lang="en-US" dirty="0"/>
              <a:t>5. Prediction from quiz grade in the course</a:t>
            </a:r>
          </a:p>
        </p:txBody>
      </p:sp>
      <p:graphicFrame>
        <p:nvGraphicFramePr>
          <p:cNvPr id="4" name="Table 4">
            <a:extLst>
              <a:ext uri="{FF2B5EF4-FFF2-40B4-BE49-F238E27FC236}">
                <a16:creationId xmlns:a16="http://schemas.microsoft.com/office/drawing/2014/main" id="{280A545B-EBAB-0047-DE60-B07B907746AF}"/>
              </a:ext>
            </a:extLst>
          </p:cNvPr>
          <p:cNvGraphicFramePr>
            <a:graphicFrameLocks noGrp="1"/>
          </p:cNvGraphicFramePr>
          <p:nvPr>
            <p:ph idx="1"/>
            <p:extLst>
              <p:ext uri="{D42A27DB-BD31-4B8C-83A1-F6EECF244321}">
                <p14:modId xmlns:p14="http://schemas.microsoft.com/office/powerpoint/2010/main" val="2026363625"/>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596579988"/>
                    </a:ext>
                  </a:extLst>
                </a:gridCol>
                <a:gridCol w="5257800">
                  <a:extLst>
                    <a:ext uri="{9D8B030D-6E8A-4147-A177-3AD203B41FA5}">
                      <a16:colId xmlns:a16="http://schemas.microsoft.com/office/drawing/2014/main" val="114695191"/>
                    </a:ext>
                  </a:extLst>
                </a:gridCol>
              </a:tblGrid>
              <a:tr h="370840">
                <a:tc>
                  <a:txBody>
                    <a:bodyPr/>
                    <a:lstStyle/>
                    <a:p>
                      <a:r>
                        <a:rPr lang="en-US" dirty="0"/>
                        <a:t>Input: Average grade in quizzes in CIS662</a:t>
                      </a:r>
                    </a:p>
                  </a:txBody>
                  <a:tcPr/>
                </a:tc>
                <a:tc>
                  <a:txBody>
                    <a:bodyPr/>
                    <a:lstStyle/>
                    <a:p>
                      <a:r>
                        <a:rPr lang="en-US" dirty="0"/>
                        <a:t>Output: Grade in CIS662</a:t>
                      </a:r>
                    </a:p>
                  </a:txBody>
                  <a:tcPr/>
                </a:tc>
                <a:extLst>
                  <a:ext uri="{0D108BD9-81ED-4DB2-BD59-A6C34878D82A}">
                    <a16:rowId xmlns:a16="http://schemas.microsoft.com/office/drawing/2014/main" val="581293481"/>
                  </a:ext>
                </a:extLst>
              </a:tr>
              <a:tr h="370840">
                <a:tc>
                  <a:txBody>
                    <a:bodyPr/>
                    <a:lstStyle/>
                    <a:p>
                      <a:r>
                        <a:rPr lang="en-US" dirty="0"/>
                        <a:t>A</a:t>
                      </a:r>
                    </a:p>
                  </a:txBody>
                  <a:tcPr/>
                </a:tc>
                <a:tc>
                  <a:txBody>
                    <a:bodyPr/>
                    <a:lstStyle/>
                    <a:p>
                      <a:r>
                        <a:rPr lang="en-US" dirty="0"/>
                        <a:t>A</a:t>
                      </a:r>
                    </a:p>
                  </a:txBody>
                  <a:tcPr/>
                </a:tc>
                <a:extLst>
                  <a:ext uri="{0D108BD9-81ED-4DB2-BD59-A6C34878D82A}">
                    <a16:rowId xmlns:a16="http://schemas.microsoft.com/office/drawing/2014/main" val="874927854"/>
                  </a:ext>
                </a:extLst>
              </a:tr>
              <a:tr h="370840">
                <a:tc>
                  <a:txBody>
                    <a:bodyPr/>
                    <a:lstStyle/>
                    <a:p>
                      <a:r>
                        <a:rPr lang="en-US" dirty="0"/>
                        <a:t>B+</a:t>
                      </a:r>
                    </a:p>
                  </a:txBody>
                  <a:tcPr/>
                </a:tc>
                <a:tc>
                  <a:txBody>
                    <a:bodyPr/>
                    <a:lstStyle/>
                    <a:p>
                      <a:r>
                        <a:rPr lang="en-US" dirty="0"/>
                        <a:t>B</a:t>
                      </a:r>
                    </a:p>
                  </a:txBody>
                  <a:tcPr/>
                </a:tc>
                <a:extLst>
                  <a:ext uri="{0D108BD9-81ED-4DB2-BD59-A6C34878D82A}">
                    <a16:rowId xmlns:a16="http://schemas.microsoft.com/office/drawing/2014/main" val="4079810321"/>
                  </a:ext>
                </a:extLst>
              </a:tr>
              <a:tr h="370840">
                <a:tc>
                  <a:txBody>
                    <a:bodyPr/>
                    <a:lstStyle/>
                    <a:p>
                      <a:r>
                        <a:rPr lang="en-US" dirty="0"/>
                        <a:t>B-</a:t>
                      </a:r>
                    </a:p>
                  </a:txBody>
                  <a:tcPr/>
                </a:tc>
                <a:tc>
                  <a:txBody>
                    <a:bodyPr/>
                    <a:lstStyle/>
                    <a:p>
                      <a:r>
                        <a:rPr lang="en-US" dirty="0"/>
                        <a:t>B</a:t>
                      </a:r>
                    </a:p>
                  </a:txBody>
                  <a:tcPr/>
                </a:tc>
                <a:extLst>
                  <a:ext uri="{0D108BD9-81ED-4DB2-BD59-A6C34878D82A}">
                    <a16:rowId xmlns:a16="http://schemas.microsoft.com/office/drawing/2014/main" val="3958215297"/>
                  </a:ext>
                </a:extLst>
              </a:tr>
              <a:tr h="370840">
                <a:tc>
                  <a:txBody>
                    <a:bodyPr/>
                    <a:lstStyle/>
                    <a:p>
                      <a:r>
                        <a:rPr lang="en-US" dirty="0"/>
                        <a:t>C</a:t>
                      </a:r>
                    </a:p>
                  </a:txBody>
                  <a:tcPr/>
                </a:tc>
                <a:tc>
                  <a:txBody>
                    <a:bodyPr/>
                    <a:lstStyle/>
                    <a:p>
                      <a:r>
                        <a:rPr lang="en-US" dirty="0"/>
                        <a:t>C</a:t>
                      </a:r>
                    </a:p>
                  </a:txBody>
                  <a:tcPr/>
                </a:tc>
                <a:extLst>
                  <a:ext uri="{0D108BD9-81ED-4DB2-BD59-A6C34878D82A}">
                    <a16:rowId xmlns:a16="http://schemas.microsoft.com/office/drawing/2014/main" val="758906200"/>
                  </a:ext>
                </a:extLst>
              </a:tr>
              <a:tr h="370840">
                <a:tc>
                  <a:txBody>
                    <a:bodyPr/>
                    <a:lstStyle/>
                    <a:p>
                      <a:r>
                        <a:rPr lang="en-US" dirty="0">
                          <a:solidFill>
                            <a:srgbClr val="FF0000"/>
                          </a:solidFill>
                        </a:rPr>
                        <a:t>A-</a:t>
                      </a:r>
                    </a:p>
                  </a:txBody>
                  <a:tcPr/>
                </a:tc>
                <a:tc>
                  <a:txBody>
                    <a:bodyPr/>
                    <a:lstStyle/>
                    <a:p>
                      <a:r>
                        <a:rPr lang="en-US" dirty="0">
                          <a:solidFill>
                            <a:srgbClr val="FF0000"/>
                          </a:solidFill>
                        </a:rPr>
                        <a:t>?</a:t>
                      </a:r>
                    </a:p>
                  </a:txBody>
                  <a:tcPr/>
                </a:tc>
                <a:extLst>
                  <a:ext uri="{0D108BD9-81ED-4DB2-BD59-A6C34878D82A}">
                    <a16:rowId xmlns:a16="http://schemas.microsoft.com/office/drawing/2014/main" val="595768999"/>
                  </a:ext>
                </a:extLst>
              </a:tr>
            </a:tbl>
          </a:graphicData>
        </a:graphic>
      </p:graphicFrame>
    </p:spTree>
    <p:extLst>
      <p:ext uri="{BB962C8B-B14F-4D97-AF65-F5344CB8AC3E}">
        <p14:creationId xmlns:p14="http://schemas.microsoft.com/office/powerpoint/2010/main" val="2588722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E7D53-D02D-A812-C0A1-34FFD198EC1F}"/>
              </a:ext>
            </a:extLst>
          </p:cNvPr>
          <p:cNvSpPr>
            <a:spLocks noGrp="1"/>
          </p:cNvSpPr>
          <p:nvPr>
            <p:ph type="title"/>
          </p:nvPr>
        </p:nvSpPr>
        <p:spPr/>
        <p:txBody>
          <a:bodyPr/>
          <a:lstStyle/>
          <a:p>
            <a:r>
              <a:rPr lang="en-US" dirty="0"/>
              <a:t>5. Prediction from partial information known to be relevant</a:t>
            </a:r>
          </a:p>
        </p:txBody>
      </p:sp>
      <p:sp>
        <p:nvSpPr>
          <p:cNvPr id="3" name="Content Placeholder 2">
            <a:extLst>
              <a:ext uri="{FF2B5EF4-FFF2-40B4-BE49-F238E27FC236}">
                <a16:creationId xmlns:a16="http://schemas.microsoft.com/office/drawing/2014/main" id="{C380A7F7-3F41-5389-0AE0-0A67B18AC8F3}"/>
              </a:ext>
            </a:extLst>
          </p:cNvPr>
          <p:cNvSpPr>
            <a:spLocks noGrp="1"/>
          </p:cNvSpPr>
          <p:nvPr>
            <p:ph idx="1"/>
          </p:nvPr>
        </p:nvSpPr>
        <p:spPr/>
        <p:txBody>
          <a:bodyPr/>
          <a:lstStyle/>
          <a:p>
            <a:r>
              <a:rPr lang="en-US" dirty="0">
                <a:solidFill>
                  <a:srgbClr val="000000"/>
                </a:solidFill>
                <a:latin typeface="Calibri" panose="020F0502020204030204" pitchFamily="34" charset="0"/>
              </a:rPr>
              <a:t>C</a:t>
            </a:r>
            <a:r>
              <a:rPr lang="en-US" b="0" i="0" u="none" strike="noStrike" dirty="0">
                <a:solidFill>
                  <a:srgbClr val="000000"/>
                </a:solidFill>
                <a:effectLst/>
                <a:latin typeface="Calibri" panose="020F0502020204030204" pitchFamily="34" charset="0"/>
              </a:rPr>
              <a:t>orrelation would be expected: doing well in quizzes may indicate that someone understands the professor's style of presentation well, or have good study habits, and will hence do well in the future.  </a:t>
            </a:r>
          </a:p>
          <a:p>
            <a:r>
              <a:rPr lang="en-US" dirty="0">
                <a:solidFill>
                  <a:srgbClr val="FF0000"/>
                </a:solidFill>
                <a:latin typeface="Calibri" panose="020F0502020204030204" pitchFamily="34" charset="0"/>
              </a:rPr>
              <a:t>Correlation is not perfect!</a:t>
            </a:r>
            <a:r>
              <a:rPr lang="en-US" b="0" i="0" u="none" strike="noStrike" dirty="0">
                <a:solidFill>
                  <a:srgbClr val="FF0000"/>
                </a:solidFill>
                <a:effectLst/>
                <a:latin typeface="Calibri" panose="020F0502020204030204" pitchFamily="34" charset="0"/>
              </a:rPr>
              <a:t>  </a:t>
            </a:r>
            <a:r>
              <a:rPr lang="en-US" b="0" i="0" u="none" strike="noStrike" dirty="0">
                <a:solidFill>
                  <a:srgbClr val="000000"/>
                </a:solidFill>
                <a:effectLst/>
                <a:latin typeface="Calibri" panose="020F0502020204030204" pitchFamily="34" charset="0"/>
              </a:rPr>
              <a:t>(Receiving a 0 in the first quiz gives you a shock that makes you work harder in the rest of the course.)  </a:t>
            </a:r>
          </a:p>
          <a:p>
            <a:r>
              <a:rPr lang="en-US" b="0" i="0" u="none" strike="noStrike" dirty="0">
                <a:solidFill>
                  <a:srgbClr val="000000"/>
                </a:solidFill>
                <a:effectLst/>
                <a:latin typeface="Calibri" panose="020F0502020204030204" pitchFamily="34" charset="0"/>
              </a:rPr>
              <a:t>Past data (re. past history with quizzes and course grades) would help understand the amount of uncertainty in the prediction.</a:t>
            </a:r>
            <a:endParaRPr lang="en-US" dirty="0"/>
          </a:p>
        </p:txBody>
      </p:sp>
    </p:spTree>
    <p:extLst>
      <p:ext uri="{BB962C8B-B14F-4D97-AF65-F5344CB8AC3E}">
        <p14:creationId xmlns:p14="http://schemas.microsoft.com/office/powerpoint/2010/main" val="1571445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E7D53-D02D-A812-C0A1-34FFD198EC1F}"/>
              </a:ext>
            </a:extLst>
          </p:cNvPr>
          <p:cNvSpPr>
            <a:spLocks noGrp="1"/>
          </p:cNvSpPr>
          <p:nvPr>
            <p:ph type="title"/>
          </p:nvPr>
        </p:nvSpPr>
        <p:spPr/>
        <p:txBody>
          <a:bodyPr/>
          <a:lstStyle/>
          <a:p>
            <a:r>
              <a:rPr lang="en-US" dirty="0"/>
              <a:t>6. Prediction from all information known to be relevant</a:t>
            </a:r>
          </a:p>
        </p:txBody>
      </p:sp>
      <p:graphicFrame>
        <p:nvGraphicFramePr>
          <p:cNvPr id="4" name="Table 4">
            <a:extLst>
              <a:ext uri="{FF2B5EF4-FFF2-40B4-BE49-F238E27FC236}">
                <a16:creationId xmlns:a16="http://schemas.microsoft.com/office/drawing/2014/main" id="{6A47D04F-3122-180F-B0C5-3DB7E6F2625D}"/>
              </a:ext>
            </a:extLst>
          </p:cNvPr>
          <p:cNvGraphicFramePr>
            <a:graphicFrameLocks noGrp="1"/>
          </p:cNvGraphicFramePr>
          <p:nvPr>
            <p:ph idx="1"/>
            <p:extLst>
              <p:ext uri="{D42A27DB-BD31-4B8C-83A1-F6EECF244321}">
                <p14:modId xmlns:p14="http://schemas.microsoft.com/office/powerpoint/2010/main" val="567725198"/>
              </p:ext>
            </p:extLst>
          </p:nvPr>
        </p:nvGraphicFramePr>
        <p:xfrm>
          <a:off x="838200" y="1825625"/>
          <a:ext cx="10515600" cy="323596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3630838126"/>
                    </a:ext>
                  </a:extLst>
                </a:gridCol>
                <a:gridCol w="2103120">
                  <a:extLst>
                    <a:ext uri="{9D8B030D-6E8A-4147-A177-3AD203B41FA5}">
                      <a16:colId xmlns:a16="http://schemas.microsoft.com/office/drawing/2014/main" val="3731405179"/>
                    </a:ext>
                  </a:extLst>
                </a:gridCol>
                <a:gridCol w="2103120">
                  <a:extLst>
                    <a:ext uri="{9D8B030D-6E8A-4147-A177-3AD203B41FA5}">
                      <a16:colId xmlns:a16="http://schemas.microsoft.com/office/drawing/2014/main" val="1646978677"/>
                    </a:ext>
                  </a:extLst>
                </a:gridCol>
                <a:gridCol w="2103120">
                  <a:extLst>
                    <a:ext uri="{9D8B030D-6E8A-4147-A177-3AD203B41FA5}">
                      <a16:colId xmlns:a16="http://schemas.microsoft.com/office/drawing/2014/main" val="1482068483"/>
                    </a:ext>
                  </a:extLst>
                </a:gridCol>
                <a:gridCol w="2103120">
                  <a:extLst>
                    <a:ext uri="{9D8B030D-6E8A-4147-A177-3AD203B41FA5}">
                      <a16:colId xmlns:a16="http://schemas.microsoft.com/office/drawing/2014/main" val="1405640406"/>
                    </a:ext>
                  </a:extLst>
                </a:gridCol>
              </a:tblGrid>
              <a:tr h="370840">
                <a:tc>
                  <a:txBody>
                    <a:bodyPr/>
                    <a:lstStyle/>
                    <a:p>
                      <a:r>
                        <a:rPr lang="en-US" dirty="0"/>
                        <a:t>CIS731 HW grades</a:t>
                      </a:r>
                    </a:p>
                  </a:txBody>
                  <a:tcPr/>
                </a:tc>
                <a:tc>
                  <a:txBody>
                    <a:bodyPr/>
                    <a:lstStyle/>
                    <a:p>
                      <a:r>
                        <a:rPr lang="en-US" dirty="0"/>
                        <a:t>CIS731 Project grades</a:t>
                      </a:r>
                    </a:p>
                  </a:txBody>
                  <a:tcPr/>
                </a:tc>
                <a:tc>
                  <a:txBody>
                    <a:bodyPr/>
                    <a:lstStyle/>
                    <a:p>
                      <a:r>
                        <a:rPr lang="en-US" dirty="0"/>
                        <a:t>CIS731 Class participation</a:t>
                      </a:r>
                    </a:p>
                  </a:txBody>
                  <a:tcPr/>
                </a:tc>
                <a:tc>
                  <a:txBody>
                    <a:bodyPr/>
                    <a:lstStyle/>
                    <a:p>
                      <a:r>
                        <a:rPr lang="en-US" dirty="0"/>
                        <a:t>Height of student (cm)</a:t>
                      </a:r>
                    </a:p>
                  </a:txBody>
                  <a:tcPr/>
                </a:tc>
                <a:tc>
                  <a:txBody>
                    <a:bodyPr/>
                    <a:lstStyle/>
                    <a:p>
                      <a:r>
                        <a:rPr lang="en-US" dirty="0"/>
                        <a:t>CIS731 grade</a:t>
                      </a:r>
                    </a:p>
                  </a:txBody>
                  <a:tcPr/>
                </a:tc>
                <a:extLst>
                  <a:ext uri="{0D108BD9-81ED-4DB2-BD59-A6C34878D82A}">
                    <a16:rowId xmlns:a16="http://schemas.microsoft.com/office/drawing/2014/main" val="4180197092"/>
                  </a:ext>
                </a:extLst>
              </a:tr>
              <a:tr h="370840">
                <a:tc>
                  <a:txBody>
                    <a:bodyPr/>
                    <a:lstStyle/>
                    <a:p>
                      <a:r>
                        <a:rPr lang="en-US" dirty="0"/>
                        <a:t>A</a:t>
                      </a:r>
                    </a:p>
                  </a:txBody>
                  <a:tcPr/>
                </a:tc>
                <a:tc>
                  <a:txBody>
                    <a:bodyPr/>
                    <a:lstStyle/>
                    <a:p>
                      <a:r>
                        <a:rPr lang="en-US" dirty="0"/>
                        <a:t>A</a:t>
                      </a:r>
                    </a:p>
                  </a:txBody>
                  <a:tcPr/>
                </a:tc>
                <a:tc>
                  <a:txBody>
                    <a:bodyPr/>
                    <a:lstStyle/>
                    <a:p>
                      <a:r>
                        <a:rPr lang="en-US" dirty="0"/>
                        <a:t>F</a:t>
                      </a:r>
                    </a:p>
                  </a:txBody>
                  <a:tcPr/>
                </a:tc>
                <a:tc>
                  <a:txBody>
                    <a:bodyPr/>
                    <a:lstStyle/>
                    <a:p>
                      <a:r>
                        <a:rPr lang="en-US" dirty="0"/>
                        <a:t>180</a:t>
                      </a:r>
                    </a:p>
                  </a:txBody>
                  <a:tcPr/>
                </a:tc>
                <a:tc>
                  <a:txBody>
                    <a:bodyPr/>
                    <a:lstStyle/>
                    <a:p>
                      <a:r>
                        <a:rPr lang="en-US" dirty="0"/>
                        <a:t>B</a:t>
                      </a:r>
                    </a:p>
                  </a:txBody>
                  <a:tcPr/>
                </a:tc>
                <a:extLst>
                  <a:ext uri="{0D108BD9-81ED-4DB2-BD59-A6C34878D82A}">
                    <a16:rowId xmlns:a16="http://schemas.microsoft.com/office/drawing/2014/main" val="4107218418"/>
                  </a:ext>
                </a:extLst>
              </a:tr>
              <a:tr h="370840">
                <a:tc>
                  <a:txBody>
                    <a:bodyPr/>
                    <a:lstStyle/>
                    <a:p>
                      <a:r>
                        <a:rPr lang="en-US" dirty="0">
                          <a:highlight>
                            <a:srgbClr val="FFFF00"/>
                          </a:highlight>
                        </a:rPr>
                        <a:t>B</a:t>
                      </a:r>
                    </a:p>
                  </a:txBody>
                  <a:tcPr/>
                </a:tc>
                <a:tc>
                  <a:txBody>
                    <a:bodyPr/>
                    <a:lstStyle/>
                    <a:p>
                      <a:r>
                        <a:rPr lang="en-US" dirty="0">
                          <a:highlight>
                            <a:srgbClr val="FFFF00"/>
                          </a:highlight>
                        </a:rPr>
                        <a:t>A</a:t>
                      </a:r>
                    </a:p>
                  </a:txBody>
                  <a:tcPr/>
                </a:tc>
                <a:tc>
                  <a:txBody>
                    <a:bodyPr/>
                    <a:lstStyle/>
                    <a:p>
                      <a:r>
                        <a:rPr lang="en-US" dirty="0">
                          <a:highlight>
                            <a:srgbClr val="FFFF00"/>
                          </a:highlight>
                        </a:rPr>
                        <a:t>A</a:t>
                      </a:r>
                    </a:p>
                  </a:txBody>
                  <a:tcPr/>
                </a:tc>
                <a:tc>
                  <a:txBody>
                    <a:bodyPr/>
                    <a:lstStyle/>
                    <a:p>
                      <a:r>
                        <a:rPr lang="en-US" dirty="0">
                          <a:highlight>
                            <a:srgbClr val="FFFF00"/>
                          </a:highlight>
                        </a:rPr>
                        <a:t>166</a:t>
                      </a:r>
                    </a:p>
                  </a:txBody>
                  <a:tcPr/>
                </a:tc>
                <a:tc>
                  <a:txBody>
                    <a:bodyPr/>
                    <a:lstStyle/>
                    <a:p>
                      <a:r>
                        <a:rPr lang="en-US" dirty="0">
                          <a:highlight>
                            <a:srgbClr val="FFFF00"/>
                          </a:highlight>
                        </a:rPr>
                        <a:t>A-</a:t>
                      </a:r>
                    </a:p>
                  </a:txBody>
                  <a:tcPr/>
                </a:tc>
                <a:extLst>
                  <a:ext uri="{0D108BD9-81ED-4DB2-BD59-A6C34878D82A}">
                    <a16:rowId xmlns:a16="http://schemas.microsoft.com/office/drawing/2014/main" val="633175320"/>
                  </a:ext>
                </a:extLst>
              </a:tr>
              <a:tr h="370840">
                <a:tc>
                  <a:txBody>
                    <a:bodyPr/>
                    <a:lstStyle/>
                    <a:p>
                      <a:r>
                        <a:rPr lang="en-US" dirty="0"/>
                        <a:t>B</a:t>
                      </a:r>
                    </a:p>
                  </a:txBody>
                  <a:tcPr/>
                </a:tc>
                <a:tc>
                  <a:txBody>
                    <a:bodyPr/>
                    <a:lstStyle/>
                    <a:p>
                      <a:r>
                        <a:rPr lang="en-US" dirty="0"/>
                        <a:t>B</a:t>
                      </a:r>
                    </a:p>
                  </a:txBody>
                  <a:tcPr/>
                </a:tc>
                <a:tc>
                  <a:txBody>
                    <a:bodyPr/>
                    <a:lstStyle/>
                    <a:p>
                      <a:r>
                        <a:rPr lang="en-US" dirty="0"/>
                        <a:t>A</a:t>
                      </a:r>
                    </a:p>
                  </a:txBody>
                  <a:tcPr/>
                </a:tc>
                <a:tc>
                  <a:txBody>
                    <a:bodyPr/>
                    <a:lstStyle/>
                    <a:p>
                      <a:r>
                        <a:rPr lang="en-US" dirty="0"/>
                        <a:t>172</a:t>
                      </a:r>
                    </a:p>
                  </a:txBody>
                  <a:tcPr/>
                </a:tc>
                <a:tc>
                  <a:txBody>
                    <a:bodyPr/>
                    <a:lstStyle/>
                    <a:p>
                      <a:r>
                        <a:rPr lang="en-US" dirty="0"/>
                        <a:t>B+</a:t>
                      </a:r>
                    </a:p>
                  </a:txBody>
                  <a:tcPr/>
                </a:tc>
                <a:extLst>
                  <a:ext uri="{0D108BD9-81ED-4DB2-BD59-A6C34878D82A}">
                    <a16:rowId xmlns:a16="http://schemas.microsoft.com/office/drawing/2014/main" val="696925446"/>
                  </a:ext>
                </a:extLst>
              </a:tr>
              <a:tr h="370840">
                <a:tc>
                  <a:txBody>
                    <a:bodyPr/>
                    <a:lstStyle/>
                    <a:p>
                      <a:r>
                        <a:rPr lang="en-US" dirty="0"/>
                        <a:t>C</a:t>
                      </a:r>
                    </a:p>
                  </a:txBody>
                  <a:tcPr/>
                </a:tc>
                <a:tc>
                  <a:txBody>
                    <a:bodyPr/>
                    <a:lstStyle/>
                    <a:p>
                      <a:r>
                        <a:rPr lang="en-US" dirty="0"/>
                        <a:t>C</a:t>
                      </a:r>
                    </a:p>
                  </a:txBody>
                  <a:tcPr/>
                </a:tc>
                <a:tc>
                  <a:txBody>
                    <a:bodyPr/>
                    <a:lstStyle/>
                    <a:p>
                      <a:r>
                        <a:rPr lang="en-US" dirty="0"/>
                        <a:t>F</a:t>
                      </a:r>
                    </a:p>
                  </a:txBody>
                  <a:tcPr/>
                </a:tc>
                <a:tc>
                  <a:txBody>
                    <a:bodyPr/>
                    <a:lstStyle/>
                    <a:p>
                      <a:r>
                        <a:rPr lang="en-US" dirty="0"/>
                        <a:t>175</a:t>
                      </a:r>
                    </a:p>
                  </a:txBody>
                  <a:tcPr/>
                </a:tc>
                <a:tc>
                  <a:txBody>
                    <a:bodyPr/>
                    <a:lstStyle/>
                    <a:p>
                      <a:r>
                        <a:rPr lang="en-US" dirty="0"/>
                        <a:t>C-</a:t>
                      </a:r>
                    </a:p>
                  </a:txBody>
                  <a:tcPr/>
                </a:tc>
                <a:extLst>
                  <a:ext uri="{0D108BD9-81ED-4DB2-BD59-A6C34878D82A}">
                    <a16:rowId xmlns:a16="http://schemas.microsoft.com/office/drawing/2014/main" val="2226722849"/>
                  </a:ext>
                </a:extLst>
              </a:tr>
              <a:tr h="370840">
                <a:tc>
                  <a:txBody>
                    <a:bodyPr/>
                    <a:lstStyle/>
                    <a:p>
                      <a:r>
                        <a:rPr lang="en-US" dirty="0"/>
                        <a:t>A</a:t>
                      </a:r>
                    </a:p>
                  </a:txBody>
                  <a:tcPr/>
                </a:tc>
                <a:tc>
                  <a:txBody>
                    <a:bodyPr/>
                    <a:lstStyle/>
                    <a:p>
                      <a:r>
                        <a:rPr lang="en-US" dirty="0"/>
                        <a:t>B</a:t>
                      </a:r>
                    </a:p>
                  </a:txBody>
                  <a:tcPr/>
                </a:tc>
                <a:tc>
                  <a:txBody>
                    <a:bodyPr/>
                    <a:lstStyle/>
                    <a:p>
                      <a:r>
                        <a:rPr lang="en-US" dirty="0"/>
                        <a:t>B</a:t>
                      </a:r>
                    </a:p>
                  </a:txBody>
                  <a:tcPr/>
                </a:tc>
                <a:tc>
                  <a:txBody>
                    <a:bodyPr/>
                    <a:lstStyle/>
                    <a:p>
                      <a:r>
                        <a:rPr lang="en-US" dirty="0"/>
                        <a:t>156</a:t>
                      </a:r>
                    </a:p>
                  </a:txBody>
                  <a:tcPr/>
                </a:tc>
                <a:tc>
                  <a:txBody>
                    <a:bodyPr/>
                    <a:lstStyle/>
                    <a:p>
                      <a:r>
                        <a:rPr lang="en-US" dirty="0"/>
                        <a:t>B+</a:t>
                      </a:r>
                    </a:p>
                  </a:txBody>
                  <a:tcPr/>
                </a:tc>
                <a:extLst>
                  <a:ext uri="{0D108BD9-81ED-4DB2-BD59-A6C34878D82A}">
                    <a16:rowId xmlns:a16="http://schemas.microsoft.com/office/drawing/2014/main" val="3974158977"/>
                  </a:ext>
                </a:extLst>
              </a:tr>
              <a:tr h="370840">
                <a:tc>
                  <a:txBody>
                    <a:bodyPr/>
                    <a:lstStyle/>
                    <a:p>
                      <a:r>
                        <a:rPr lang="en-US" dirty="0">
                          <a:solidFill>
                            <a:srgbClr val="FF0000"/>
                          </a:solidFill>
                        </a:rPr>
                        <a:t>B</a:t>
                      </a:r>
                    </a:p>
                  </a:txBody>
                  <a:tcPr/>
                </a:tc>
                <a:tc>
                  <a:txBody>
                    <a:bodyPr/>
                    <a:lstStyle/>
                    <a:p>
                      <a:r>
                        <a:rPr lang="en-US" dirty="0">
                          <a:solidFill>
                            <a:srgbClr val="FF0000"/>
                          </a:solidFill>
                        </a:rPr>
                        <a:t>A</a:t>
                      </a:r>
                    </a:p>
                  </a:txBody>
                  <a:tcPr/>
                </a:tc>
                <a:tc>
                  <a:txBody>
                    <a:bodyPr/>
                    <a:lstStyle/>
                    <a:p>
                      <a:r>
                        <a:rPr lang="en-US" dirty="0">
                          <a:solidFill>
                            <a:srgbClr val="FF0000"/>
                          </a:solidFill>
                        </a:rPr>
                        <a:t>A</a:t>
                      </a:r>
                    </a:p>
                  </a:txBody>
                  <a:tcPr/>
                </a:tc>
                <a:tc>
                  <a:txBody>
                    <a:bodyPr/>
                    <a:lstStyle/>
                    <a:p>
                      <a:r>
                        <a:rPr lang="en-US" dirty="0">
                          <a:solidFill>
                            <a:srgbClr val="FF0000"/>
                          </a:solidFill>
                        </a:rPr>
                        <a:t>186</a:t>
                      </a:r>
                    </a:p>
                  </a:txBody>
                  <a:tcPr/>
                </a:tc>
                <a:tc>
                  <a:txBody>
                    <a:bodyPr/>
                    <a:lstStyle/>
                    <a:p>
                      <a:r>
                        <a:rPr lang="en-US" dirty="0">
                          <a:solidFill>
                            <a:srgbClr val="FF0000"/>
                          </a:solidFill>
                        </a:rPr>
                        <a:t>?</a:t>
                      </a:r>
                    </a:p>
                  </a:txBody>
                  <a:tcPr/>
                </a:tc>
                <a:extLst>
                  <a:ext uri="{0D108BD9-81ED-4DB2-BD59-A6C34878D82A}">
                    <a16:rowId xmlns:a16="http://schemas.microsoft.com/office/drawing/2014/main" val="3446083092"/>
                  </a:ext>
                </a:extLst>
              </a:tr>
              <a:tr h="370840">
                <a:tc>
                  <a:txBody>
                    <a:bodyPr/>
                    <a:lstStyle/>
                    <a:p>
                      <a:r>
                        <a:rPr lang="en-US" dirty="0">
                          <a:solidFill>
                            <a:srgbClr val="FF0000"/>
                          </a:solidFill>
                        </a:rPr>
                        <a:t>B-</a:t>
                      </a:r>
                    </a:p>
                  </a:txBody>
                  <a:tcPr/>
                </a:tc>
                <a:tc>
                  <a:txBody>
                    <a:bodyPr/>
                    <a:lstStyle/>
                    <a:p>
                      <a:r>
                        <a:rPr lang="en-US" dirty="0">
                          <a:solidFill>
                            <a:srgbClr val="FF0000"/>
                          </a:solidFill>
                        </a:rPr>
                        <a:t>A-</a:t>
                      </a:r>
                    </a:p>
                  </a:txBody>
                  <a:tcPr/>
                </a:tc>
                <a:tc>
                  <a:txBody>
                    <a:bodyPr/>
                    <a:lstStyle/>
                    <a:p>
                      <a:r>
                        <a:rPr lang="en-US" dirty="0">
                          <a:solidFill>
                            <a:srgbClr val="FF0000"/>
                          </a:solidFill>
                        </a:rPr>
                        <a:t>B</a:t>
                      </a:r>
                    </a:p>
                  </a:txBody>
                  <a:tcPr/>
                </a:tc>
                <a:tc>
                  <a:txBody>
                    <a:bodyPr/>
                    <a:lstStyle/>
                    <a:p>
                      <a:r>
                        <a:rPr lang="en-US" dirty="0">
                          <a:solidFill>
                            <a:srgbClr val="FF0000"/>
                          </a:solidFill>
                        </a:rPr>
                        <a:t>163</a:t>
                      </a:r>
                    </a:p>
                  </a:txBody>
                  <a:tcPr/>
                </a:tc>
                <a:tc>
                  <a:txBody>
                    <a:bodyPr/>
                    <a:lstStyle/>
                    <a:p>
                      <a:r>
                        <a:rPr lang="en-US" dirty="0">
                          <a:solidFill>
                            <a:srgbClr val="FF0000"/>
                          </a:solidFill>
                        </a:rPr>
                        <a:t>?</a:t>
                      </a:r>
                    </a:p>
                  </a:txBody>
                  <a:tcPr/>
                </a:tc>
                <a:extLst>
                  <a:ext uri="{0D108BD9-81ED-4DB2-BD59-A6C34878D82A}">
                    <a16:rowId xmlns:a16="http://schemas.microsoft.com/office/drawing/2014/main" val="1645003926"/>
                  </a:ext>
                </a:extLst>
              </a:tr>
            </a:tbl>
          </a:graphicData>
        </a:graphic>
      </p:graphicFrame>
    </p:spTree>
    <p:extLst>
      <p:ext uri="{BB962C8B-B14F-4D97-AF65-F5344CB8AC3E}">
        <p14:creationId xmlns:p14="http://schemas.microsoft.com/office/powerpoint/2010/main" val="551175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E7D53-D02D-A812-C0A1-34FFD198EC1F}"/>
              </a:ext>
            </a:extLst>
          </p:cNvPr>
          <p:cNvSpPr>
            <a:spLocks noGrp="1"/>
          </p:cNvSpPr>
          <p:nvPr>
            <p:ph type="title"/>
          </p:nvPr>
        </p:nvSpPr>
        <p:spPr/>
        <p:txBody>
          <a:bodyPr/>
          <a:lstStyle/>
          <a:p>
            <a:r>
              <a:rPr lang="en-US" dirty="0"/>
              <a:t>6. Prediction from all information known to be relevant</a:t>
            </a:r>
          </a:p>
        </p:txBody>
      </p:sp>
      <p:sp>
        <p:nvSpPr>
          <p:cNvPr id="3" name="Content Placeholder 2">
            <a:extLst>
              <a:ext uri="{FF2B5EF4-FFF2-40B4-BE49-F238E27FC236}">
                <a16:creationId xmlns:a16="http://schemas.microsoft.com/office/drawing/2014/main" id="{C380A7F7-3F41-5389-0AE0-0A67B18AC8F3}"/>
              </a:ext>
            </a:extLst>
          </p:cNvPr>
          <p:cNvSpPr>
            <a:spLocks noGrp="1"/>
          </p:cNvSpPr>
          <p:nvPr>
            <p:ph idx="1"/>
          </p:nvPr>
        </p:nvSpPr>
        <p:spPr/>
        <p:txBody>
          <a:bodyPr>
            <a:normAutofit lnSpcReduction="10000"/>
          </a:bodyPr>
          <a:lstStyle/>
          <a:p>
            <a:pPr algn="l">
              <a:buFont typeface="+mj-lt"/>
              <a:buAutoNum type="arabicPeriod"/>
            </a:pPr>
            <a:r>
              <a:rPr lang="en-US" b="0" i="0" u="none" strike="noStrike" dirty="0">
                <a:solidFill>
                  <a:srgbClr val="000000"/>
                </a:solidFill>
                <a:effectLst/>
                <a:latin typeface="Calibri" panose="020F0502020204030204" pitchFamily="34" charset="0"/>
              </a:rPr>
              <a:t>Complete dependence: functional relationship exists.  Simple arithmetic is sufficient if we knew the formula used for that course!</a:t>
            </a:r>
          </a:p>
          <a:p>
            <a:pPr algn="l">
              <a:buFont typeface="+mj-lt"/>
              <a:buAutoNum type="arabicPeriod"/>
            </a:pPr>
            <a:r>
              <a:rPr lang="en-US" b="0" i="0" u="none" strike="noStrike" dirty="0">
                <a:solidFill>
                  <a:srgbClr val="7030A0"/>
                </a:solidFill>
                <a:effectLst/>
                <a:latin typeface="Calibri" panose="020F0502020204030204" pitchFamily="34" charset="0"/>
              </a:rPr>
              <a:t>If we use machine learning, the goal may be to predict the "weighted sum" function, assuming the weights are not previously known.  </a:t>
            </a:r>
          </a:p>
          <a:p>
            <a:pPr algn="l">
              <a:buFont typeface="+mj-lt"/>
              <a:buAutoNum type="arabicPeriod"/>
            </a:pPr>
            <a:r>
              <a:rPr lang="en-US" b="0" i="0" u="none" strike="noStrike" dirty="0">
                <a:solidFill>
                  <a:srgbClr val="000000"/>
                </a:solidFill>
                <a:effectLst/>
                <a:latin typeface="Calibri" panose="020F0502020204030204" pitchFamily="34" charset="0"/>
              </a:rPr>
              <a:t>The model used must permit such a function to be learnt.</a:t>
            </a:r>
          </a:p>
          <a:p>
            <a:pPr algn="l">
              <a:buFont typeface="+mj-lt"/>
              <a:buAutoNum type="arabicPeriod"/>
            </a:pPr>
            <a:r>
              <a:rPr lang="en-US" dirty="0">
                <a:solidFill>
                  <a:srgbClr val="000000"/>
                </a:solidFill>
                <a:latin typeface="Calibri" panose="020F0502020204030204" pitchFamily="34" charset="0"/>
              </a:rPr>
              <a:t> </a:t>
            </a:r>
            <a:r>
              <a:rPr lang="en-US" dirty="0">
                <a:solidFill>
                  <a:srgbClr val="FF0000"/>
                </a:solidFill>
                <a:latin typeface="Calibri" panose="020F0502020204030204" pitchFamily="34" charset="0"/>
              </a:rPr>
              <a:t>I</a:t>
            </a:r>
            <a:r>
              <a:rPr lang="en-US" b="0" i="0" u="none" strike="noStrike" dirty="0">
                <a:solidFill>
                  <a:srgbClr val="FF0000"/>
                </a:solidFill>
                <a:effectLst/>
                <a:latin typeface="Calibri" panose="020F0502020204030204" pitchFamily="34" charset="0"/>
              </a:rPr>
              <a:t>nterpolation and nearest neighbor approaches work well, if we have data for other students who have similar scores; but </a:t>
            </a:r>
            <a:r>
              <a:rPr lang="en-US" b="0" i="0" u="none" strike="noStrike" dirty="0">
                <a:solidFill>
                  <a:srgbClr val="FF0000"/>
                </a:solidFill>
                <a:effectLst/>
                <a:highlight>
                  <a:srgbClr val="FFFF00"/>
                </a:highlight>
                <a:latin typeface="Calibri" panose="020F0502020204030204" pitchFamily="34" charset="0"/>
              </a:rPr>
              <a:t>noise may exist in the form of irrelevant data fields, obscuring true similarity</a:t>
            </a:r>
            <a:r>
              <a:rPr lang="en-US" b="0" i="0" u="none" strike="noStrike" dirty="0">
                <a:solidFill>
                  <a:srgbClr val="FF0000"/>
                </a:solidFill>
                <a:effectLst/>
                <a:latin typeface="Calibri" panose="020F0502020204030204" pitchFamily="34" charset="0"/>
              </a:rPr>
              <a:t>.</a:t>
            </a:r>
          </a:p>
          <a:p>
            <a:pPr algn="l">
              <a:buFont typeface="+mj-lt"/>
              <a:buAutoNum type="arabicPeriod"/>
            </a:pPr>
            <a:r>
              <a:rPr lang="en-US" dirty="0">
                <a:solidFill>
                  <a:srgbClr val="000000"/>
                </a:solidFill>
                <a:latin typeface="Calibri" panose="020F0502020204030204" pitchFamily="34" charset="0"/>
              </a:rPr>
              <a:t> </a:t>
            </a:r>
            <a:r>
              <a:rPr lang="en-US" dirty="0">
                <a:solidFill>
                  <a:srgbClr val="00B050"/>
                </a:solidFill>
                <a:latin typeface="Calibri" panose="020F0502020204030204" pitchFamily="34" charset="0"/>
              </a:rPr>
              <a:t>ML would be needed </a:t>
            </a:r>
            <a:r>
              <a:rPr lang="en-US" b="0" i="0" u="none" strike="noStrike" dirty="0">
                <a:solidFill>
                  <a:srgbClr val="00B050"/>
                </a:solidFill>
                <a:effectLst/>
                <a:latin typeface="Calibri" panose="020F0502020204030204" pitchFamily="34" charset="0"/>
              </a:rPr>
              <a:t>if the new input data are very different from available data.</a:t>
            </a:r>
          </a:p>
        </p:txBody>
      </p:sp>
    </p:spTree>
    <p:extLst>
      <p:ext uri="{BB962C8B-B14F-4D97-AF65-F5344CB8AC3E}">
        <p14:creationId xmlns:p14="http://schemas.microsoft.com/office/powerpoint/2010/main" val="1067376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80A7F7-3F41-5389-0AE0-0A67B18AC8F3}"/>
              </a:ext>
            </a:extLst>
          </p:cNvPr>
          <p:cNvSpPr>
            <a:spLocks noGrp="1"/>
          </p:cNvSpPr>
          <p:nvPr>
            <p:ph idx="1"/>
          </p:nvPr>
        </p:nvSpPr>
        <p:spPr/>
        <p:txBody>
          <a:bodyPr>
            <a:normAutofit/>
          </a:bodyPr>
          <a:lstStyle/>
          <a:p>
            <a:pPr marL="0" indent="0" algn="l">
              <a:buNone/>
            </a:pPr>
            <a:r>
              <a:rPr lang="en-US" b="0" i="0" u="none" strike="noStrike" dirty="0">
                <a:solidFill>
                  <a:srgbClr val="00B050"/>
                </a:solidFill>
                <a:effectLst/>
                <a:latin typeface="Calibri" panose="020F0502020204030204" pitchFamily="34" charset="0"/>
              </a:rPr>
              <a:t> </a:t>
            </a:r>
          </a:p>
        </p:txBody>
      </p:sp>
      <p:sp>
        <p:nvSpPr>
          <p:cNvPr id="4" name="Title 1">
            <a:extLst>
              <a:ext uri="{FF2B5EF4-FFF2-40B4-BE49-F238E27FC236}">
                <a16:creationId xmlns:a16="http://schemas.microsoft.com/office/drawing/2014/main" id="{BE10BA90-56ED-2DA0-5D05-997F498B296F}"/>
              </a:ext>
            </a:extLst>
          </p:cNvPr>
          <p:cNvSpPr txBox="1">
            <a:spLocks/>
          </p:cNvSpPr>
          <p:nvPr/>
        </p:nvSpPr>
        <p:spPr>
          <a:xfrm>
            <a:off x="838200" y="-96981"/>
            <a:ext cx="10515600" cy="1922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7. Prediction of quiz grade from course grade?</a:t>
            </a:r>
          </a:p>
        </p:txBody>
      </p:sp>
      <p:graphicFrame>
        <p:nvGraphicFramePr>
          <p:cNvPr id="5" name="Table 4">
            <a:extLst>
              <a:ext uri="{FF2B5EF4-FFF2-40B4-BE49-F238E27FC236}">
                <a16:creationId xmlns:a16="http://schemas.microsoft.com/office/drawing/2014/main" id="{EE83E41F-15F1-111D-3A51-B453ABF8CF2A}"/>
              </a:ext>
            </a:extLst>
          </p:cNvPr>
          <p:cNvGraphicFramePr>
            <a:graphicFrameLocks/>
          </p:cNvGraphicFramePr>
          <p:nvPr>
            <p:extLst>
              <p:ext uri="{D42A27DB-BD31-4B8C-83A1-F6EECF244321}">
                <p14:modId xmlns:p14="http://schemas.microsoft.com/office/powerpoint/2010/main" val="1724688009"/>
              </p:ext>
            </p:extLst>
          </p:nvPr>
        </p:nvGraphicFramePr>
        <p:xfrm>
          <a:off x="838200" y="2701635"/>
          <a:ext cx="10515600" cy="2379804"/>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596579988"/>
                    </a:ext>
                  </a:extLst>
                </a:gridCol>
                <a:gridCol w="5257800">
                  <a:extLst>
                    <a:ext uri="{9D8B030D-6E8A-4147-A177-3AD203B41FA5}">
                      <a16:colId xmlns:a16="http://schemas.microsoft.com/office/drawing/2014/main" val="114695191"/>
                    </a:ext>
                  </a:extLst>
                </a:gridCol>
              </a:tblGrid>
              <a:tr h="396634">
                <a:tc>
                  <a:txBody>
                    <a:bodyPr/>
                    <a:lstStyle/>
                    <a:p>
                      <a:r>
                        <a:rPr lang="en-US" dirty="0"/>
                        <a:t>Input: Grade in CIS662</a:t>
                      </a:r>
                    </a:p>
                  </a:txBody>
                  <a:tcPr/>
                </a:tc>
                <a:tc>
                  <a:txBody>
                    <a:bodyPr/>
                    <a:lstStyle/>
                    <a:p>
                      <a:r>
                        <a:rPr lang="en-US" dirty="0"/>
                        <a:t>Output: Average grade in quizzes in CIS662</a:t>
                      </a:r>
                    </a:p>
                  </a:txBody>
                  <a:tcPr/>
                </a:tc>
                <a:extLst>
                  <a:ext uri="{0D108BD9-81ED-4DB2-BD59-A6C34878D82A}">
                    <a16:rowId xmlns:a16="http://schemas.microsoft.com/office/drawing/2014/main" val="581293481"/>
                  </a:ext>
                </a:extLst>
              </a:tr>
              <a:tr h="396634">
                <a:tc>
                  <a:txBody>
                    <a:bodyPr/>
                    <a:lstStyle/>
                    <a:p>
                      <a:r>
                        <a:rPr lang="en-US" dirty="0"/>
                        <a:t>A</a:t>
                      </a:r>
                    </a:p>
                  </a:txBody>
                  <a:tcPr/>
                </a:tc>
                <a:tc>
                  <a:txBody>
                    <a:bodyPr/>
                    <a:lstStyle/>
                    <a:p>
                      <a:r>
                        <a:rPr lang="en-US" dirty="0"/>
                        <a:t>A</a:t>
                      </a:r>
                    </a:p>
                  </a:txBody>
                  <a:tcPr/>
                </a:tc>
                <a:extLst>
                  <a:ext uri="{0D108BD9-81ED-4DB2-BD59-A6C34878D82A}">
                    <a16:rowId xmlns:a16="http://schemas.microsoft.com/office/drawing/2014/main" val="874927854"/>
                  </a:ext>
                </a:extLst>
              </a:tr>
              <a:tr h="396634">
                <a:tc>
                  <a:txBody>
                    <a:bodyPr/>
                    <a:lstStyle/>
                    <a:p>
                      <a:r>
                        <a:rPr lang="en-US" dirty="0"/>
                        <a:t>B+</a:t>
                      </a:r>
                    </a:p>
                  </a:txBody>
                  <a:tcPr/>
                </a:tc>
                <a:tc>
                  <a:txBody>
                    <a:bodyPr/>
                    <a:lstStyle/>
                    <a:p>
                      <a:r>
                        <a:rPr lang="en-US" dirty="0"/>
                        <a:t>B</a:t>
                      </a:r>
                    </a:p>
                  </a:txBody>
                  <a:tcPr/>
                </a:tc>
                <a:extLst>
                  <a:ext uri="{0D108BD9-81ED-4DB2-BD59-A6C34878D82A}">
                    <a16:rowId xmlns:a16="http://schemas.microsoft.com/office/drawing/2014/main" val="4079810321"/>
                  </a:ext>
                </a:extLst>
              </a:tr>
              <a:tr h="396634">
                <a:tc>
                  <a:txBody>
                    <a:bodyPr/>
                    <a:lstStyle/>
                    <a:p>
                      <a:r>
                        <a:rPr lang="en-US" dirty="0"/>
                        <a:t>B-</a:t>
                      </a:r>
                    </a:p>
                  </a:txBody>
                  <a:tcPr/>
                </a:tc>
                <a:tc>
                  <a:txBody>
                    <a:bodyPr/>
                    <a:lstStyle/>
                    <a:p>
                      <a:r>
                        <a:rPr lang="en-US" dirty="0"/>
                        <a:t>B</a:t>
                      </a:r>
                    </a:p>
                  </a:txBody>
                  <a:tcPr/>
                </a:tc>
                <a:extLst>
                  <a:ext uri="{0D108BD9-81ED-4DB2-BD59-A6C34878D82A}">
                    <a16:rowId xmlns:a16="http://schemas.microsoft.com/office/drawing/2014/main" val="3958215297"/>
                  </a:ext>
                </a:extLst>
              </a:tr>
              <a:tr h="396634">
                <a:tc>
                  <a:txBody>
                    <a:bodyPr/>
                    <a:lstStyle/>
                    <a:p>
                      <a:r>
                        <a:rPr lang="en-US" dirty="0"/>
                        <a:t>C</a:t>
                      </a:r>
                    </a:p>
                  </a:txBody>
                  <a:tcPr/>
                </a:tc>
                <a:tc>
                  <a:txBody>
                    <a:bodyPr/>
                    <a:lstStyle/>
                    <a:p>
                      <a:r>
                        <a:rPr lang="en-US" dirty="0"/>
                        <a:t>C</a:t>
                      </a:r>
                    </a:p>
                  </a:txBody>
                  <a:tcPr/>
                </a:tc>
                <a:extLst>
                  <a:ext uri="{0D108BD9-81ED-4DB2-BD59-A6C34878D82A}">
                    <a16:rowId xmlns:a16="http://schemas.microsoft.com/office/drawing/2014/main" val="758906200"/>
                  </a:ext>
                </a:extLst>
              </a:tr>
              <a:tr h="396634">
                <a:tc>
                  <a:txBody>
                    <a:bodyPr/>
                    <a:lstStyle/>
                    <a:p>
                      <a:r>
                        <a:rPr lang="en-US" dirty="0">
                          <a:solidFill>
                            <a:srgbClr val="FF0000"/>
                          </a:solidFill>
                        </a:rPr>
                        <a:t>A-</a:t>
                      </a:r>
                    </a:p>
                  </a:txBody>
                  <a:tcPr/>
                </a:tc>
                <a:tc>
                  <a:txBody>
                    <a:bodyPr/>
                    <a:lstStyle/>
                    <a:p>
                      <a:r>
                        <a:rPr lang="en-US" dirty="0">
                          <a:solidFill>
                            <a:srgbClr val="FF0000"/>
                          </a:solidFill>
                        </a:rPr>
                        <a:t>?</a:t>
                      </a:r>
                    </a:p>
                  </a:txBody>
                  <a:tcPr/>
                </a:tc>
                <a:extLst>
                  <a:ext uri="{0D108BD9-81ED-4DB2-BD59-A6C34878D82A}">
                    <a16:rowId xmlns:a16="http://schemas.microsoft.com/office/drawing/2014/main" val="595768999"/>
                  </a:ext>
                </a:extLst>
              </a:tr>
            </a:tbl>
          </a:graphicData>
        </a:graphic>
      </p:graphicFrame>
    </p:spTree>
    <p:extLst>
      <p:ext uri="{BB962C8B-B14F-4D97-AF65-F5344CB8AC3E}">
        <p14:creationId xmlns:p14="http://schemas.microsoft.com/office/powerpoint/2010/main" val="2906093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28085-8F05-0FEF-2A7C-AA09D0A09B1F}"/>
              </a:ext>
            </a:extLst>
          </p:cNvPr>
          <p:cNvSpPr>
            <a:spLocks noGrp="1"/>
          </p:cNvSpPr>
          <p:nvPr>
            <p:ph type="title"/>
          </p:nvPr>
        </p:nvSpPr>
        <p:spPr/>
        <p:txBody>
          <a:bodyPr/>
          <a:lstStyle/>
          <a:p>
            <a:r>
              <a:rPr lang="en-US" dirty="0"/>
              <a:t>Prediction Problems</a:t>
            </a:r>
          </a:p>
        </p:txBody>
      </p:sp>
      <p:sp>
        <p:nvSpPr>
          <p:cNvPr id="3" name="Content Placeholder 2">
            <a:extLst>
              <a:ext uri="{FF2B5EF4-FFF2-40B4-BE49-F238E27FC236}">
                <a16:creationId xmlns:a16="http://schemas.microsoft.com/office/drawing/2014/main" id="{078FEC54-053C-B6F1-9EE5-DA425122816D}"/>
              </a:ext>
            </a:extLst>
          </p:cNvPr>
          <p:cNvSpPr>
            <a:spLocks noGrp="1"/>
          </p:cNvSpPr>
          <p:nvPr>
            <p:ph idx="1"/>
          </p:nvPr>
        </p:nvSpPr>
        <p:spPr/>
        <p:txBody>
          <a:bodyPr/>
          <a:lstStyle/>
          <a:p>
            <a:r>
              <a:rPr lang="en-US" dirty="0"/>
              <a:t>Goal: predicting the grade in a course (e.g., CIS662) from available information</a:t>
            </a:r>
          </a:p>
        </p:txBody>
      </p:sp>
    </p:spTree>
    <p:extLst>
      <p:ext uri="{BB962C8B-B14F-4D97-AF65-F5344CB8AC3E}">
        <p14:creationId xmlns:p14="http://schemas.microsoft.com/office/powerpoint/2010/main" val="2746010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E7D53-D02D-A812-C0A1-34FFD198EC1F}"/>
              </a:ext>
            </a:extLst>
          </p:cNvPr>
          <p:cNvSpPr>
            <a:spLocks noGrp="1"/>
          </p:cNvSpPr>
          <p:nvPr>
            <p:ph type="title"/>
          </p:nvPr>
        </p:nvSpPr>
        <p:spPr/>
        <p:txBody>
          <a:bodyPr/>
          <a:lstStyle/>
          <a:p>
            <a:r>
              <a:rPr lang="en-US" dirty="0"/>
              <a:t>7. Prediction of quiz grades from course grade?</a:t>
            </a:r>
          </a:p>
        </p:txBody>
      </p:sp>
      <p:sp>
        <p:nvSpPr>
          <p:cNvPr id="3" name="Content Placeholder 2">
            <a:extLst>
              <a:ext uri="{FF2B5EF4-FFF2-40B4-BE49-F238E27FC236}">
                <a16:creationId xmlns:a16="http://schemas.microsoft.com/office/drawing/2014/main" id="{C380A7F7-3F41-5389-0AE0-0A67B18AC8F3}"/>
              </a:ext>
            </a:extLst>
          </p:cNvPr>
          <p:cNvSpPr>
            <a:spLocks noGrp="1"/>
          </p:cNvSpPr>
          <p:nvPr>
            <p:ph idx="1"/>
          </p:nvPr>
        </p:nvSpPr>
        <p:spPr/>
        <p:txBody>
          <a:bodyPr>
            <a:normAutofit/>
          </a:bodyPr>
          <a:lstStyle/>
          <a:p>
            <a:r>
              <a:rPr lang="en-US" b="0" i="0" u="none" strike="noStrike" dirty="0">
                <a:solidFill>
                  <a:srgbClr val="00B050"/>
                </a:solidFill>
                <a:effectLst/>
                <a:latin typeface="Calibri" panose="020F0502020204030204" pitchFamily="34" charset="0"/>
              </a:rPr>
              <a:t>How does this problem differ from the converse (predicting course grade from </a:t>
            </a:r>
            <a:r>
              <a:rPr lang="en-US" b="0" i="0" u="none" strike="noStrike">
                <a:solidFill>
                  <a:srgbClr val="00B050"/>
                </a:solidFill>
                <a:effectLst/>
                <a:latin typeface="Calibri" panose="020F0502020204030204" pitchFamily="34" charset="0"/>
              </a:rPr>
              <a:t>quiz grades)?</a:t>
            </a:r>
            <a:endParaRPr lang="en-US" b="0" i="0" u="none" strike="noStrike" dirty="0">
              <a:solidFill>
                <a:srgbClr val="00B050"/>
              </a:solidFill>
              <a:effectLst/>
              <a:latin typeface="Calibri" panose="020F0502020204030204" pitchFamily="34" charset="0"/>
            </a:endParaRPr>
          </a:p>
        </p:txBody>
      </p:sp>
    </p:spTree>
    <p:extLst>
      <p:ext uri="{BB962C8B-B14F-4D97-AF65-F5344CB8AC3E}">
        <p14:creationId xmlns:p14="http://schemas.microsoft.com/office/powerpoint/2010/main" val="2975379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CE9FE-0672-F8E6-099C-55AC5ADE28E2}"/>
              </a:ext>
            </a:extLst>
          </p:cNvPr>
          <p:cNvSpPr>
            <a:spLocks noGrp="1"/>
          </p:cNvSpPr>
          <p:nvPr>
            <p:ph type="title"/>
          </p:nvPr>
        </p:nvSpPr>
        <p:spPr/>
        <p:txBody>
          <a:bodyPr/>
          <a:lstStyle/>
          <a:p>
            <a:r>
              <a:rPr lang="en-US" dirty="0"/>
              <a:t>1. One input</a:t>
            </a:r>
          </a:p>
        </p:txBody>
      </p:sp>
      <p:graphicFrame>
        <p:nvGraphicFramePr>
          <p:cNvPr id="4" name="Table 4">
            <a:extLst>
              <a:ext uri="{FF2B5EF4-FFF2-40B4-BE49-F238E27FC236}">
                <a16:creationId xmlns:a16="http://schemas.microsoft.com/office/drawing/2014/main" id="{280A545B-EBAB-0047-DE60-B07B907746AF}"/>
              </a:ext>
            </a:extLst>
          </p:cNvPr>
          <p:cNvGraphicFramePr>
            <a:graphicFrameLocks noGrp="1"/>
          </p:cNvGraphicFramePr>
          <p:nvPr>
            <p:ph idx="1"/>
            <p:extLst>
              <p:ext uri="{D42A27DB-BD31-4B8C-83A1-F6EECF244321}">
                <p14:modId xmlns:p14="http://schemas.microsoft.com/office/powerpoint/2010/main" val="916502382"/>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596579988"/>
                    </a:ext>
                  </a:extLst>
                </a:gridCol>
                <a:gridCol w="5257800">
                  <a:extLst>
                    <a:ext uri="{9D8B030D-6E8A-4147-A177-3AD203B41FA5}">
                      <a16:colId xmlns:a16="http://schemas.microsoft.com/office/drawing/2014/main" val="114695191"/>
                    </a:ext>
                  </a:extLst>
                </a:gridCol>
              </a:tblGrid>
              <a:tr h="370840">
                <a:tc>
                  <a:txBody>
                    <a:bodyPr/>
                    <a:lstStyle/>
                    <a:p>
                      <a:r>
                        <a:rPr lang="en-US" dirty="0"/>
                        <a:t>Input</a:t>
                      </a:r>
                    </a:p>
                  </a:txBody>
                  <a:tcPr/>
                </a:tc>
                <a:tc>
                  <a:txBody>
                    <a:bodyPr/>
                    <a:lstStyle/>
                    <a:p>
                      <a:r>
                        <a:rPr lang="en-US" dirty="0"/>
                        <a:t>Output</a:t>
                      </a:r>
                    </a:p>
                  </a:txBody>
                  <a:tcPr/>
                </a:tc>
                <a:extLst>
                  <a:ext uri="{0D108BD9-81ED-4DB2-BD59-A6C34878D82A}">
                    <a16:rowId xmlns:a16="http://schemas.microsoft.com/office/drawing/2014/main" val="581293481"/>
                  </a:ext>
                </a:extLst>
              </a:tr>
              <a:tr h="370840">
                <a:tc>
                  <a:txBody>
                    <a:bodyPr/>
                    <a:lstStyle/>
                    <a:p>
                      <a:r>
                        <a:rPr lang="en-US" dirty="0"/>
                        <a:t>20</a:t>
                      </a:r>
                    </a:p>
                  </a:txBody>
                  <a:tcPr/>
                </a:tc>
                <a:tc>
                  <a:txBody>
                    <a:bodyPr/>
                    <a:lstStyle/>
                    <a:p>
                      <a:r>
                        <a:rPr lang="en-US" dirty="0"/>
                        <a:t>A</a:t>
                      </a:r>
                    </a:p>
                  </a:txBody>
                  <a:tcPr/>
                </a:tc>
                <a:extLst>
                  <a:ext uri="{0D108BD9-81ED-4DB2-BD59-A6C34878D82A}">
                    <a16:rowId xmlns:a16="http://schemas.microsoft.com/office/drawing/2014/main" val="874927854"/>
                  </a:ext>
                </a:extLst>
              </a:tr>
              <a:tr h="370840">
                <a:tc>
                  <a:txBody>
                    <a:bodyPr/>
                    <a:lstStyle/>
                    <a:p>
                      <a:r>
                        <a:rPr lang="en-US" dirty="0"/>
                        <a:t>37</a:t>
                      </a:r>
                    </a:p>
                  </a:txBody>
                  <a:tcPr/>
                </a:tc>
                <a:tc>
                  <a:txBody>
                    <a:bodyPr/>
                    <a:lstStyle/>
                    <a:p>
                      <a:r>
                        <a:rPr lang="en-US" dirty="0"/>
                        <a:t>B</a:t>
                      </a:r>
                    </a:p>
                  </a:txBody>
                  <a:tcPr/>
                </a:tc>
                <a:extLst>
                  <a:ext uri="{0D108BD9-81ED-4DB2-BD59-A6C34878D82A}">
                    <a16:rowId xmlns:a16="http://schemas.microsoft.com/office/drawing/2014/main" val="4079810321"/>
                  </a:ext>
                </a:extLst>
              </a:tr>
              <a:tr h="370840">
                <a:tc>
                  <a:txBody>
                    <a:bodyPr/>
                    <a:lstStyle/>
                    <a:p>
                      <a:r>
                        <a:rPr lang="en-US" dirty="0"/>
                        <a:t>51</a:t>
                      </a:r>
                    </a:p>
                  </a:txBody>
                  <a:tcPr/>
                </a:tc>
                <a:tc>
                  <a:txBody>
                    <a:bodyPr/>
                    <a:lstStyle/>
                    <a:p>
                      <a:r>
                        <a:rPr lang="en-US" dirty="0"/>
                        <a:t>B</a:t>
                      </a:r>
                    </a:p>
                  </a:txBody>
                  <a:tcPr/>
                </a:tc>
                <a:extLst>
                  <a:ext uri="{0D108BD9-81ED-4DB2-BD59-A6C34878D82A}">
                    <a16:rowId xmlns:a16="http://schemas.microsoft.com/office/drawing/2014/main" val="3958215297"/>
                  </a:ext>
                </a:extLst>
              </a:tr>
              <a:tr h="370840">
                <a:tc>
                  <a:txBody>
                    <a:bodyPr/>
                    <a:lstStyle/>
                    <a:p>
                      <a:r>
                        <a:rPr lang="en-US" dirty="0"/>
                        <a:t>49</a:t>
                      </a:r>
                    </a:p>
                  </a:txBody>
                  <a:tcPr/>
                </a:tc>
                <a:tc>
                  <a:txBody>
                    <a:bodyPr/>
                    <a:lstStyle/>
                    <a:p>
                      <a:r>
                        <a:rPr lang="en-US" dirty="0"/>
                        <a:t>C</a:t>
                      </a:r>
                    </a:p>
                  </a:txBody>
                  <a:tcPr/>
                </a:tc>
                <a:extLst>
                  <a:ext uri="{0D108BD9-81ED-4DB2-BD59-A6C34878D82A}">
                    <a16:rowId xmlns:a16="http://schemas.microsoft.com/office/drawing/2014/main" val="758906200"/>
                  </a:ext>
                </a:extLst>
              </a:tr>
              <a:tr h="370840">
                <a:tc>
                  <a:txBody>
                    <a:bodyPr/>
                    <a:lstStyle/>
                    <a:p>
                      <a:r>
                        <a:rPr lang="en-US" dirty="0">
                          <a:solidFill>
                            <a:srgbClr val="FF0000"/>
                          </a:solidFill>
                        </a:rPr>
                        <a:t>11</a:t>
                      </a:r>
                    </a:p>
                  </a:txBody>
                  <a:tcPr/>
                </a:tc>
                <a:tc>
                  <a:txBody>
                    <a:bodyPr/>
                    <a:lstStyle/>
                    <a:p>
                      <a:r>
                        <a:rPr lang="en-US" dirty="0">
                          <a:solidFill>
                            <a:srgbClr val="FF0000"/>
                          </a:solidFill>
                        </a:rPr>
                        <a:t>?</a:t>
                      </a:r>
                    </a:p>
                  </a:txBody>
                  <a:tcPr/>
                </a:tc>
                <a:extLst>
                  <a:ext uri="{0D108BD9-81ED-4DB2-BD59-A6C34878D82A}">
                    <a16:rowId xmlns:a16="http://schemas.microsoft.com/office/drawing/2014/main" val="595768999"/>
                  </a:ext>
                </a:extLst>
              </a:tr>
            </a:tbl>
          </a:graphicData>
        </a:graphic>
      </p:graphicFrame>
    </p:spTree>
    <p:extLst>
      <p:ext uri="{BB962C8B-B14F-4D97-AF65-F5344CB8AC3E}">
        <p14:creationId xmlns:p14="http://schemas.microsoft.com/office/powerpoint/2010/main" val="134905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CE9FE-0672-F8E6-099C-55AC5ADE28E2}"/>
              </a:ext>
            </a:extLst>
          </p:cNvPr>
          <p:cNvSpPr>
            <a:spLocks noGrp="1"/>
          </p:cNvSpPr>
          <p:nvPr>
            <p:ph type="title"/>
          </p:nvPr>
        </p:nvSpPr>
        <p:spPr/>
        <p:txBody>
          <a:bodyPr/>
          <a:lstStyle/>
          <a:p>
            <a:r>
              <a:rPr lang="en-US" dirty="0"/>
              <a:t>1. One input</a:t>
            </a:r>
          </a:p>
        </p:txBody>
      </p:sp>
      <p:graphicFrame>
        <p:nvGraphicFramePr>
          <p:cNvPr id="4" name="Table 4">
            <a:extLst>
              <a:ext uri="{FF2B5EF4-FFF2-40B4-BE49-F238E27FC236}">
                <a16:creationId xmlns:a16="http://schemas.microsoft.com/office/drawing/2014/main" id="{280A545B-EBAB-0047-DE60-B07B907746AF}"/>
              </a:ext>
            </a:extLst>
          </p:cNvPr>
          <p:cNvGraphicFramePr>
            <a:graphicFrameLocks noGrp="1"/>
          </p:cNvGraphicFramePr>
          <p:nvPr>
            <p:ph idx="1"/>
            <p:extLst>
              <p:ext uri="{D42A27DB-BD31-4B8C-83A1-F6EECF244321}">
                <p14:modId xmlns:p14="http://schemas.microsoft.com/office/powerpoint/2010/main" val="3993454096"/>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596579988"/>
                    </a:ext>
                  </a:extLst>
                </a:gridCol>
                <a:gridCol w="5257800">
                  <a:extLst>
                    <a:ext uri="{9D8B030D-6E8A-4147-A177-3AD203B41FA5}">
                      <a16:colId xmlns:a16="http://schemas.microsoft.com/office/drawing/2014/main" val="114695191"/>
                    </a:ext>
                  </a:extLst>
                </a:gridCol>
              </a:tblGrid>
              <a:tr h="370840">
                <a:tc>
                  <a:txBody>
                    <a:bodyPr/>
                    <a:lstStyle/>
                    <a:p>
                      <a:r>
                        <a:rPr lang="en-US" dirty="0"/>
                        <a:t>Input: Last two digits of SUID</a:t>
                      </a:r>
                    </a:p>
                  </a:txBody>
                  <a:tcPr/>
                </a:tc>
                <a:tc>
                  <a:txBody>
                    <a:bodyPr/>
                    <a:lstStyle/>
                    <a:p>
                      <a:r>
                        <a:rPr lang="en-US" dirty="0"/>
                        <a:t>Output: Grade in CIS662</a:t>
                      </a:r>
                    </a:p>
                  </a:txBody>
                  <a:tcPr/>
                </a:tc>
                <a:extLst>
                  <a:ext uri="{0D108BD9-81ED-4DB2-BD59-A6C34878D82A}">
                    <a16:rowId xmlns:a16="http://schemas.microsoft.com/office/drawing/2014/main" val="581293481"/>
                  </a:ext>
                </a:extLst>
              </a:tr>
              <a:tr h="370840">
                <a:tc>
                  <a:txBody>
                    <a:bodyPr/>
                    <a:lstStyle/>
                    <a:p>
                      <a:r>
                        <a:rPr lang="en-US" dirty="0"/>
                        <a:t>20</a:t>
                      </a:r>
                    </a:p>
                  </a:txBody>
                  <a:tcPr/>
                </a:tc>
                <a:tc>
                  <a:txBody>
                    <a:bodyPr/>
                    <a:lstStyle/>
                    <a:p>
                      <a:r>
                        <a:rPr lang="en-US" dirty="0"/>
                        <a:t>A</a:t>
                      </a:r>
                    </a:p>
                  </a:txBody>
                  <a:tcPr/>
                </a:tc>
                <a:extLst>
                  <a:ext uri="{0D108BD9-81ED-4DB2-BD59-A6C34878D82A}">
                    <a16:rowId xmlns:a16="http://schemas.microsoft.com/office/drawing/2014/main" val="874927854"/>
                  </a:ext>
                </a:extLst>
              </a:tr>
              <a:tr h="370840">
                <a:tc>
                  <a:txBody>
                    <a:bodyPr/>
                    <a:lstStyle/>
                    <a:p>
                      <a:r>
                        <a:rPr lang="en-US" dirty="0"/>
                        <a:t>37</a:t>
                      </a:r>
                    </a:p>
                  </a:txBody>
                  <a:tcPr/>
                </a:tc>
                <a:tc>
                  <a:txBody>
                    <a:bodyPr/>
                    <a:lstStyle/>
                    <a:p>
                      <a:r>
                        <a:rPr lang="en-US" dirty="0"/>
                        <a:t>B</a:t>
                      </a:r>
                    </a:p>
                  </a:txBody>
                  <a:tcPr/>
                </a:tc>
                <a:extLst>
                  <a:ext uri="{0D108BD9-81ED-4DB2-BD59-A6C34878D82A}">
                    <a16:rowId xmlns:a16="http://schemas.microsoft.com/office/drawing/2014/main" val="4079810321"/>
                  </a:ext>
                </a:extLst>
              </a:tr>
              <a:tr h="370840">
                <a:tc>
                  <a:txBody>
                    <a:bodyPr/>
                    <a:lstStyle/>
                    <a:p>
                      <a:r>
                        <a:rPr lang="en-US" dirty="0"/>
                        <a:t>51</a:t>
                      </a:r>
                    </a:p>
                  </a:txBody>
                  <a:tcPr/>
                </a:tc>
                <a:tc>
                  <a:txBody>
                    <a:bodyPr/>
                    <a:lstStyle/>
                    <a:p>
                      <a:r>
                        <a:rPr lang="en-US" dirty="0"/>
                        <a:t>B</a:t>
                      </a:r>
                    </a:p>
                  </a:txBody>
                  <a:tcPr/>
                </a:tc>
                <a:extLst>
                  <a:ext uri="{0D108BD9-81ED-4DB2-BD59-A6C34878D82A}">
                    <a16:rowId xmlns:a16="http://schemas.microsoft.com/office/drawing/2014/main" val="3958215297"/>
                  </a:ext>
                </a:extLst>
              </a:tr>
              <a:tr h="370840">
                <a:tc>
                  <a:txBody>
                    <a:bodyPr/>
                    <a:lstStyle/>
                    <a:p>
                      <a:r>
                        <a:rPr lang="en-US" dirty="0"/>
                        <a:t>49</a:t>
                      </a:r>
                    </a:p>
                  </a:txBody>
                  <a:tcPr/>
                </a:tc>
                <a:tc>
                  <a:txBody>
                    <a:bodyPr/>
                    <a:lstStyle/>
                    <a:p>
                      <a:r>
                        <a:rPr lang="en-US" dirty="0"/>
                        <a:t>C</a:t>
                      </a:r>
                    </a:p>
                  </a:txBody>
                  <a:tcPr/>
                </a:tc>
                <a:extLst>
                  <a:ext uri="{0D108BD9-81ED-4DB2-BD59-A6C34878D82A}">
                    <a16:rowId xmlns:a16="http://schemas.microsoft.com/office/drawing/2014/main" val="758906200"/>
                  </a:ext>
                </a:extLst>
              </a:tr>
              <a:tr h="370840">
                <a:tc>
                  <a:txBody>
                    <a:bodyPr/>
                    <a:lstStyle/>
                    <a:p>
                      <a:r>
                        <a:rPr lang="en-US" dirty="0">
                          <a:solidFill>
                            <a:srgbClr val="FF0000"/>
                          </a:solidFill>
                        </a:rPr>
                        <a:t>11</a:t>
                      </a:r>
                    </a:p>
                  </a:txBody>
                  <a:tcPr/>
                </a:tc>
                <a:tc>
                  <a:txBody>
                    <a:bodyPr/>
                    <a:lstStyle/>
                    <a:p>
                      <a:r>
                        <a:rPr lang="en-US" dirty="0">
                          <a:solidFill>
                            <a:srgbClr val="FF0000"/>
                          </a:solidFill>
                        </a:rPr>
                        <a:t>?</a:t>
                      </a:r>
                    </a:p>
                  </a:txBody>
                  <a:tcPr/>
                </a:tc>
                <a:extLst>
                  <a:ext uri="{0D108BD9-81ED-4DB2-BD59-A6C34878D82A}">
                    <a16:rowId xmlns:a16="http://schemas.microsoft.com/office/drawing/2014/main" val="595768999"/>
                  </a:ext>
                </a:extLst>
              </a:tr>
            </a:tbl>
          </a:graphicData>
        </a:graphic>
      </p:graphicFrame>
    </p:spTree>
    <p:extLst>
      <p:ext uri="{BB962C8B-B14F-4D97-AF65-F5344CB8AC3E}">
        <p14:creationId xmlns:p14="http://schemas.microsoft.com/office/powerpoint/2010/main" val="3655616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211D7-7CCD-4283-5A90-21A7C2614CF6}"/>
              </a:ext>
            </a:extLst>
          </p:cNvPr>
          <p:cNvSpPr>
            <a:spLocks noGrp="1"/>
          </p:cNvSpPr>
          <p:nvPr>
            <p:ph type="title"/>
          </p:nvPr>
        </p:nvSpPr>
        <p:spPr/>
        <p:txBody>
          <a:bodyPr/>
          <a:lstStyle/>
          <a:p>
            <a:r>
              <a:rPr lang="en-US" dirty="0"/>
              <a:t>1. </a:t>
            </a:r>
            <a:r>
              <a:rPr lang="en-US" b="0" i="0" u="none" strike="noStrike" dirty="0">
                <a:solidFill>
                  <a:srgbClr val="000000"/>
                </a:solidFill>
                <a:effectLst/>
                <a:latin typeface="Calibri" panose="020F0502020204030204" pitchFamily="34" charset="0"/>
              </a:rPr>
              <a:t>Can you predict CIS662 grade from SUID? </a:t>
            </a:r>
            <a:endParaRPr lang="en-US" dirty="0"/>
          </a:p>
        </p:txBody>
      </p:sp>
      <p:sp>
        <p:nvSpPr>
          <p:cNvPr id="3" name="Content Placeholder 2">
            <a:extLst>
              <a:ext uri="{FF2B5EF4-FFF2-40B4-BE49-F238E27FC236}">
                <a16:creationId xmlns:a16="http://schemas.microsoft.com/office/drawing/2014/main" id="{B66A9486-EB1A-C3F9-9E99-2970D135B8D0}"/>
              </a:ext>
            </a:extLst>
          </p:cNvPr>
          <p:cNvSpPr>
            <a:spLocks noGrp="1"/>
          </p:cNvSpPr>
          <p:nvPr>
            <p:ph idx="1"/>
          </p:nvPr>
        </p:nvSpPr>
        <p:spPr/>
        <p:txBody>
          <a:bodyPr>
            <a:normAutofit/>
          </a:bodyPr>
          <a:lstStyle/>
          <a:p>
            <a:r>
              <a:rPr lang="en-US" b="0" i="0" u="none" strike="noStrike" dirty="0">
                <a:solidFill>
                  <a:srgbClr val="000000"/>
                </a:solidFill>
                <a:effectLst/>
                <a:latin typeface="Calibri" panose="020F0502020204030204" pitchFamily="34" charset="0"/>
              </a:rPr>
              <a:t>No dependence, no predictability!</a:t>
            </a:r>
          </a:p>
          <a:p>
            <a:r>
              <a:rPr lang="en-US" b="0" i="0" u="none" strike="noStrike" dirty="0">
                <a:solidFill>
                  <a:srgbClr val="000000"/>
                </a:solidFill>
                <a:effectLst/>
                <a:latin typeface="Calibri" panose="020F0502020204030204" pitchFamily="34" charset="0"/>
              </a:rPr>
              <a:t>Perhaps you can still make a prediction based on past data, e.g., my grades for students in previous courses.  </a:t>
            </a:r>
          </a:p>
          <a:p>
            <a:r>
              <a:rPr lang="en-US" b="0" i="0" u="none" strike="noStrike" dirty="0">
                <a:solidFill>
                  <a:srgbClr val="000000"/>
                </a:solidFill>
                <a:effectLst/>
                <a:latin typeface="Calibri" panose="020F0502020204030204" pitchFamily="34" charset="0"/>
              </a:rPr>
              <a:t>The SUID may be irrelevant: you are predicting a mean or median or mode—which one is most appropriate?  </a:t>
            </a:r>
          </a:p>
          <a:p>
            <a:endParaRPr lang="en-US" dirty="0"/>
          </a:p>
        </p:txBody>
      </p:sp>
    </p:spTree>
    <p:extLst>
      <p:ext uri="{BB962C8B-B14F-4D97-AF65-F5344CB8AC3E}">
        <p14:creationId xmlns:p14="http://schemas.microsoft.com/office/powerpoint/2010/main" val="3670092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211D7-7CCD-4283-5A90-21A7C2614CF6}"/>
              </a:ext>
            </a:extLst>
          </p:cNvPr>
          <p:cNvSpPr>
            <a:spLocks noGrp="1"/>
          </p:cNvSpPr>
          <p:nvPr>
            <p:ph type="title"/>
          </p:nvPr>
        </p:nvSpPr>
        <p:spPr/>
        <p:txBody>
          <a:bodyPr/>
          <a:lstStyle/>
          <a:p>
            <a:r>
              <a:rPr lang="en-US" dirty="0"/>
              <a:t>1. </a:t>
            </a:r>
            <a:r>
              <a:rPr lang="en-US" b="0" i="0" u="none" strike="noStrike" dirty="0">
                <a:solidFill>
                  <a:srgbClr val="000000"/>
                </a:solidFill>
                <a:effectLst/>
                <a:latin typeface="Calibri" panose="020F0502020204030204" pitchFamily="34" charset="0"/>
              </a:rPr>
              <a:t>Can you predict CIS662 grade from SUID? </a:t>
            </a:r>
            <a:endParaRPr lang="en-US" dirty="0"/>
          </a:p>
        </p:txBody>
      </p:sp>
      <p:sp>
        <p:nvSpPr>
          <p:cNvPr id="3" name="Content Placeholder 2">
            <a:extLst>
              <a:ext uri="{FF2B5EF4-FFF2-40B4-BE49-F238E27FC236}">
                <a16:creationId xmlns:a16="http://schemas.microsoft.com/office/drawing/2014/main" id="{B66A9486-EB1A-C3F9-9E99-2970D135B8D0}"/>
              </a:ext>
            </a:extLst>
          </p:cNvPr>
          <p:cNvSpPr>
            <a:spLocks noGrp="1"/>
          </p:cNvSpPr>
          <p:nvPr>
            <p:ph idx="1"/>
          </p:nvPr>
        </p:nvSpPr>
        <p:spPr/>
        <p:txBody>
          <a:bodyPr>
            <a:normAutofit/>
          </a:bodyPr>
          <a:lstStyle/>
          <a:p>
            <a:r>
              <a:rPr lang="en-US" b="0" i="0" u="none" strike="noStrike" dirty="0">
                <a:solidFill>
                  <a:srgbClr val="000000"/>
                </a:solidFill>
                <a:effectLst/>
                <a:latin typeface="Calibri" panose="020F0502020204030204" pitchFamily="34" charset="0"/>
              </a:rPr>
              <a:t>The quality of the prediction may depend on how relevant is the past data: my grading patterns may be different for 400-level vs. 600-level courses vs. 700-level courses, electives vs. required courses, small vs. large classes.  </a:t>
            </a:r>
          </a:p>
          <a:p>
            <a:r>
              <a:rPr lang="en-US" dirty="0">
                <a:solidFill>
                  <a:srgbClr val="000000"/>
                </a:solidFill>
                <a:latin typeface="Calibri" panose="020F0502020204030204" pitchFamily="34" charset="0"/>
              </a:rPr>
              <a:t>T</a:t>
            </a:r>
            <a:r>
              <a:rPr lang="en-US" b="0" i="0" u="none" strike="noStrike" dirty="0">
                <a:solidFill>
                  <a:srgbClr val="000000"/>
                </a:solidFill>
                <a:effectLst/>
                <a:latin typeface="Calibri" panose="020F0502020204030204" pitchFamily="34" charset="0"/>
              </a:rPr>
              <a:t>he same student may have taken my previous courses and received some grades in them, so my grade distribution for them may be different from that of the average student—in fact, if the student is taking my CIS662 after having taken my previous courses, maybe it's because they've done well!</a:t>
            </a:r>
          </a:p>
          <a:p>
            <a:endParaRPr lang="en-US" dirty="0"/>
          </a:p>
        </p:txBody>
      </p:sp>
    </p:spTree>
    <p:extLst>
      <p:ext uri="{BB962C8B-B14F-4D97-AF65-F5344CB8AC3E}">
        <p14:creationId xmlns:p14="http://schemas.microsoft.com/office/powerpoint/2010/main" val="2463986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98B7E-9654-4F67-4891-AC9252CCB552}"/>
              </a:ext>
            </a:extLst>
          </p:cNvPr>
          <p:cNvSpPr>
            <a:spLocks noGrp="1"/>
          </p:cNvSpPr>
          <p:nvPr>
            <p:ph type="title"/>
          </p:nvPr>
        </p:nvSpPr>
        <p:spPr/>
        <p:txBody>
          <a:bodyPr/>
          <a:lstStyle/>
          <a:p>
            <a:r>
              <a:rPr lang="en-US" dirty="0"/>
              <a:t>2. Two inputs</a:t>
            </a:r>
          </a:p>
        </p:txBody>
      </p:sp>
      <p:graphicFrame>
        <p:nvGraphicFramePr>
          <p:cNvPr id="4" name="Table 4">
            <a:extLst>
              <a:ext uri="{FF2B5EF4-FFF2-40B4-BE49-F238E27FC236}">
                <a16:creationId xmlns:a16="http://schemas.microsoft.com/office/drawing/2014/main" id="{D710D3AD-41B4-8EC3-C23E-391250C8E742}"/>
              </a:ext>
            </a:extLst>
          </p:cNvPr>
          <p:cNvGraphicFramePr>
            <a:graphicFrameLocks noGrp="1"/>
          </p:cNvGraphicFramePr>
          <p:nvPr>
            <p:ph idx="1"/>
            <p:extLst>
              <p:ext uri="{D42A27DB-BD31-4B8C-83A1-F6EECF244321}">
                <p14:modId xmlns:p14="http://schemas.microsoft.com/office/powerpoint/2010/main" val="2128622425"/>
              </p:ext>
            </p:extLst>
          </p:nvPr>
        </p:nvGraphicFramePr>
        <p:xfrm>
          <a:off x="838200" y="1825625"/>
          <a:ext cx="10515597" cy="296672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208930636"/>
                    </a:ext>
                  </a:extLst>
                </a:gridCol>
                <a:gridCol w="3505199">
                  <a:extLst>
                    <a:ext uri="{9D8B030D-6E8A-4147-A177-3AD203B41FA5}">
                      <a16:colId xmlns:a16="http://schemas.microsoft.com/office/drawing/2014/main" val="3847210027"/>
                    </a:ext>
                  </a:extLst>
                </a:gridCol>
                <a:gridCol w="3505199">
                  <a:extLst>
                    <a:ext uri="{9D8B030D-6E8A-4147-A177-3AD203B41FA5}">
                      <a16:colId xmlns:a16="http://schemas.microsoft.com/office/drawing/2014/main" val="1210364172"/>
                    </a:ext>
                  </a:extLst>
                </a:gridCol>
              </a:tblGrid>
              <a:tr h="370840">
                <a:tc>
                  <a:txBody>
                    <a:bodyPr/>
                    <a:lstStyle/>
                    <a:p>
                      <a:r>
                        <a:rPr lang="en-US" dirty="0"/>
                        <a:t>Input 1</a:t>
                      </a:r>
                    </a:p>
                  </a:txBody>
                  <a:tcPr/>
                </a:tc>
                <a:tc>
                  <a:txBody>
                    <a:bodyPr/>
                    <a:lstStyle/>
                    <a:p>
                      <a:r>
                        <a:rPr lang="en-US" dirty="0"/>
                        <a:t>Input 2</a:t>
                      </a:r>
                    </a:p>
                  </a:txBody>
                  <a:tcPr/>
                </a:tc>
                <a:tc>
                  <a:txBody>
                    <a:bodyPr/>
                    <a:lstStyle/>
                    <a:p>
                      <a:r>
                        <a:rPr lang="en-US" dirty="0"/>
                        <a:t>Output</a:t>
                      </a:r>
                    </a:p>
                  </a:txBody>
                  <a:tcPr/>
                </a:tc>
                <a:extLst>
                  <a:ext uri="{0D108BD9-81ED-4DB2-BD59-A6C34878D82A}">
                    <a16:rowId xmlns:a16="http://schemas.microsoft.com/office/drawing/2014/main" val="3231252622"/>
                  </a:ext>
                </a:extLst>
              </a:tr>
              <a:tr h="370840">
                <a:tc>
                  <a:txBody>
                    <a:bodyPr/>
                    <a:lstStyle/>
                    <a:p>
                      <a:r>
                        <a:rPr lang="en-US" dirty="0"/>
                        <a:t>A</a:t>
                      </a:r>
                    </a:p>
                  </a:txBody>
                  <a:tcPr/>
                </a:tc>
                <a:tc>
                  <a:txBody>
                    <a:bodyPr/>
                    <a:lstStyle/>
                    <a:p>
                      <a:r>
                        <a:rPr lang="en-US" dirty="0"/>
                        <a:t>Z</a:t>
                      </a:r>
                    </a:p>
                  </a:txBody>
                  <a:tcPr/>
                </a:tc>
                <a:tc>
                  <a:txBody>
                    <a:bodyPr/>
                    <a:lstStyle/>
                    <a:p>
                      <a:r>
                        <a:rPr lang="en-US" dirty="0"/>
                        <a:t>A</a:t>
                      </a:r>
                    </a:p>
                  </a:txBody>
                  <a:tcPr/>
                </a:tc>
                <a:extLst>
                  <a:ext uri="{0D108BD9-81ED-4DB2-BD59-A6C34878D82A}">
                    <a16:rowId xmlns:a16="http://schemas.microsoft.com/office/drawing/2014/main" val="2366048729"/>
                  </a:ext>
                </a:extLst>
              </a:tr>
              <a:tr h="370840">
                <a:tc>
                  <a:txBody>
                    <a:bodyPr/>
                    <a:lstStyle/>
                    <a:p>
                      <a:r>
                        <a:rPr lang="en-US" dirty="0"/>
                        <a:t>M</a:t>
                      </a:r>
                    </a:p>
                  </a:txBody>
                  <a:tcPr/>
                </a:tc>
                <a:tc>
                  <a:txBody>
                    <a:bodyPr/>
                    <a:lstStyle/>
                    <a:p>
                      <a:r>
                        <a:rPr lang="en-US" dirty="0"/>
                        <a:t>P</a:t>
                      </a:r>
                    </a:p>
                  </a:txBody>
                  <a:tcPr/>
                </a:tc>
                <a:tc>
                  <a:txBody>
                    <a:bodyPr/>
                    <a:lstStyle/>
                    <a:p>
                      <a:r>
                        <a:rPr lang="en-US" dirty="0"/>
                        <a:t>B</a:t>
                      </a:r>
                    </a:p>
                  </a:txBody>
                  <a:tcPr/>
                </a:tc>
                <a:extLst>
                  <a:ext uri="{0D108BD9-81ED-4DB2-BD59-A6C34878D82A}">
                    <a16:rowId xmlns:a16="http://schemas.microsoft.com/office/drawing/2014/main" val="1123022945"/>
                  </a:ext>
                </a:extLst>
              </a:tr>
              <a:tr h="370840">
                <a:tc>
                  <a:txBody>
                    <a:bodyPr/>
                    <a:lstStyle/>
                    <a:p>
                      <a:r>
                        <a:rPr lang="en-US" dirty="0"/>
                        <a:t>N</a:t>
                      </a:r>
                    </a:p>
                  </a:txBody>
                  <a:tcPr/>
                </a:tc>
                <a:tc>
                  <a:txBody>
                    <a:bodyPr/>
                    <a:lstStyle/>
                    <a:p>
                      <a:r>
                        <a:rPr lang="en-US" dirty="0"/>
                        <a:t>Q</a:t>
                      </a:r>
                    </a:p>
                  </a:txBody>
                  <a:tcPr/>
                </a:tc>
                <a:tc>
                  <a:txBody>
                    <a:bodyPr/>
                    <a:lstStyle/>
                    <a:p>
                      <a:r>
                        <a:rPr lang="en-US" dirty="0"/>
                        <a:t>B</a:t>
                      </a:r>
                    </a:p>
                  </a:txBody>
                  <a:tcPr/>
                </a:tc>
                <a:extLst>
                  <a:ext uri="{0D108BD9-81ED-4DB2-BD59-A6C34878D82A}">
                    <a16:rowId xmlns:a16="http://schemas.microsoft.com/office/drawing/2014/main" val="115314486"/>
                  </a:ext>
                </a:extLst>
              </a:tr>
              <a:tr h="370840">
                <a:tc>
                  <a:txBody>
                    <a:bodyPr/>
                    <a:lstStyle/>
                    <a:p>
                      <a:r>
                        <a:rPr lang="en-US" dirty="0"/>
                        <a:t>Z</a:t>
                      </a:r>
                    </a:p>
                  </a:txBody>
                  <a:tcPr/>
                </a:tc>
                <a:tc>
                  <a:txBody>
                    <a:bodyPr/>
                    <a:lstStyle/>
                    <a:p>
                      <a:r>
                        <a:rPr lang="en-US" dirty="0"/>
                        <a:t>C</a:t>
                      </a:r>
                    </a:p>
                  </a:txBody>
                  <a:tcPr/>
                </a:tc>
                <a:tc>
                  <a:txBody>
                    <a:bodyPr/>
                    <a:lstStyle/>
                    <a:p>
                      <a:r>
                        <a:rPr lang="en-US" dirty="0"/>
                        <a:t>B</a:t>
                      </a:r>
                    </a:p>
                  </a:txBody>
                  <a:tcPr/>
                </a:tc>
                <a:extLst>
                  <a:ext uri="{0D108BD9-81ED-4DB2-BD59-A6C34878D82A}">
                    <a16:rowId xmlns:a16="http://schemas.microsoft.com/office/drawing/2014/main" val="3950330075"/>
                  </a:ext>
                </a:extLst>
              </a:tr>
              <a:tr h="370840">
                <a:tc>
                  <a:txBody>
                    <a:bodyPr/>
                    <a:lstStyle/>
                    <a:p>
                      <a:r>
                        <a:rPr lang="en-US" dirty="0"/>
                        <a:t>F</a:t>
                      </a:r>
                    </a:p>
                  </a:txBody>
                  <a:tcPr/>
                </a:tc>
                <a:tc>
                  <a:txBody>
                    <a:bodyPr/>
                    <a:lstStyle/>
                    <a:p>
                      <a:r>
                        <a:rPr lang="en-US" dirty="0"/>
                        <a:t>C</a:t>
                      </a:r>
                    </a:p>
                  </a:txBody>
                  <a:tcPr/>
                </a:tc>
                <a:tc>
                  <a:txBody>
                    <a:bodyPr/>
                    <a:lstStyle/>
                    <a:p>
                      <a:r>
                        <a:rPr lang="en-US" dirty="0"/>
                        <a:t>B</a:t>
                      </a:r>
                    </a:p>
                  </a:txBody>
                  <a:tcPr/>
                </a:tc>
                <a:extLst>
                  <a:ext uri="{0D108BD9-81ED-4DB2-BD59-A6C34878D82A}">
                    <a16:rowId xmlns:a16="http://schemas.microsoft.com/office/drawing/2014/main" val="3826584734"/>
                  </a:ext>
                </a:extLst>
              </a:tr>
              <a:tr h="370840">
                <a:tc>
                  <a:txBody>
                    <a:bodyPr/>
                    <a:lstStyle/>
                    <a:p>
                      <a:r>
                        <a:rPr lang="en-US" dirty="0"/>
                        <a:t>G</a:t>
                      </a:r>
                    </a:p>
                  </a:txBody>
                  <a:tcPr/>
                </a:tc>
                <a:tc>
                  <a:txBody>
                    <a:bodyPr/>
                    <a:lstStyle/>
                    <a:p>
                      <a:r>
                        <a:rPr lang="en-US" dirty="0"/>
                        <a:t>Z</a:t>
                      </a:r>
                    </a:p>
                  </a:txBody>
                  <a:tcPr/>
                </a:tc>
                <a:tc>
                  <a:txBody>
                    <a:bodyPr/>
                    <a:lstStyle/>
                    <a:p>
                      <a:r>
                        <a:rPr lang="en-US" dirty="0"/>
                        <a:t>A</a:t>
                      </a:r>
                    </a:p>
                  </a:txBody>
                  <a:tcPr/>
                </a:tc>
                <a:extLst>
                  <a:ext uri="{0D108BD9-81ED-4DB2-BD59-A6C34878D82A}">
                    <a16:rowId xmlns:a16="http://schemas.microsoft.com/office/drawing/2014/main" val="2303513046"/>
                  </a:ext>
                </a:extLst>
              </a:tr>
              <a:tr h="370840">
                <a:tc>
                  <a:txBody>
                    <a:bodyPr/>
                    <a:lstStyle/>
                    <a:p>
                      <a:r>
                        <a:rPr lang="en-US" dirty="0">
                          <a:solidFill>
                            <a:srgbClr val="FF0000"/>
                          </a:solidFill>
                        </a:rPr>
                        <a:t>Z</a:t>
                      </a:r>
                    </a:p>
                  </a:txBody>
                  <a:tcPr/>
                </a:tc>
                <a:tc>
                  <a:txBody>
                    <a:bodyPr/>
                    <a:lstStyle/>
                    <a:p>
                      <a:r>
                        <a:rPr lang="en-US" dirty="0">
                          <a:solidFill>
                            <a:srgbClr val="FF0000"/>
                          </a:solidFill>
                        </a:rPr>
                        <a:t>Z</a:t>
                      </a:r>
                    </a:p>
                  </a:txBody>
                  <a:tcPr/>
                </a:tc>
                <a:tc>
                  <a:txBody>
                    <a:bodyPr/>
                    <a:lstStyle/>
                    <a:p>
                      <a:r>
                        <a:rPr lang="en-US" dirty="0">
                          <a:solidFill>
                            <a:srgbClr val="FF0000"/>
                          </a:solidFill>
                        </a:rPr>
                        <a:t>?</a:t>
                      </a:r>
                    </a:p>
                  </a:txBody>
                  <a:tcPr/>
                </a:tc>
                <a:extLst>
                  <a:ext uri="{0D108BD9-81ED-4DB2-BD59-A6C34878D82A}">
                    <a16:rowId xmlns:a16="http://schemas.microsoft.com/office/drawing/2014/main" val="2575554401"/>
                  </a:ext>
                </a:extLst>
              </a:tr>
            </a:tbl>
          </a:graphicData>
        </a:graphic>
      </p:graphicFrame>
    </p:spTree>
    <p:extLst>
      <p:ext uri="{BB962C8B-B14F-4D97-AF65-F5344CB8AC3E}">
        <p14:creationId xmlns:p14="http://schemas.microsoft.com/office/powerpoint/2010/main" val="375298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98B7E-9654-4F67-4891-AC9252CCB552}"/>
              </a:ext>
            </a:extLst>
          </p:cNvPr>
          <p:cNvSpPr>
            <a:spLocks noGrp="1"/>
          </p:cNvSpPr>
          <p:nvPr>
            <p:ph type="title"/>
          </p:nvPr>
        </p:nvSpPr>
        <p:spPr/>
        <p:txBody>
          <a:bodyPr/>
          <a:lstStyle/>
          <a:p>
            <a:r>
              <a:rPr lang="en-US" dirty="0"/>
              <a:t>2. Two inputs</a:t>
            </a:r>
          </a:p>
        </p:txBody>
      </p:sp>
      <p:graphicFrame>
        <p:nvGraphicFramePr>
          <p:cNvPr id="4" name="Table 4">
            <a:extLst>
              <a:ext uri="{FF2B5EF4-FFF2-40B4-BE49-F238E27FC236}">
                <a16:creationId xmlns:a16="http://schemas.microsoft.com/office/drawing/2014/main" id="{D710D3AD-41B4-8EC3-C23E-391250C8E742}"/>
              </a:ext>
            </a:extLst>
          </p:cNvPr>
          <p:cNvGraphicFramePr>
            <a:graphicFrameLocks noGrp="1"/>
          </p:cNvGraphicFramePr>
          <p:nvPr>
            <p:ph idx="1"/>
            <p:extLst>
              <p:ext uri="{D42A27DB-BD31-4B8C-83A1-F6EECF244321}">
                <p14:modId xmlns:p14="http://schemas.microsoft.com/office/powerpoint/2010/main" val="2855055703"/>
              </p:ext>
            </p:extLst>
          </p:nvPr>
        </p:nvGraphicFramePr>
        <p:xfrm>
          <a:off x="838200" y="1825625"/>
          <a:ext cx="10515597" cy="296672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208930636"/>
                    </a:ext>
                  </a:extLst>
                </a:gridCol>
                <a:gridCol w="3505199">
                  <a:extLst>
                    <a:ext uri="{9D8B030D-6E8A-4147-A177-3AD203B41FA5}">
                      <a16:colId xmlns:a16="http://schemas.microsoft.com/office/drawing/2014/main" val="3847210027"/>
                    </a:ext>
                  </a:extLst>
                </a:gridCol>
                <a:gridCol w="3505199">
                  <a:extLst>
                    <a:ext uri="{9D8B030D-6E8A-4147-A177-3AD203B41FA5}">
                      <a16:colId xmlns:a16="http://schemas.microsoft.com/office/drawing/2014/main" val="1210364172"/>
                    </a:ext>
                  </a:extLst>
                </a:gridCol>
              </a:tblGrid>
              <a:tr h="370840">
                <a:tc>
                  <a:txBody>
                    <a:bodyPr/>
                    <a:lstStyle/>
                    <a:p>
                      <a:r>
                        <a:rPr lang="en-US" dirty="0"/>
                        <a:t>First Initial</a:t>
                      </a:r>
                    </a:p>
                  </a:txBody>
                  <a:tcPr/>
                </a:tc>
                <a:tc>
                  <a:txBody>
                    <a:bodyPr/>
                    <a:lstStyle/>
                    <a:p>
                      <a:r>
                        <a:rPr lang="en-US" dirty="0"/>
                        <a:t>Last Initial</a:t>
                      </a:r>
                    </a:p>
                  </a:txBody>
                  <a:tcPr/>
                </a:tc>
                <a:tc>
                  <a:txBody>
                    <a:bodyPr/>
                    <a:lstStyle/>
                    <a:p>
                      <a:r>
                        <a:rPr lang="en-US" dirty="0"/>
                        <a:t>Grade in CIS662</a:t>
                      </a:r>
                    </a:p>
                  </a:txBody>
                  <a:tcPr/>
                </a:tc>
                <a:extLst>
                  <a:ext uri="{0D108BD9-81ED-4DB2-BD59-A6C34878D82A}">
                    <a16:rowId xmlns:a16="http://schemas.microsoft.com/office/drawing/2014/main" val="3231252622"/>
                  </a:ext>
                </a:extLst>
              </a:tr>
              <a:tr h="370840">
                <a:tc>
                  <a:txBody>
                    <a:bodyPr/>
                    <a:lstStyle/>
                    <a:p>
                      <a:r>
                        <a:rPr lang="en-US" dirty="0"/>
                        <a:t>A</a:t>
                      </a:r>
                    </a:p>
                  </a:txBody>
                  <a:tcPr/>
                </a:tc>
                <a:tc>
                  <a:txBody>
                    <a:bodyPr/>
                    <a:lstStyle/>
                    <a:p>
                      <a:r>
                        <a:rPr lang="en-US" dirty="0"/>
                        <a:t>Z</a:t>
                      </a:r>
                    </a:p>
                  </a:txBody>
                  <a:tcPr/>
                </a:tc>
                <a:tc>
                  <a:txBody>
                    <a:bodyPr/>
                    <a:lstStyle/>
                    <a:p>
                      <a:r>
                        <a:rPr lang="en-US" dirty="0"/>
                        <a:t>A</a:t>
                      </a:r>
                    </a:p>
                  </a:txBody>
                  <a:tcPr/>
                </a:tc>
                <a:extLst>
                  <a:ext uri="{0D108BD9-81ED-4DB2-BD59-A6C34878D82A}">
                    <a16:rowId xmlns:a16="http://schemas.microsoft.com/office/drawing/2014/main" val="2366048729"/>
                  </a:ext>
                </a:extLst>
              </a:tr>
              <a:tr h="370840">
                <a:tc>
                  <a:txBody>
                    <a:bodyPr/>
                    <a:lstStyle/>
                    <a:p>
                      <a:r>
                        <a:rPr lang="en-US" dirty="0"/>
                        <a:t>M</a:t>
                      </a:r>
                    </a:p>
                  </a:txBody>
                  <a:tcPr/>
                </a:tc>
                <a:tc>
                  <a:txBody>
                    <a:bodyPr/>
                    <a:lstStyle/>
                    <a:p>
                      <a:r>
                        <a:rPr lang="en-US" dirty="0"/>
                        <a:t>P</a:t>
                      </a:r>
                    </a:p>
                  </a:txBody>
                  <a:tcPr/>
                </a:tc>
                <a:tc>
                  <a:txBody>
                    <a:bodyPr/>
                    <a:lstStyle/>
                    <a:p>
                      <a:r>
                        <a:rPr lang="en-US" dirty="0"/>
                        <a:t>B</a:t>
                      </a:r>
                    </a:p>
                  </a:txBody>
                  <a:tcPr/>
                </a:tc>
                <a:extLst>
                  <a:ext uri="{0D108BD9-81ED-4DB2-BD59-A6C34878D82A}">
                    <a16:rowId xmlns:a16="http://schemas.microsoft.com/office/drawing/2014/main" val="1123022945"/>
                  </a:ext>
                </a:extLst>
              </a:tr>
              <a:tr h="370840">
                <a:tc>
                  <a:txBody>
                    <a:bodyPr/>
                    <a:lstStyle/>
                    <a:p>
                      <a:r>
                        <a:rPr lang="en-US" dirty="0"/>
                        <a:t>N</a:t>
                      </a:r>
                    </a:p>
                  </a:txBody>
                  <a:tcPr/>
                </a:tc>
                <a:tc>
                  <a:txBody>
                    <a:bodyPr/>
                    <a:lstStyle/>
                    <a:p>
                      <a:r>
                        <a:rPr lang="en-US" dirty="0"/>
                        <a:t>Q</a:t>
                      </a:r>
                    </a:p>
                  </a:txBody>
                  <a:tcPr/>
                </a:tc>
                <a:tc>
                  <a:txBody>
                    <a:bodyPr/>
                    <a:lstStyle/>
                    <a:p>
                      <a:r>
                        <a:rPr lang="en-US" dirty="0"/>
                        <a:t>B</a:t>
                      </a:r>
                    </a:p>
                  </a:txBody>
                  <a:tcPr/>
                </a:tc>
                <a:extLst>
                  <a:ext uri="{0D108BD9-81ED-4DB2-BD59-A6C34878D82A}">
                    <a16:rowId xmlns:a16="http://schemas.microsoft.com/office/drawing/2014/main" val="115314486"/>
                  </a:ext>
                </a:extLst>
              </a:tr>
              <a:tr h="370840">
                <a:tc>
                  <a:txBody>
                    <a:bodyPr/>
                    <a:lstStyle/>
                    <a:p>
                      <a:r>
                        <a:rPr lang="en-US" dirty="0"/>
                        <a:t>Z</a:t>
                      </a:r>
                    </a:p>
                  </a:txBody>
                  <a:tcPr/>
                </a:tc>
                <a:tc>
                  <a:txBody>
                    <a:bodyPr/>
                    <a:lstStyle/>
                    <a:p>
                      <a:r>
                        <a:rPr lang="en-US" dirty="0"/>
                        <a:t>C</a:t>
                      </a:r>
                    </a:p>
                  </a:txBody>
                  <a:tcPr/>
                </a:tc>
                <a:tc>
                  <a:txBody>
                    <a:bodyPr/>
                    <a:lstStyle/>
                    <a:p>
                      <a:r>
                        <a:rPr lang="en-US" dirty="0"/>
                        <a:t>B</a:t>
                      </a:r>
                    </a:p>
                  </a:txBody>
                  <a:tcPr/>
                </a:tc>
                <a:extLst>
                  <a:ext uri="{0D108BD9-81ED-4DB2-BD59-A6C34878D82A}">
                    <a16:rowId xmlns:a16="http://schemas.microsoft.com/office/drawing/2014/main" val="3950330075"/>
                  </a:ext>
                </a:extLst>
              </a:tr>
              <a:tr h="370840">
                <a:tc>
                  <a:txBody>
                    <a:bodyPr/>
                    <a:lstStyle/>
                    <a:p>
                      <a:r>
                        <a:rPr lang="en-US" dirty="0"/>
                        <a:t>F</a:t>
                      </a:r>
                    </a:p>
                  </a:txBody>
                  <a:tcPr/>
                </a:tc>
                <a:tc>
                  <a:txBody>
                    <a:bodyPr/>
                    <a:lstStyle/>
                    <a:p>
                      <a:r>
                        <a:rPr lang="en-US" dirty="0"/>
                        <a:t>C</a:t>
                      </a:r>
                    </a:p>
                  </a:txBody>
                  <a:tcPr/>
                </a:tc>
                <a:tc>
                  <a:txBody>
                    <a:bodyPr/>
                    <a:lstStyle/>
                    <a:p>
                      <a:r>
                        <a:rPr lang="en-US" dirty="0"/>
                        <a:t>B</a:t>
                      </a:r>
                    </a:p>
                  </a:txBody>
                  <a:tcPr/>
                </a:tc>
                <a:extLst>
                  <a:ext uri="{0D108BD9-81ED-4DB2-BD59-A6C34878D82A}">
                    <a16:rowId xmlns:a16="http://schemas.microsoft.com/office/drawing/2014/main" val="3826584734"/>
                  </a:ext>
                </a:extLst>
              </a:tr>
              <a:tr h="370840">
                <a:tc>
                  <a:txBody>
                    <a:bodyPr/>
                    <a:lstStyle/>
                    <a:p>
                      <a:r>
                        <a:rPr lang="en-US" dirty="0"/>
                        <a:t>G</a:t>
                      </a:r>
                    </a:p>
                  </a:txBody>
                  <a:tcPr/>
                </a:tc>
                <a:tc>
                  <a:txBody>
                    <a:bodyPr/>
                    <a:lstStyle/>
                    <a:p>
                      <a:r>
                        <a:rPr lang="en-US" dirty="0"/>
                        <a:t>Z</a:t>
                      </a:r>
                    </a:p>
                  </a:txBody>
                  <a:tcPr/>
                </a:tc>
                <a:tc>
                  <a:txBody>
                    <a:bodyPr/>
                    <a:lstStyle/>
                    <a:p>
                      <a:r>
                        <a:rPr lang="en-US" dirty="0"/>
                        <a:t>A</a:t>
                      </a:r>
                    </a:p>
                  </a:txBody>
                  <a:tcPr/>
                </a:tc>
                <a:extLst>
                  <a:ext uri="{0D108BD9-81ED-4DB2-BD59-A6C34878D82A}">
                    <a16:rowId xmlns:a16="http://schemas.microsoft.com/office/drawing/2014/main" val="2303513046"/>
                  </a:ext>
                </a:extLst>
              </a:tr>
              <a:tr h="370840">
                <a:tc>
                  <a:txBody>
                    <a:bodyPr/>
                    <a:lstStyle/>
                    <a:p>
                      <a:r>
                        <a:rPr lang="en-US" dirty="0">
                          <a:solidFill>
                            <a:srgbClr val="FF0000"/>
                          </a:solidFill>
                        </a:rPr>
                        <a:t>Z</a:t>
                      </a:r>
                    </a:p>
                  </a:txBody>
                  <a:tcPr/>
                </a:tc>
                <a:tc>
                  <a:txBody>
                    <a:bodyPr/>
                    <a:lstStyle/>
                    <a:p>
                      <a:r>
                        <a:rPr lang="en-US" dirty="0">
                          <a:solidFill>
                            <a:srgbClr val="FF0000"/>
                          </a:solidFill>
                        </a:rPr>
                        <a:t>Z</a:t>
                      </a:r>
                    </a:p>
                  </a:txBody>
                  <a:tcPr/>
                </a:tc>
                <a:tc>
                  <a:txBody>
                    <a:bodyPr/>
                    <a:lstStyle/>
                    <a:p>
                      <a:r>
                        <a:rPr lang="en-US" dirty="0">
                          <a:solidFill>
                            <a:srgbClr val="FF0000"/>
                          </a:solidFill>
                        </a:rPr>
                        <a:t>?</a:t>
                      </a:r>
                    </a:p>
                  </a:txBody>
                  <a:tcPr/>
                </a:tc>
                <a:extLst>
                  <a:ext uri="{0D108BD9-81ED-4DB2-BD59-A6C34878D82A}">
                    <a16:rowId xmlns:a16="http://schemas.microsoft.com/office/drawing/2014/main" val="2575554401"/>
                  </a:ext>
                </a:extLst>
              </a:tr>
            </a:tbl>
          </a:graphicData>
        </a:graphic>
      </p:graphicFrame>
    </p:spTree>
    <p:extLst>
      <p:ext uri="{BB962C8B-B14F-4D97-AF65-F5344CB8AC3E}">
        <p14:creationId xmlns:p14="http://schemas.microsoft.com/office/powerpoint/2010/main" val="3979851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211D7-7CCD-4283-5A90-21A7C2614CF6}"/>
              </a:ext>
            </a:extLst>
          </p:cNvPr>
          <p:cNvSpPr>
            <a:spLocks noGrp="1"/>
          </p:cNvSpPr>
          <p:nvPr>
            <p:ph type="title"/>
          </p:nvPr>
        </p:nvSpPr>
        <p:spPr/>
        <p:txBody>
          <a:bodyPr/>
          <a:lstStyle/>
          <a:p>
            <a:r>
              <a:rPr lang="en-US" dirty="0"/>
              <a:t>2. </a:t>
            </a:r>
            <a:r>
              <a:rPr lang="en-US" b="0" i="0" u="none" strike="noStrike" dirty="0">
                <a:solidFill>
                  <a:srgbClr val="000000"/>
                </a:solidFill>
                <a:effectLst/>
                <a:latin typeface="Calibri" panose="020F0502020204030204" pitchFamily="34" charset="0"/>
              </a:rPr>
              <a:t>Can you predict CIS662 grade from Initials? </a:t>
            </a:r>
            <a:endParaRPr lang="en-US" dirty="0"/>
          </a:p>
        </p:txBody>
      </p:sp>
      <p:sp>
        <p:nvSpPr>
          <p:cNvPr id="3" name="Content Placeholder 2">
            <a:extLst>
              <a:ext uri="{FF2B5EF4-FFF2-40B4-BE49-F238E27FC236}">
                <a16:creationId xmlns:a16="http://schemas.microsoft.com/office/drawing/2014/main" id="{B66A9486-EB1A-C3F9-9E99-2970D135B8D0}"/>
              </a:ext>
            </a:extLst>
          </p:cNvPr>
          <p:cNvSpPr>
            <a:spLocks noGrp="1"/>
          </p:cNvSpPr>
          <p:nvPr>
            <p:ph idx="1"/>
          </p:nvPr>
        </p:nvSpPr>
        <p:spPr/>
        <p:txBody>
          <a:bodyPr>
            <a:normAutofit/>
          </a:bodyPr>
          <a:lstStyle/>
          <a:p>
            <a:r>
              <a:rPr lang="en-US" b="0" i="0" u="none" strike="noStrike" dirty="0">
                <a:solidFill>
                  <a:srgbClr val="000000"/>
                </a:solidFill>
                <a:effectLst/>
                <a:latin typeface="Calibri" panose="020F0502020204030204" pitchFamily="34" charset="0"/>
              </a:rPr>
              <a:t>No dependence, no predictability!</a:t>
            </a:r>
          </a:p>
          <a:p>
            <a:r>
              <a:rPr lang="en-US" dirty="0">
                <a:solidFill>
                  <a:srgbClr val="FF0000"/>
                </a:solidFill>
                <a:latin typeface="Calibri" panose="020F0502020204030204" pitchFamily="34" charset="0"/>
              </a:rPr>
              <a:t>Spurious patterns in data can mislead us.</a:t>
            </a:r>
          </a:p>
          <a:p>
            <a:r>
              <a:rPr lang="en-US" dirty="0">
                <a:solidFill>
                  <a:srgbClr val="000000"/>
                </a:solidFill>
                <a:latin typeface="Calibri" panose="020F0502020204030204" pitchFamily="34" charset="0"/>
              </a:rPr>
              <a:t>In the available data, students with last initial ”Z” received an A.</a:t>
            </a:r>
          </a:p>
          <a:p>
            <a:r>
              <a:rPr lang="en-US" b="0" i="0" u="none" strike="noStrike" dirty="0">
                <a:solidFill>
                  <a:srgbClr val="000000"/>
                </a:solidFill>
                <a:effectLst/>
                <a:latin typeface="Calibri" panose="020F0502020204030204" pitchFamily="34" charset="0"/>
              </a:rPr>
              <a:t>You cannot infer that future students with last initial “Z” will also receive an A!</a:t>
            </a:r>
          </a:p>
          <a:p>
            <a:r>
              <a:rPr lang="en-US" dirty="0">
                <a:solidFill>
                  <a:srgbClr val="7030A0"/>
                </a:solidFill>
                <a:latin typeface="Calibri" panose="020F0502020204030204" pitchFamily="34" charset="0"/>
              </a:rPr>
              <a:t>Other examples:</a:t>
            </a:r>
          </a:p>
          <a:p>
            <a:pPr lvl="1"/>
            <a:r>
              <a:rPr lang="en-US" dirty="0">
                <a:solidFill>
                  <a:srgbClr val="7030A0"/>
                </a:solidFill>
                <a:latin typeface="Calibri" panose="020F0502020204030204" pitchFamily="34" charset="0"/>
              </a:rPr>
              <a:t>Medical diagnosis based on whether SSN is even vs. odd.</a:t>
            </a:r>
          </a:p>
          <a:p>
            <a:pPr lvl="1"/>
            <a:r>
              <a:rPr lang="en-US" b="0" i="0" u="none" strike="noStrike" dirty="0">
                <a:solidFill>
                  <a:srgbClr val="7030A0"/>
                </a:solidFill>
                <a:effectLst/>
                <a:latin typeface="Calibri" panose="020F0502020204030204" pitchFamily="34" charset="0"/>
              </a:rPr>
              <a:t>Hair length used to predict Male/Female from photographs– Beatles mislabeled!</a:t>
            </a:r>
          </a:p>
          <a:p>
            <a:endParaRPr lang="en-US" dirty="0"/>
          </a:p>
        </p:txBody>
      </p:sp>
    </p:spTree>
    <p:extLst>
      <p:ext uri="{BB962C8B-B14F-4D97-AF65-F5344CB8AC3E}">
        <p14:creationId xmlns:p14="http://schemas.microsoft.com/office/powerpoint/2010/main" val="137332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1104</Words>
  <Application>Microsoft Macintosh PowerPoint</Application>
  <PresentationFormat>Widescreen</PresentationFormat>
  <Paragraphs>231</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Class Exercises:  Variations on a machine learning grade prediction problem</vt:lpstr>
      <vt:lpstr>Prediction Problems</vt:lpstr>
      <vt:lpstr>1. One input</vt:lpstr>
      <vt:lpstr>1. One input</vt:lpstr>
      <vt:lpstr>1. Can you predict CIS662 grade from SUID? </vt:lpstr>
      <vt:lpstr>1. Can you predict CIS662 grade from SUID? </vt:lpstr>
      <vt:lpstr>2. Two inputs</vt:lpstr>
      <vt:lpstr>2. Two inputs</vt:lpstr>
      <vt:lpstr>2. Can you predict CIS662 grade from Initials? </vt:lpstr>
      <vt:lpstr>3. Prediction from current GPA</vt:lpstr>
      <vt:lpstr>3. Prediction from current GPA: sources of noise</vt:lpstr>
      <vt:lpstr>3. Prediction from current GPA</vt:lpstr>
      <vt:lpstr>4. Prediction from another course’s grade</vt:lpstr>
      <vt:lpstr>4. Prediction from another course’s grade</vt:lpstr>
      <vt:lpstr>5. Prediction from quiz grade in the course</vt:lpstr>
      <vt:lpstr>5. Prediction from partial information known to be relevant</vt:lpstr>
      <vt:lpstr>6. Prediction from all information known to be relevant</vt:lpstr>
      <vt:lpstr>6. Prediction from all information known to be relevant</vt:lpstr>
      <vt:lpstr>PowerPoint Presentation</vt:lpstr>
      <vt:lpstr>7. Prediction of quiz grades from course grade?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Exercises:  Variations on a machine learning grade prediction problem</dc:title>
  <dc:creator>Chilukuri K Mohan</dc:creator>
  <cp:lastModifiedBy>Chilukuri K Mohan</cp:lastModifiedBy>
  <cp:revision>1</cp:revision>
  <dcterms:created xsi:type="dcterms:W3CDTF">2023-08-28T13:06:13Z</dcterms:created>
  <dcterms:modified xsi:type="dcterms:W3CDTF">2023-08-28T14:06:16Z</dcterms:modified>
</cp:coreProperties>
</file>