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21" r:id="rId3"/>
    <p:sldId id="301" r:id="rId4"/>
    <p:sldId id="313" r:id="rId5"/>
    <p:sldId id="322" r:id="rId6"/>
    <p:sldId id="320" r:id="rId7"/>
    <p:sldId id="314" r:id="rId8"/>
    <p:sldId id="315" r:id="rId9"/>
    <p:sldId id="273" r:id="rId10"/>
    <p:sldId id="318" r:id="rId11"/>
    <p:sldId id="316" r:id="rId12"/>
    <p:sldId id="319" r:id="rId13"/>
    <p:sldId id="274" r:id="rId14"/>
    <p:sldId id="270" r:id="rId15"/>
    <p:sldId id="293" r:id="rId16"/>
    <p:sldId id="323" r:id="rId17"/>
    <p:sldId id="324" r:id="rId18"/>
    <p:sldId id="327" r:id="rId19"/>
    <p:sldId id="326" r:id="rId20"/>
    <p:sldId id="325" r:id="rId21"/>
    <p:sldId id="328" r:id="rId22"/>
    <p:sldId id="329" r:id="rId23"/>
    <p:sldId id="359" r:id="rId24"/>
    <p:sldId id="330" r:id="rId25"/>
    <p:sldId id="331" r:id="rId26"/>
    <p:sldId id="332" r:id="rId27"/>
    <p:sldId id="358" r:id="rId28"/>
    <p:sldId id="357" r:id="rId29"/>
    <p:sldId id="360" r:id="rId30"/>
    <p:sldId id="333" r:id="rId31"/>
    <p:sldId id="334" r:id="rId32"/>
    <p:sldId id="335" r:id="rId33"/>
    <p:sldId id="356" r:id="rId34"/>
    <p:sldId id="336" r:id="rId35"/>
    <p:sldId id="337" r:id="rId36"/>
    <p:sldId id="338" r:id="rId37"/>
    <p:sldId id="355" r:id="rId38"/>
    <p:sldId id="354" r:id="rId39"/>
    <p:sldId id="339" r:id="rId40"/>
    <p:sldId id="341" r:id="rId41"/>
    <p:sldId id="352" r:id="rId42"/>
    <p:sldId id="353" r:id="rId43"/>
    <p:sldId id="340" r:id="rId44"/>
    <p:sldId id="342" r:id="rId45"/>
    <p:sldId id="346" r:id="rId46"/>
    <p:sldId id="343" r:id="rId47"/>
    <p:sldId id="351" r:id="rId48"/>
    <p:sldId id="344" r:id="rId49"/>
    <p:sldId id="345" r:id="rId50"/>
    <p:sldId id="350" r:id="rId51"/>
    <p:sldId id="348" r:id="rId52"/>
    <p:sldId id="349" r:id="rId53"/>
    <p:sldId id="34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p:restoredTop sz="94686"/>
  </p:normalViewPr>
  <p:slideViewPr>
    <p:cSldViewPr>
      <p:cViewPr varScale="1">
        <p:scale>
          <a:sx n="75" d="100"/>
          <a:sy n="75" d="100"/>
        </p:scale>
        <p:origin x="24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10/2/23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10/2/23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10/2/23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10/2/23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10/2/23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chinelearningplus.com/wp-content/uploads/2019/02/Equation-4-min.png" TargetMode="External"/><Relationship Id="rId2" Type="http://schemas.openxmlformats.org/officeDocument/2006/relationships/hyperlink" Target="https://www.machinelearningplus.com/time-series/arima-model-time-series-forecasting-pyth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owardsdatascience.com/association-rule-mining-be4122fc179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courses.cs.washington.edu/courses/cse415/00sp/lecture-slides/Case-based-reasoning/sld004.htm" TargetMode="External"/><Relationship Id="rId13" Type="http://schemas.openxmlformats.org/officeDocument/2006/relationships/hyperlink" Target="https://courses.cs.washington.edu/courses/cse415/00sp/lecture-slides/Case-based-reasoning/index.htm" TargetMode="External"/><Relationship Id="rId18" Type="http://schemas.openxmlformats.org/officeDocument/2006/relationships/image" Target="../media/image11.gif"/><Relationship Id="rId3" Type="http://schemas.openxmlformats.org/officeDocument/2006/relationships/image" Target="../media/image3.gif"/><Relationship Id="rId7" Type="http://schemas.openxmlformats.org/officeDocument/2006/relationships/image" Target="../media/image5.gif"/><Relationship Id="rId12" Type="http://schemas.openxmlformats.org/officeDocument/2006/relationships/image" Target="../media/image8.gif"/><Relationship Id="rId17" Type="http://schemas.openxmlformats.org/officeDocument/2006/relationships/hyperlink" Target="https://courses.cs.washington.edu/courses/cse415/00sp/lecture-slides/Case-based-reasoning/tsld003.htm" TargetMode="External"/><Relationship Id="rId2" Type="http://schemas.openxmlformats.org/officeDocument/2006/relationships/hyperlink" Target="https://courses.cs.washington.edu/courses/cse415/00sp/lecture-slides/Case-based-reasoning/sld003.htm" TargetMode="External"/><Relationship Id="rId16"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hyperlink" Target="https://courses.cs.washington.edu/courses/cse415/00sp/lecture-slides/Case-based-reasoning/sld002.htm" TargetMode="External"/><Relationship Id="rId11" Type="http://schemas.openxmlformats.org/officeDocument/2006/relationships/image" Target="../media/image7.gif"/><Relationship Id="rId5" Type="http://schemas.openxmlformats.org/officeDocument/2006/relationships/image" Target="../media/image4.gif"/><Relationship Id="rId15" Type="http://schemas.openxmlformats.org/officeDocument/2006/relationships/hyperlink" Target="http://www.cs.washington.edu/people/faculty/tanimoto.html" TargetMode="External"/><Relationship Id="rId10" Type="http://schemas.openxmlformats.org/officeDocument/2006/relationships/hyperlink" Target="https://courses.cs.washington.edu/courses/cse415/00sp/lecture-slides/Case-based-reasoning/sld007.htm" TargetMode="External"/><Relationship Id="rId4" Type="http://schemas.openxmlformats.org/officeDocument/2006/relationships/hyperlink" Target="https://courses.cs.washington.edu/courses/cse415/00sp/lecture-slides/Case-based-reasoning/sld001.htm" TargetMode="External"/><Relationship Id="rId9" Type="http://schemas.openxmlformats.org/officeDocument/2006/relationships/image" Target="../media/image6.gif"/><Relationship Id="rId14"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owardsdatascience.com/reinforcement-learning-explained-visually-part-4-q-learning-step-by-step-b65efb731d3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atalyzex.com/paper/arxiv:1011.0935"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cs.cornell.edu/home/kleinber/networks-book/"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owardsdatascience.com/first-neural-network-for-beginners-explained-with-code-4cfd37e06ea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baeldung.com/cs/chatgpt-mode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owardsai.net/p/programming/decision-trees-explained-with-a-practical-example-fe47872d3b53"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towardsdatascience.com/markov-and-hidden-markov-model-3eec42298d75"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Models</a:t>
            </a:r>
          </a:p>
        </p:txBody>
      </p:sp>
      <p:sp>
        <p:nvSpPr>
          <p:cNvPr id="3" name="Subtitle 2"/>
          <p:cNvSpPr>
            <a:spLocks noGrp="1"/>
          </p:cNvSpPr>
          <p:nvPr>
            <p:ph type="subTitle" idx="1"/>
          </p:nvPr>
        </p:nvSpPr>
        <p:spPr/>
        <p:txBody>
          <a:bodyPr/>
          <a:lstStyle/>
          <a:p>
            <a:r>
              <a:rPr lang="en-US" dirty="0"/>
              <a:t>CIS662, Sep. 27,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Size</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lvl="0"/>
            <a:r>
              <a:rPr lang="en-US" dirty="0"/>
              <a:t>Number of trainable parameters</a:t>
            </a:r>
          </a:p>
          <a:p>
            <a:pPr lvl="0"/>
            <a:r>
              <a:rPr lang="en-US" dirty="0"/>
              <a:t>Magnitudes of parameters</a:t>
            </a:r>
          </a:p>
          <a:p>
            <a:pPr lvl="0"/>
            <a:r>
              <a:rPr lang="en-US" dirty="0"/>
              <a:t>Complexity of components of the model</a:t>
            </a:r>
          </a:p>
          <a:p>
            <a:pPr lvl="0"/>
            <a:r>
              <a:rPr lang="en-US" dirty="0"/>
              <a:t>Number of bits needed to describe the model</a:t>
            </a:r>
          </a:p>
          <a:p>
            <a:pPr marL="0" indent="0">
              <a:buNone/>
            </a:pPr>
            <a:endParaRPr lang="en-US" dirty="0"/>
          </a:p>
        </p:txBody>
      </p:sp>
    </p:spTree>
    <p:extLst>
      <p:ext uri="{BB962C8B-B14F-4D97-AF65-F5344CB8AC3E}">
        <p14:creationId xmlns:p14="http://schemas.microsoft.com/office/powerpoint/2010/main" val="14510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computational effort</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lvl="0"/>
            <a:r>
              <a:rPr lang="en-US" dirty="0"/>
              <a:t>How to find the right settings for hyper-parameter values;</a:t>
            </a:r>
          </a:p>
          <a:p>
            <a:r>
              <a:rPr lang="en-US" dirty="0"/>
              <a:t>Data preprocessing effort</a:t>
            </a:r>
          </a:p>
          <a:p>
            <a:r>
              <a:rPr lang="en-US" dirty="0"/>
              <a:t>Any additional effort required to interpret model outputs</a:t>
            </a:r>
          </a:p>
          <a:p>
            <a:pPr lvl="0"/>
            <a:r>
              <a:rPr lang="en-US" dirty="0"/>
              <a:t>Can we build a hardware implementation?</a:t>
            </a:r>
          </a:p>
          <a:p>
            <a:endParaRPr lang="en-US" dirty="0"/>
          </a:p>
        </p:txBody>
      </p:sp>
    </p:spTree>
    <p:extLst>
      <p:ext uri="{BB962C8B-B14F-4D97-AF65-F5344CB8AC3E}">
        <p14:creationId xmlns:p14="http://schemas.microsoft.com/office/powerpoint/2010/main" val="103991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robustness</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marL="0" indent="0">
              <a:buNone/>
            </a:pPr>
            <a:r>
              <a:rPr lang="en-US" dirty="0">
                <a:solidFill>
                  <a:srgbClr val="FF0000"/>
                </a:solidFill>
              </a:rPr>
              <a:t>System behavior when:</a:t>
            </a:r>
          </a:p>
          <a:p>
            <a:r>
              <a:rPr lang="en-US" dirty="0"/>
              <a:t>a part of the model “fails”;</a:t>
            </a:r>
          </a:p>
          <a:p>
            <a:r>
              <a:rPr lang="en-US" dirty="0"/>
              <a:t>the input data is noisy;</a:t>
            </a:r>
          </a:p>
          <a:p>
            <a:r>
              <a:rPr lang="en-US" dirty="0"/>
              <a:t>the data generation process or the environment changes with time;</a:t>
            </a:r>
          </a:p>
          <a:p>
            <a:r>
              <a:rPr lang="en-US" dirty="0"/>
              <a:t>unfamiliar kinds of data are presented;</a:t>
            </a:r>
          </a:p>
          <a:p>
            <a:r>
              <a:rPr lang="en-US" dirty="0"/>
              <a:t>adversaries attack (to steal information, to modify model parameters, or to fake its outputs)</a:t>
            </a:r>
          </a:p>
          <a:p>
            <a:pPr marL="0" lvl="0" indent="0">
              <a:buNone/>
            </a:pPr>
            <a:endParaRPr lang="en-US" dirty="0"/>
          </a:p>
          <a:p>
            <a:endParaRPr lang="en-US" dirty="0"/>
          </a:p>
        </p:txBody>
      </p:sp>
    </p:spTree>
    <p:extLst>
      <p:ext uri="{BB962C8B-B14F-4D97-AF65-F5344CB8AC3E}">
        <p14:creationId xmlns:p14="http://schemas.microsoft.com/office/powerpoint/2010/main" val="142272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BDF-DF4C-F141-AE45-47A7DA7ED181}"/>
              </a:ext>
            </a:extLst>
          </p:cNvPr>
          <p:cNvSpPr>
            <a:spLocks noGrp="1"/>
          </p:cNvSpPr>
          <p:nvPr>
            <p:ph type="title"/>
          </p:nvPr>
        </p:nvSpPr>
        <p:spPr/>
        <p:txBody>
          <a:bodyPr>
            <a:normAutofit/>
          </a:bodyPr>
          <a:lstStyle/>
          <a:p>
            <a:r>
              <a:rPr lang="en-US" sz="4000" dirty="0"/>
              <a:t>Need to</a:t>
            </a:r>
            <a:r>
              <a:rPr lang="en-US" sz="4000" dirty="0">
                <a:solidFill>
                  <a:srgbClr val="FF0000"/>
                </a:solidFill>
              </a:rPr>
              <a:t> choose </a:t>
            </a:r>
            <a:r>
              <a:rPr lang="en-US" sz="4000" dirty="0"/>
              <a:t>models and learning algorithms</a:t>
            </a:r>
          </a:p>
        </p:txBody>
      </p:sp>
      <p:sp>
        <p:nvSpPr>
          <p:cNvPr id="3" name="Content Placeholder 2">
            <a:extLst>
              <a:ext uri="{FF2B5EF4-FFF2-40B4-BE49-F238E27FC236}">
                <a16:creationId xmlns:a16="http://schemas.microsoft.com/office/drawing/2014/main" id="{C92DE321-2485-0B41-803C-6CE218768DE1}"/>
              </a:ext>
            </a:extLst>
          </p:cNvPr>
          <p:cNvSpPr>
            <a:spLocks noGrp="1"/>
          </p:cNvSpPr>
          <p:nvPr>
            <p:ph idx="1"/>
          </p:nvPr>
        </p:nvSpPr>
        <p:spPr/>
        <p:txBody>
          <a:bodyPr/>
          <a:lstStyle/>
          <a:p>
            <a:r>
              <a:rPr lang="en-US" dirty="0">
                <a:solidFill>
                  <a:srgbClr val="00B050"/>
                </a:solidFill>
              </a:rPr>
              <a:t>The same problem may be addressed using diﬀerent models!</a:t>
            </a:r>
          </a:p>
          <a:p>
            <a:pPr lvl="1"/>
            <a:r>
              <a:rPr lang="en-US" dirty="0"/>
              <a:t>E.g., a decision tree or a neural network may be used for a classification problem.</a:t>
            </a:r>
          </a:p>
          <a:p>
            <a:endParaRPr lang="en-US" dirty="0"/>
          </a:p>
          <a:p>
            <a:r>
              <a:rPr lang="en-US" dirty="0">
                <a:solidFill>
                  <a:srgbClr val="0070C0"/>
                </a:solidFill>
              </a:rPr>
              <a:t>The same model’s parameter values can be estimated using diﬀerent learning algorithms.</a:t>
            </a:r>
          </a:p>
          <a:p>
            <a:pPr lvl="1"/>
            <a:r>
              <a:rPr lang="en-US" dirty="0"/>
              <a:t>E.g., backpropagation or evolutionary strategies may be used for training a neural network’s weights.</a:t>
            </a:r>
          </a:p>
        </p:txBody>
      </p:sp>
    </p:spTree>
    <p:extLst>
      <p:ext uri="{BB962C8B-B14F-4D97-AF65-F5344CB8AC3E}">
        <p14:creationId xmlns:p14="http://schemas.microsoft.com/office/powerpoint/2010/main" val="486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547F-9587-CA40-948A-F5C2A6DB9182}"/>
              </a:ext>
            </a:extLst>
          </p:cNvPr>
          <p:cNvSpPr>
            <a:spLocks noGrp="1"/>
          </p:cNvSpPr>
          <p:nvPr>
            <p:ph type="title"/>
          </p:nvPr>
        </p:nvSpPr>
        <p:spPr/>
        <p:txBody>
          <a:bodyPr/>
          <a:lstStyle/>
          <a:p>
            <a:r>
              <a:rPr lang="en-US" dirty="0"/>
              <a:t>On model complexity</a:t>
            </a:r>
          </a:p>
        </p:txBody>
      </p:sp>
      <p:sp>
        <p:nvSpPr>
          <p:cNvPr id="3" name="Content Placeholder 2">
            <a:extLst>
              <a:ext uri="{FF2B5EF4-FFF2-40B4-BE49-F238E27FC236}">
                <a16:creationId xmlns:a16="http://schemas.microsoft.com/office/drawing/2014/main" id="{50C130E2-4BD4-044E-AF55-69B8016F7A91}"/>
              </a:ext>
            </a:extLst>
          </p:cNvPr>
          <p:cNvSpPr>
            <a:spLocks noGrp="1"/>
          </p:cNvSpPr>
          <p:nvPr>
            <p:ph idx="1"/>
          </p:nvPr>
        </p:nvSpPr>
        <p:spPr/>
        <p:txBody>
          <a:bodyPr/>
          <a:lstStyle/>
          <a:p>
            <a:r>
              <a:rPr lang="en-US" dirty="0">
                <a:solidFill>
                  <a:srgbClr val="FF0000"/>
                </a:solidFill>
              </a:rPr>
              <a:t>Occam’s razor: </a:t>
            </a:r>
            <a:r>
              <a:rPr lang="en-US" dirty="0"/>
              <a:t>prefer simpler models, with fewer parameters</a:t>
            </a:r>
          </a:p>
          <a:p>
            <a:pPr lvl="1"/>
            <a:r>
              <a:rPr lang="en-US" dirty="0"/>
              <a:t>Avoid over-fitting</a:t>
            </a:r>
          </a:p>
          <a:p>
            <a:pPr lvl="1"/>
            <a:r>
              <a:rPr lang="en-US" dirty="0"/>
              <a:t>Expected to perform better on test data</a:t>
            </a:r>
          </a:p>
          <a:p>
            <a:pPr marL="457200" lvl="1" indent="0">
              <a:buNone/>
            </a:pPr>
            <a:endParaRPr lang="en-US" dirty="0"/>
          </a:p>
          <a:p>
            <a:r>
              <a:rPr lang="en-US" dirty="0">
                <a:solidFill>
                  <a:srgbClr val="FF0000"/>
                </a:solidFill>
              </a:rPr>
              <a:t>But: </a:t>
            </a:r>
            <a:r>
              <a:rPr lang="en-US" dirty="0"/>
              <a:t>what if the more complex model gives </a:t>
            </a:r>
            <a:r>
              <a:rPr lang="en-US" dirty="0">
                <a:solidFill>
                  <a:srgbClr val="FF0000"/>
                </a:solidFill>
              </a:rPr>
              <a:t>better quality </a:t>
            </a:r>
            <a:r>
              <a:rPr lang="en-US" dirty="0"/>
              <a:t>results, and obtains them </a:t>
            </a:r>
            <a:r>
              <a:rPr lang="en-US" dirty="0">
                <a:solidFill>
                  <a:srgbClr val="FF0000"/>
                </a:solidFill>
              </a:rPr>
              <a:t>faster</a:t>
            </a:r>
            <a:r>
              <a:rPr lang="en-US" dirty="0"/>
              <a:t>?</a:t>
            </a:r>
          </a:p>
          <a:p>
            <a:endParaRPr lang="en-US" dirty="0"/>
          </a:p>
          <a:p>
            <a:r>
              <a:rPr lang="en-US" dirty="0"/>
              <a:t>We must consider the tradeoff!</a:t>
            </a:r>
          </a:p>
          <a:p>
            <a:endParaRPr lang="en-US" dirty="0"/>
          </a:p>
          <a:p>
            <a:endParaRPr lang="en-US" dirty="0"/>
          </a:p>
        </p:txBody>
      </p:sp>
    </p:spTree>
    <p:extLst>
      <p:ext uri="{BB962C8B-B14F-4D97-AF65-F5344CB8AC3E}">
        <p14:creationId xmlns:p14="http://schemas.microsoft.com/office/powerpoint/2010/main" val="8443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AF10-A57D-1F43-94D1-C6A7677C0D1E}"/>
              </a:ext>
            </a:extLst>
          </p:cNvPr>
          <p:cNvSpPr>
            <a:spLocks noGrp="1"/>
          </p:cNvSpPr>
          <p:nvPr>
            <p:ph type="title"/>
          </p:nvPr>
        </p:nvSpPr>
        <p:spPr/>
        <p:txBody>
          <a:bodyPr/>
          <a:lstStyle/>
          <a:p>
            <a:r>
              <a:rPr lang="en-US" dirty="0"/>
              <a:t>Strategies for finding the right size model</a:t>
            </a:r>
          </a:p>
        </p:txBody>
      </p:sp>
      <p:sp>
        <p:nvSpPr>
          <p:cNvPr id="3" name="Content Placeholder 2">
            <a:extLst>
              <a:ext uri="{FF2B5EF4-FFF2-40B4-BE49-F238E27FC236}">
                <a16:creationId xmlns:a16="http://schemas.microsoft.com/office/drawing/2014/main" id="{99AECF5A-970D-6A49-AC62-6C79A986E3A3}"/>
              </a:ext>
            </a:extLst>
          </p:cNvPr>
          <p:cNvSpPr>
            <a:spLocks noGrp="1"/>
          </p:cNvSpPr>
          <p:nvPr>
            <p:ph idx="1"/>
          </p:nvPr>
        </p:nvSpPr>
        <p:spPr/>
        <p:txBody>
          <a:bodyPr/>
          <a:lstStyle/>
          <a:p>
            <a:r>
              <a:rPr lang="en-US" dirty="0"/>
              <a:t>Start small, and </a:t>
            </a:r>
            <a:r>
              <a:rPr lang="en-US" dirty="0">
                <a:solidFill>
                  <a:srgbClr val="FF0000"/>
                </a:solidFill>
              </a:rPr>
              <a:t>grow</a:t>
            </a:r>
            <a:r>
              <a:rPr lang="en-US" dirty="0"/>
              <a:t> (iteratively).</a:t>
            </a:r>
          </a:p>
          <a:p>
            <a:endParaRPr lang="en-US" dirty="0"/>
          </a:p>
          <a:p>
            <a:r>
              <a:rPr lang="en-US" dirty="0"/>
              <a:t>Start big, and </a:t>
            </a:r>
            <a:r>
              <a:rPr lang="en-US" dirty="0">
                <a:solidFill>
                  <a:srgbClr val="FF0000"/>
                </a:solidFill>
              </a:rPr>
              <a:t>prune</a:t>
            </a:r>
            <a:r>
              <a:rPr lang="en-US" dirty="0"/>
              <a:t> (iteratively).</a:t>
            </a:r>
          </a:p>
          <a:p>
            <a:endParaRPr lang="en-US" dirty="0"/>
          </a:p>
          <a:p>
            <a:r>
              <a:rPr lang="en-US" dirty="0">
                <a:solidFill>
                  <a:srgbClr val="FF0000"/>
                </a:solidFill>
              </a:rPr>
              <a:t>Regularize: </a:t>
            </a:r>
            <a:r>
              <a:rPr lang="en-US" dirty="0"/>
              <a:t>add a size penalty term to the loss function (or other quantity being optimized).</a:t>
            </a:r>
          </a:p>
          <a:p>
            <a:endParaRPr lang="en-US" dirty="0"/>
          </a:p>
        </p:txBody>
      </p:sp>
    </p:spTree>
    <p:extLst>
      <p:ext uri="{BB962C8B-B14F-4D97-AF65-F5344CB8AC3E}">
        <p14:creationId xmlns:p14="http://schemas.microsoft.com/office/powerpoint/2010/main" val="133482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5F3E-0EB1-B444-14DA-C8FAA1B4BFCA}"/>
              </a:ext>
            </a:extLst>
          </p:cNvPr>
          <p:cNvSpPr>
            <a:spLocks noGrp="1"/>
          </p:cNvSpPr>
          <p:nvPr>
            <p:ph type="title"/>
          </p:nvPr>
        </p:nvSpPr>
        <p:spPr/>
        <p:txBody>
          <a:bodyPr/>
          <a:lstStyle/>
          <a:p>
            <a:r>
              <a:rPr lang="en-US" dirty="0"/>
              <a:t>Models frequently used in ML</a:t>
            </a:r>
          </a:p>
        </p:txBody>
      </p:sp>
      <p:sp>
        <p:nvSpPr>
          <p:cNvPr id="3" name="Content Placeholder 2">
            <a:extLst>
              <a:ext uri="{FF2B5EF4-FFF2-40B4-BE49-F238E27FC236}">
                <a16:creationId xmlns:a16="http://schemas.microsoft.com/office/drawing/2014/main" id="{BF0B75AB-88BF-B868-CE3B-8D1D73B63CA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Data points themselves;  prototypes; boundary samples</a:t>
            </a:r>
          </a:p>
          <a:p>
            <a:pPr marL="514350" indent="-514350">
              <a:buFont typeface="+mj-lt"/>
              <a:buAutoNum type="arabicPeriod"/>
            </a:pPr>
            <a:r>
              <a:rPr lang="en-US" dirty="0"/>
              <a:t>Sets of equations (linear, polynomial, differential, …)</a:t>
            </a:r>
          </a:p>
          <a:p>
            <a:pPr marL="514350" indent="-514350">
              <a:buFont typeface="+mj-lt"/>
              <a:buAutoNum type="arabicPeriod"/>
            </a:pPr>
            <a:r>
              <a:rPr lang="en-US" dirty="0"/>
              <a:t>Logical formulas (e.g., if-then rules)</a:t>
            </a:r>
          </a:p>
          <a:p>
            <a:pPr marL="514350" indent="-514350">
              <a:buFont typeface="+mj-lt"/>
              <a:buAutoNum type="arabicPeriod"/>
            </a:pPr>
            <a:r>
              <a:rPr lang="en-US" dirty="0"/>
              <a:t>Relations</a:t>
            </a:r>
          </a:p>
          <a:p>
            <a:pPr marL="514350" indent="-514350">
              <a:buFont typeface="+mj-lt"/>
              <a:buAutoNum type="arabicPeriod"/>
            </a:pPr>
            <a:r>
              <a:rPr lang="en-US" dirty="0"/>
              <a:t>Graphs (e.g., social networks)</a:t>
            </a:r>
          </a:p>
          <a:p>
            <a:pPr marL="514350" indent="-514350">
              <a:buFont typeface="+mj-lt"/>
              <a:buAutoNum type="arabicPeriod"/>
            </a:pPr>
            <a:r>
              <a:rPr lang="en-US" dirty="0"/>
              <a:t>Neural networks</a:t>
            </a:r>
          </a:p>
          <a:p>
            <a:pPr marL="514350" indent="-514350">
              <a:buFont typeface="+mj-lt"/>
              <a:buAutoNum type="arabicPeriod"/>
            </a:pPr>
            <a:r>
              <a:rPr lang="en-US" dirty="0"/>
              <a:t>Decision Trees (and their collections)</a:t>
            </a:r>
          </a:p>
          <a:p>
            <a:pPr marL="514350" indent="-514350">
              <a:buFont typeface="+mj-lt"/>
              <a:buAutoNum type="arabicPeriod"/>
            </a:pPr>
            <a:r>
              <a:rPr lang="en-US" dirty="0"/>
              <a:t>Markov Models</a:t>
            </a:r>
          </a:p>
          <a:p>
            <a:pPr marL="514350" indent="-514350">
              <a:buFont typeface="+mj-lt"/>
              <a:buAutoNum type="arabicPeriod"/>
            </a:pPr>
            <a:endParaRPr lang="en-US" dirty="0"/>
          </a:p>
          <a:p>
            <a:pPr marL="0" indent="0">
              <a:buNone/>
            </a:pPr>
            <a:r>
              <a:rPr lang="en-US" dirty="0">
                <a:solidFill>
                  <a:srgbClr val="FF0000"/>
                </a:solidFill>
              </a:rPr>
              <a:t>[Each of these uses different learning algorithms, to be discussed later.]</a:t>
            </a:r>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60185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7CA4-0632-E39D-2F7C-71077AB356D4}"/>
              </a:ext>
            </a:extLst>
          </p:cNvPr>
          <p:cNvSpPr>
            <a:spLocks noGrp="1"/>
          </p:cNvSpPr>
          <p:nvPr>
            <p:ph type="title"/>
          </p:nvPr>
        </p:nvSpPr>
        <p:spPr/>
        <p:txBody>
          <a:bodyPr/>
          <a:lstStyle/>
          <a:p>
            <a:r>
              <a:rPr lang="en-US" dirty="0"/>
              <a:t>1. Data points (as models)</a:t>
            </a:r>
          </a:p>
        </p:txBody>
      </p:sp>
      <p:sp>
        <p:nvSpPr>
          <p:cNvPr id="3" name="Content Placeholder 2">
            <a:extLst>
              <a:ext uri="{FF2B5EF4-FFF2-40B4-BE49-F238E27FC236}">
                <a16:creationId xmlns:a16="http://schemas.microsoft.com/office/drawing/2014/main" id="{72A8A2CB-F0FB-3614-995D-4DAF03FDD6D8}"/>
              </a:ext>
            </a:extLst>
          </p:cNvPr>
          <p:cNvSpPr>
            <a:spLocks noGrp="1"/>
          </p:cNvSpPr>
          <p:nvPr>
            <p:ph idx="1"/>
          </p:nvPr>
        </p:nvSpPr>
        <p:spPr/>
        <p:txBody>
          <a:bodyPr>
            <a:normAutofit fontScale="92500" lnSpcReduction="10000"/>
          </a:bodyPr>
          <a:lstStyle/>
          <a:p>
            <a:pPr marL="0" indent="0">
              <a:buNone/>
            </a:pPr>
            <a:r>
              <a:rPr lang="en-US" dirty="0">
                <a:solidFill>
                  <a:srgbClr val="FF0000"/>
                </a:solidFill>
              </a:rPr>
              <a:t>The model is to be represented as a set of points in the data space.</a:t>
            </a:r>
          </a:p>
          <a:p>
            <a:pPr marL="0" indent="0">
              <a:buNone/>
            </a:pPr>
            <a:r>
              <a:rPr lang="en-US" dirty="0">
                <a:solidFill>
                  <a:srgbClr val="00B050"/>
                </a:solidFill>
              </a:rPr>
              <a:t>Answers to new problems are provided by k-nearest neighbors approach using this model (not the original data).</a:t>
            </a:r>
          </a:p>
          <a:p>
            <a:pPr marL="0" indent="0">
              <a:buNone/>
            </a:pPr>
            <a:r>
              <a:rPr lang="en-US" dirty="0">
                <a:solidFill>
                  <a:srgbClr val="FF0000"/>
                </a:solidFill>
              </a:rPr>
              <a:t>Special cases:</a:t>
            </a:r>
          </a:p>
          <a:p>
            <a:pPr marL="514350" indent="-514350">
              <a:buAutoNum type="alphaLcParenBoth"/>
            </a:pPr>
            <a:r>
              <a:rPr lang="en-US" dirty="0"/>
              <a:t>Centrally located data: a subset of all data available to us,  each representing a collection of points in the data.</a:t>
            </a:r>
          </a:p>
          <a:p>
            <a:pPr marL="514350" indent="-514350">
              <a:buFont typeface="Arial" panose="020B0604020202020204" pitchFamily="34" charset="0"/>
              <a:buAutoNum type="alphaLcParenBoth"/>
            </a:pPr>
            <a:r>
              <a:rPr lang="en-US" dirty="0"/>
              <a:t>Cluster centroids: similar to (a), but need not be data points.</a:t>
            </a:r>
          </a:p>
          <a:p>
            <a:pPr marL="514350" indent="-514350">
              <a:buAutoNum type="alphaLcParenBoth"/>
            </a:pPr>
            <a:r>
              <a:rPr lang="en-US" dirty="0"/>
              <a:t>Generalized cases: similar to (b), with non-numeric data.</a:t>
            </a:r>
          </a:p>
          <a:p>
            <a:pPr marL="514350" indent="-514350">
              <a:buAutoNum type="alphaLcParenBoth"/>
            </a:pPr>
            <a:r>
              <a:rPr lang="en-US" dirty="0"/>
              <a:t>Boundary samples: data points that are very similar (near) to others for which the answers are different.</a:t>
            </a:r>
          </a:p>
          <a:p>
            <a:pPr marL="514350" indent="-514350">
              <a:buAutoNum type="alphaLcParenBoth"/>
            </a:pPr>
            <a:endParaRPr lang="en-US" dirty="0"/>
          </a:p>
          <a:p>
            <a:pPr marL="514350" indent="-514350">
              <a:buAutoNum type="alphaLcParenBoth"/>
            </a:pPr>
            <a:endParaRPr lang="en-US" dirty="0"/>
          </a:p>
        </p:txBody>
      </p:sp>
    </p:spTree>
    <p:extLst>
      <p:ext uri="{BB962C8B-B14F-4D97-AF65-F5344CB8AC3E}">
        <p14:creationId xmlns:p14="http://schemas.microsoft.com/office/powerpoint/2010/main" val="3110042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The amount of “compression” obtained depends on the ratio of the size of the original dataset to the size of the subset of points stored in the model.</a:t>
            </a:r>
          </a:p>
          <a:p>
            <a:r>
              <a:rPr lang="en-US" dirty="0"/>
              <a:t>This approach is useful when large amounts of compression are obtained.</a:t>
            </a:r>
          </a:p>
        </p:txBody>
      </p:sp>
    </p:spTree>
    <p:extLst>
      <p:ext uri="{BB962C8B-B14F-4D97-AF65-F5344CB8AC3E}">
        <p14:creationId xmlns:p14="http://schemas.microsoft.com/office/powerpoint/2010/main" val="253833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solidFill>
                  <a:srgbClr val="00B050"/>
                </a:solidFill>
              </a:rPr>
              <a:t>Clustering: </a:t>
            </a:r>
            <a:r>
              <a:rPr lang="en-US" dirty="0"/>
              <a:t>cluster centroids or medoids may represent all the data to which they are nearest.</a:t>
            </a:r>
          </a:p>
          <a:p>
            <a:endParaRPr lang="en-US" dirty="0"/>
          </a:p>
          <a:p>
            <a:r>
              <a:rPr lang="en-US" dirty="0">
                <a:solidFill>
                  <a:srgbClr val="00B050"/>
                </a:solidFill>
              </a:rPr>
              <a:t>Case-based reasoning: </a:t>
            </a:r>
            <a:r>
              <a:rPr lang="en-US" dirty="0"/>
              <a:t>generalizations of actual data are represented, often in a hierarchy that represents inheritance as well as exceptions.</a:t>
            </a:r>
          </a:p>
        </p:txBody>
      </p:sp>
    </p:spTree>
    <p:extLst>
      <p:ext uri="{BB962C8B-B14F-4D97-AF65-F5344CB8AC3E}">
        <p14:creationId xmlns:p14="http://schemas.microsoft.com/office/powerpoint/2010/main" val="158131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DD38-899D-7663-75E1-6C12D7EE6E6C}"/>
              </a:ext>
            </a:extLst>
          </p:cNvPr>
          <p:cNvSpPr>
            <a:spLocks noGrp="1"/>
          </p:cNvSpPr>
          <p:nvPr>
            <p:ph type="title"/>
          </p:nvPr>
        </p:nvSpPr>
        <p:spPr/>
        <p:txBody>
          <a:bodyPr/>
          <a:lstStyle/>
          <a:p>
            <a:r>
              <a:rPr lang="en-US" dirty="0"/>
              <a:t>What do we mean by “Models”?</a:t>
            </a:r>
          </a:p>
        </p:txBody>
      </p:sp>
      <p:sp>
        <p:nvSpPr>
          <p:cNvPr id="3" name="Content Placeholder 2">
            <a:extLst>
              <a:ext uri="{FF2B5EF4-FFF2-40B4-BE49-F238E27FC236}">
                <a16:creationId xmlns:a16="http://schemas.microsoft.com/office/drawing/2014/main" id="{E466EE90-8AF9-8A70-0CE1-6A8AE017D76C}"/>
              </a:ext>
            </a:extLst>
          </p:cNvPr>
          <p:cNvSpPr>
            <a:spLocks noGrp="1"/>
          </p:cNvSpPr>
          <p:nvPr>
            <p:ph idx="1"/>
          </p:nvPr>
        </p:nvSpPr>
        <p:spPr/>
        <p:txBody>
          <a:bodyPr>
            <a:normAutofit lnSpcReduction="10000"/>
          </a:bodyPr>
          <a:lstStyle/>
          <a:p>
            <a:r>
              <a:rPr lang="en-US" dirty="0"/>
              <a:t>A real-life process (or system) generates data.</a:t>
            </a:r>
          </a:p>
          <a:p>
            <a:r>
              <a:rPr lang="en-US" dirty="0">
                <a:solidFill>
                  <a:srgbClr val="FF0000"/>
                </a:solidFill>
              </a:rPr>
              <a:t>A model is any abstraction of process or system behavior or characteristics.</a:t>
            </a:r>
          </a:p>
          <a:p>
            <a:r>
              <a:rPr lang="en-US" dirty="0">
                <a:solidFill>
                  <a:srgbClr val="0070C0"/>
                </a:solidFill>
              </a:rPr>
              <a:t>Models are expected to retain those aspects of the process that are important for the problems to be addressed. </a:t>
            </a:r>
          </a:p>
          <a:p>
            <a:r>
              <a:rPr lang="en-US" dirty="0"/>
              <a:t>As with any abstraction, some aspects of the process are not retained in the model.</a:t>
            </a:r>
          </a:p>
          <a:p>
            <a:r>
              <a:rPr lang="en-US" dirty="0">
                <a:solidFill>
                  <a:srgbClr val="00B050"/>
                </a:solidFill>
              </a:rPr>
              <a:t>The same process could be represented by many kinds of models.</a:t>
            </a:r>
          </a:p>
          <a:p>
            <a:r>
              <a:rPr lang="en-US" dirty="0"/>
              <a:t>Machine Learning is often viewed as the task of finding values for model parameters.</a:t>
            </a:r>
          </a:p>
        </p:txBody>
      </p:sp>
    </p:spTree>
    <p:extLst>
      <p:ext uri="{BB962C8B-B14F-4D97-AF65-F5344CB8AC3E}">
        <p14:creationId xmlns:p14="http://schemas.microsoft.com/office/powerpoint/2010/main" val="17296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F7DF-2126-E4A9-8F14-11E9BF25C46F}"/>
              </a:ext>
            </a:extLst>
          </p:cNvPr>
          <p:cNvSpPr>
            <a:spLocks noGrp="1"/>
          </p:cNvSpPr>
          <p:nvPr>
            <p:ph type="title"/>
          </p:nvPr>
        </p:nvSpPr>
        <p:spPr/>
        <p:txBody>
          <a:bodyPr/>
          <a:lstStyle/>
          <a:p>
            <a:r>
              <a:rPr lang="en-US" dirty="0"/>
              <a:t>2. Equations (as models)</a:t>
            </a:r>
          </a:p>
        </p:txBody>
      </p:sp>
      <p:sp>
        <p:nvSpPr>
          <p:cNvPr id="3" name="Content Placeholder 2">
            <a:extLst>
              <a:ext uri="{FF2B5EF4-FFF2-40B4-BE49-F238E27FC236}">
                <a16:creationId xmlns:a16="http://schemas.microsoft.com/office/drawing/2014/main" id="{A02DE648-2699-6EDD-27C1-ECC00C5E0FE2}"/>
              </a:ext>
            </a:extLst>
          </p:cNvPr>
          <p:cNvSpPr>
            <a:spLocks noGrp="1"/>
          </p:cNvSpPr>
          <p:nvPr>
            <p:ph idx="1"/>
          </p:nvPr>
        </p:nvSpPr>
        <p:spPr>
          <a:xfrm>
            <a:off x="838200" y="1524000"/>
            <a:ext cx="10515600" cy="4652963"/>
          </a:xfrm>
        </p:spPr>
        <p:txBody>
          <a:bodyPr/>
          <a:lstStyle/>
          <a:p>
            <a:pPr marL="0" indent="0">
              <a:buNone/>
            </a:pPr>
            <a:r>
              <a:rPr lang="en-US" dirty="0">
                <a:solidFill>
                  <a:srgbClr val="FF0000"/>
                </a:solidFill>
              </a:rPr>
              <a:t>The model is to be represented as a set of equations that relate variables to be predicted and variables whose values are known.  </a:t>
            </a:r>
            <a:r>
              <a:rPr lang="en-US" dirty="0">
                <a:solidFill>
                  <a:srgbClr val="00B050"/>
                </a:solidFill>
              </a:rPr>
              <a:t>Answers for new data are provided by mathematical calculations.</a:t>
            </a:r>
          </a:p>
          <a:p>
            <a:pPr marL="0" indent="0">
              <a:buNone/>
            </a:pPr>
            <a:r>
              <a:rPr lang="en-US" dirty="0">
                <a:solidFill>
                  <a:srgbClr val="0070C0"/>
                </a:solidFill>
              </a:rPr>
              <a:t>Post-processing needed if final desired outputs are not numeric.</a:t>
            </a:r>
          </a:p>
          <a:p>
            <a:pPr marL="0" indent="0">
              <a:buNone/>
            </a:pPr>
            <a:r>
              <a:rPr lang="en-US" dirty="0">
                <a:solidFill>
                  <a:srgbClr val="FF0000"/>
                </a:solidFill>
              </a:rPr>
              <a:t>Special cases:</a:t>
            </a:r>
          </a:p>
          <a:p>
            <a:pPr marL="514350" indent="-514350">
              <a:buAutoNum type="alphaLcParenBoth"/>
            </a:pPr>
            <a:r>
              <a:rPr lang="en-US" dirty="0"/>
              <a:t>Linear equations</a:t>
            </a:r>
          </a:p>
          <a:p>
            <a:pPr marL="514350" indent="-514350">
              <a:buAutoNum type="alphaLcParenBoth"/>
            </a:pPr>
            <a:r>
              <a:rPr lang="en-US" dirty="0"/>
              <a:t>Polynomials</a:t>
            </a:r>
          </a:p>
          <a:p>
            <a:pPr marL="514350" indent="-514350">
              <a:buAutoNum type="alphaLcParenBoth"/>
            </a:pPr>
            <a:r>
              <a:rPr lang="en-US" dirty="0"/>
              <a:t>Less simple equations (e.g., logistic functions, Fourier transforms)</a:t>
            </a:r>
          </a:p>
          <a:p>
            <a:pPr marL="514350" indent="-514350">
              <a:buAutoNum type="alphaLcParenBoth"/>
            </a:pPr>
            <a:r>
              <a:rPr lang="en-US" dirty="0"/>
              <a:t>Differential equations (of different orders)</a:t>
            </a:r>
          </a:p>
          <a:p>
            <a:pPr marL="514350" indent="-514350">
              <a:buAutoNum type="alphaLcParenBoth"/>
            </a:pPr>
            <a:endParaRPr lang="en-US" dirty="0"/>
          </a:p>
        </p:txBody>
      </p:sp>
    </p:spTree>
    <p:extLst>
      <p:ext uri="{BB962C8B-B14F-4D97-AF65-F5344CB8AC3E}">
        <p14:creationId xmlns:p14="http://schemas.microsoft.com/office/powerpoint/2010/main" val="216887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Coefficients in the equations are the parameters to be learnt by ML algorithms.</a:t>
            </a:r>
          </a:p>
          <a:p>
            <a:r>
              <a:rPr lang="en-US" dirty="0">
                <a:solidFill>
                  <a:srgbClr val="FF0000"/>
                </a:solidFill>
              </a:rPr>
              <a:t>The number of coefficients, as well as the complexity of the equations, determines </a:t>
            </a:r>
            <a:r>
              <a:rPr lang="en-US" dirty="0">
                <a:solidFill>
                  <a:srgbClr val="0070C0"/>
                </a:solidFill>
              </a:rPr>
              <a:t>the expressive power</a:t>
            </a:r>
            <a:r>
              <a:rPr lang="en-US" dirty="0">
                <a:solidFill>
                  <a:srgbClr val="FF0000"/>
                </a:solidFill>
              </a:rPr>
              <a:t>, </a:t>
            </a:r>
            <a:r>
              <a:rPr lang="en-US" dirty="0">
                <a:solidFill>
                  <a:srgbClr val="00B050"/>
                </a:solidFill>
              </a:rPr>
              <a:t>bias-variance tradeoff points</a:t>
            </a:r>
            <a:r>
              <a:rPr lang="en-US" dirty="0">
                <a:solidFill>
                  <a:srgbClr val="FF0000"/>
                </a:solidFill>
              </a:rPr>
              <a:t>, as well as </a:t>
            </a:r>
            <a:r>
              <a:rPr lang="en-US" dirty="0">
                <a:solidFill>
                  <a:srgbClr val="7030A0"/>
                </a:solidFill>
              </a:rPr>
              <a:t>computational effort needed for learning</a:t>
            </a:r>
            <a:r>
              <a:rPr lang="en-US" dirty="0">
                <a:solidFill>
                  <a:srgbClr val="FF0000"/>
                </a:solidFill>
              </a:rPr>
              <a:t>.</a:t>
            </a:r>
          </a:p>
          <a:p>
            <a:r>
              <a:rPr lang="en-US" dirty="0"/>
              <a:t>Experts’ problem-specific domain knowledge may be incorporated into the overall form of the equations.</a:t>
            </a:r>
          </a:p>
          <a:p>
            <a:endParaRPr lang="en-US" dirty="0"/>
          </a:p>
        </p:txBody>
      </p:sp>
    </p:spTree>
    <p:extLst>
      <p:ext uri="{BB962C8B-B14F-4D97-AF65-F5344CB8AC3E}">
        <p14:creationId xmlns:p14="http://schemas.microsoft.com/office/powerpoint/2010/main" val="137650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Polynomial regression models</a:t>
            </a:r>
          </a:p>
          <a:p>
            <a:r>
              <a:rPr lang="en-US" dirty="0"/>
              <a:t>Kernel regression models (e.g., “Support Vector Machines”)</a:t>
            </a:r>
          </a:p>
          <a:p>
            <a:r>
              <a:rPr lang="en-US" dirty="0"/>
              <a:t>Statistical time series models (ARMA, ARIMA, …)</a:t>
            </a:r>
          </a:p>
          <a:p>
            <a:r>
              <a:rPr lang="en-US" dirty="0"/>
              <a:t>Fourier or wavelet transforms of audio signals </a:t>
            </a:r>
          </a:p>
        </p:txBody>
      </p:sp>
    </p:spTree>
    <p:extLst>
      <p:ext uri="{BB962C8B-B14F-4D97-AF65-F5344CB8AC3E}">
        <p14:creationId xmlns:p14="http://schemas.microsoft.com/office/powerpoint/2010/main" val="164648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D218-8358-5F7E-8BA1-194A2F7701E1}"/>
              </a:ext>
            </a:extLst>
          </p:cNvPr>
          <p:cNvSpPr>
            <a:spLocks noGrp="1"/>
          </p:cNvSpPr>
          <p:nvPr>
            <p:ph type="title"/>
          </p:nvPr>
        </p:nvSpPr>
        <p:spPr>
          <a:xfrm>
            <a:off x="838200" y="1060682"/>
            <a:ext cx="3687041" cy="2368317"/>
          </a:xfrm>
        </p:spPr>
        <p:txBody>
          <a:bodyPr vert="horz" lIns="91440" tIns="45720" rIns="91440" bIns="45720" rtlCol="0" anchor="t">
            <a:normAutofit/>
          </a:bodyPr>
          <a:lstStyle/>
          <a:p>
            <a:r>
              <a:rPr lang="en-US" sz="2500" b="1" kern="1200">
                <a:solidFill>
                  <a:schemeClr val="tx1"/>
                </a:solidFill>
                <a:latin typeface="+mj-lt"/>
                <a:ea typeface="+mj-ea"/>
                <a:cs typeface="+mj-cs"/>
              </a:rPr>
              <a:t>Example time series model from </a:t>
            </a:r>
            <a:r>
              <a:rPr lang="en-US" sz="2500" kern="1200">
                <a:solidFill>
                  <a:schemeClr val="tx1"/>
                </a:solidFill>
                <a:latin typeface="+mj-lt"/>
                <a:ea typeface="+mj-ea"/>
                <a:cs typeface="+mj-cs"/>
                <a:hlinkClick r:id="rId2"/>
              </a:rPr>
              <a:t>https://www.machinelearningplus.com/time-series/arima-model-time-series-forecasting-python/</a:t>
            </a:r>
            <a:r>
              <a:rPr lang="en-US" sz="2500" kern="1200">
                <a:solidFill>
                  <a:schemeClr val="tx1"/>
                </a:solidFill>
                <a:latin typeface="+mj-lt"/>
                <a:ea typeface="+mj-ea"/>
                <a:cs typeface="+mj-cs"/>
              </a:rPr>
              <a:t> </a:t>
            </a:r>
          </a:p>
        </p:txBody>
      </p:sp>
      <p:pic>
        <p:nvPicPr>
          <p:cNvPr id="10256" name="Picture 16">
            <a:hlinkClick r:id="rId3"/>
            <a:extLst>
              <a:ext uri="{FF2B5EF4-FFF2-40B4-BE49-F238E27FC236}">
                <a16:creationId xmlns:a16="http://schemas.microsoft.com/office/drawing/2014/main" id="{D3E6400F-F84F-9F08-1006-03396508031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6300" y="5029200"/>
            <a:ext cx="1088646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5">
            <a:extLst>
              <a:ext uri="{FF2B5EF4-FFF2-40B4-BE49-F238E27FC236}">
                <a16:creationId xmlns:a16="http://schemas.microsoft.com/office/drawing/2014/main" id="{44D8BF93-4C5E-2CE2-8F26-1B8A5826EC76}"/>
              </a:ext>
            </a:extLst>
          </p:cNvPr>
          <p:cNvSpPr>
            <a:spLocks noChangeArrowheads="1"/>
          </p:cNvSpPr>
          <p:nvPr/>
        </p:nvSpPr>
        <p:spPr bwMode="auto">
          <a:xfrm>
            <a:off x="5348086" y="1035843"/>
            <a:ext cx="6005713" cy="49458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An ARIMA model is one where the time series was differenced at least once to make it stationary and you combine the AR and the MA terms. So the equation becomes:</a:t>
            </a:r>
          </a:p>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effectLst/>
              </a:rPr>
              <a:t>Predicted </a:t>
            </a:r>
            <a:r>
              <a:rPr kumimoji="0" lang="en-US" altLang="en-US" sz="2800" b="0" i="0" u="none" strike="noStrike" cap="none" normalizeH="0" baseline="0" dirty="0" err="1">
                <a:ln>
                  <a:noFill/>
                </a:ln>
                <a:effectLst/>
              </a:rPr>
              <a:t>Yt</a:t>
            </a:r>
            <a:r>
              <a:rPr kumimoji="0" lang="en-US" altLang="en-US" sz="2800" b="0" i="0" u="none" strike="noStrike" cap="none" normalizeH="0" baseline="0" dirty="0">
                <a:ln>
                  <a:noFill/>
                </a:ln>
                <a:effectLst/>
              </a:rPr>
              <a:t> = Constant + Linear combination Lags of Y (</a:t>
            </a:r>
            <a:r>
              <a:rPr kumimoji="0" lang="en-US" altLang="en-US" sz="2800" b="0" i="0" u="none" strike="noStrike" cap="none" normalizeH="0" baseline="0" dirty="0" err="1">
                <a:ln>
                  <a:noFill/>
                </a:ln>
                <a:effectLst/>
              </a:rPr>
              <a:t>upto</a:t>
            </a:r>
            <a:r>
              <a:rPr kumimoji="0" lang="en-US" altLang="en-US" sz="2800" b="0" i="0" u="none" strike="noStrike" cap="none" normalizeH="0" baseline="0" dirty="0">
                <a:ln>
                  <a:noFill/>
                </a:ln>
                <a:effectLst/>
              </a:rPr>
              <a:t> p lags) + Linear Combination of Lagged forecast errors (</a:t>
            </a:r>
            <a:r>
              <a:rPr kumimoji="0" lang="en-US" altLang="en-US" sz="2800" b="0" i="0" u="none" strike="noStrike" cap="none" normalizeH="0" baseline="0" dirty="0" err="1">
                <a:ln>
                  <a:noFill/>
                </a:ln>
                <a:effectLst/>
              </a:rPr>
              <a:t>upto</a:t>
            </a:r>
            <a:r>
              <a:rPr kumimoji="0" lang="en-US" altLang="en-US" sz="2800" b="0" i="0" u="none" strike="noStrike" cap="none" normalizeH="0" baseline="0" dirty="0">
                <a:ln>
                  <a:noFill/>
                </a:ln>
                <a:effectLst/>
              </a:rPr>
              <a:t> q lags)</a:t>
            </a:r>
          </a:p>
        </p:txBody>
      </p:sp>
      <p:grpSp>
        <p:nvGrpSpPr>
          <p:cNvPr id="10277" name="Group 10276">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278" name="Rectangle 10277">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9" name="Rectangle 10278">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864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3. Logical Formulas &amp; Rules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a:bodyPr>
          <a:lstStyle/>
          <a:p>
            <a:pPr marL="0" indent="0">
              <a:buNone/>
            </a:pPr>
            <a:r>
              <a:rPr lang="en-US" dirty="0">
                <a:solidFill>
                  <a:srgbClr val="FF0000"/>
                </a:solidFill>
              </a:rPr>
              <a:t>The model is to be represented as a set of </a:t>
            </a:r>
            <a:r>
              <a:rPr lang="en-US" u="sng" dirty="0">
                <a:solidFill>
                  <a:srgbClr val="FF0000"/>
                </a:solidFill>
              </a:rPr>
              <a:t>logical formulas </a:t>
            </a:r>
            <a:r>
              <a:rPr lang="en-US" dirty="0">
                <a:solidFill>
                  <a:srgbClr val="FF0000"/>
                </a:solidFill>
              </a:rPr>
              <a:t>that relate variables to be predicted (or acted upon) and variables whose values are known.  </a:t>
            </a:r>
          </a:p>
          <a:p>
            <a:pPr marL="0" indent="0">
              <a:buNone/>
            </a:pPr>
            <a:r>
              <a:rPr lang="en-US" dirty="0">
                <a:solidFill>
                  <a:srgbClr val="00B050"/>
                </a:solidFill>
              </a:rPr>
              <a:t>Answers for new data are provided by logical reasoning, including forward/backward chaining</a:t>
            </a:r>
          </a:p>
          <a:p>
            <a:pPr marL="0" indent="0">
              <a:buNone/>
            </a:pPr>
            <a:r>
              <a:rPr lang="en-US" dirty="0">
                <a:solidFill>
                  <a:srgbClr val="FF0000"/>
                </a:solidFill>
              </a:rPr>
              <a:t>Special cases:</a:t>
            </a:r>
          </a:p>
          <a:p>
            <a:pPr marL="514350" indent="-514350">
              <a:buAutoNum type="alphaLcParenBoth"/>
            </a:pPr>
            <a:r>
              <a:rPr lang="en-US" dirty="0"/>
              <a:t>Association rules </a:t>
            </a:r>
          </a:p>
          <a:p>
            <a:pPr marL="514350" indent="-514350">
              <a:buAutoNum type="alphaLcParenBoth"/>
            </a:pPr>
            <a:r>
              <a:rPr lang="en-US" dirty="0"/>
              <a:t>Horn logic formulas </a:t>
            </a:r>
          </a:p>
          <a:p>
            <a:pPr marL="514350" indent="-514350">
              <a:buAutoNum type="alphaLcParenBoth"/>
            </a:pPr>
            <a:r>
              <a:rPr lang="en-US" dirty="0"/>
              <a:t>Production rules</a:t>
            </a:r>
          </a:p>
          <a:p>
            <a:endParaRPr lang="en-US" dirty="0"/>
          </a:p>
        </p:txBody>
      </p:sp>
    </p:spTree>
    <p:extLst>
      <p:ext uri="{BB962C8B-B14F-4D97-AF65-F5344CB8AC3E}">
        <p14:creationId xmlns:p14="http://schemas.microsoft.com/office/powerpoint/2010/main" val="42302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Knowledge can be expressed using small modules (individual rules) which are independently justifiable.</a:t>
            </a:r>
          </a:p>
          <a:p>
            <a:endParaRPr lang="en-US" dirty="0"/>
          </a:p>
          <a:p>
            <a:r>
              <a:rPr lang="en-US" dirty="0"/>
              <a:t>Learning may be very difficult if there are no constraints on the complexity of the logical formula (used in the left hand side of a rule).</a:t>
            </a:r>
          </a:p>
          <a:p>
            <a:endParaRPr lang="en-US" dirty="0"/>
          </a:p>
        </p:txBody>
      </p:sp>
    </p:spTree>
    <p:extLst>
      <p:ext uri="{BB962C8B-B14F-4D97-AF65-F5344CB8AC3E}">
        <p14:creationId xmlns:p14="http://schemas.microsoft.com/office/powerpoint/2010/main" val="392383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Data mining</a:t>
            </a:r>
          </a:p>
          <a:p>
            <a:r>
              <a:rPr lang="en-US" dirty="0"/>
              <a:t>Expert Systems</a:t>
            </a:r>
          </a:p>
          <a:p>
            <a:r>
              <a:rPr lang="en-US" dirty="0"/>
              <a:t>Case-based learning of adaptation rules</a:t>
            </a:r>
          </a:p>
          <a:p>
            <a:r>
              <a:rPr lang="en-US" dirty="0"/>
              <a:t>Learning Classifier Systems</a:t>
            </a:r>
          </a:p>
          <a:p>
            <a:r>
              <a:rPr lang="en-US" dirty="0"/>
              <a:t>Logic programs</a:t>
            </a:r>
          </a:p>
        </p:txBody>
      </p:sp>
    </p:spTree>
    <p:extLst>
      <p:ext uri="{BB962C8B-B14F-4D97-AF65-F5344CB8AC3E}">
        <p14:creationId xmlns:p14="http://schemas.microsoft.com/office/powerpoint/2010/main" val="350609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6D38-BF4D-9451-18E3-4C8A526AFF5F}"/>
              </a:ext>
            </a:extLst>
          </p:cNvPr>
          <p:cNvSpPr>
            <a:spLocks noGrp="1"/>
          </p:cNvSpPr>
          <p:nvPr>
            <p:ph type="title"/>
          </p:nvPr>
        </p:nvSpPr>
        <p:spPr/>
        <p:txBody>
          <a:bodyPr anchor="t">
            <a:normAutofit/>
          </a:bodyPr>
          <a:lstStyle/>
          <a:p>
            <a:r>
              <a:rPr lang="en-US" sz="3700" dirty="0"/>
              <a:t>Example of Horn Clauses, from M. </a:t>
            </a:r>
            <a:r>
              <a:rPr lang="en-US" sz="3700" dirty="0" err="1"/>
              <a:t>Hauskrecht</a:t>
            </a:r>
            <a:r>
              <a:rPr lang="en-US" sz="3700" dirty="0"/>
              <a:t>, U. Pitt. </a:t>
            </a:r>
          </a:p>
        </p:txBody>
      </p:sp>
      <p:sp>
        <p:nvSpPr>
          <p:cNvPr id="8" name="Content Placeholder 2">
            <a:extLst>
              <a:ext uri="{FF2B5EF4-FFF2-40B4-BE49-F238E27FC236}">
                <a16:creationId xmlns:a16="http://schemas.microsoft.com/office/drawing/2014/main" id="{79D44FD4-244B-C9C6-645B-0A4D41E8317A}"/>
              </a:ext>
            </a:extLst>
          </p:cNvPr>
          <p:cNvSpPr>
            <a:spLocks noGrp="1"/>
          </p:cNvSpPr>
          <p:nvPr>
            <p:ph sz="half" idx="1"/>
          </p:nvPr>
        </p:nvSpPr>
        <p:spPr/>
        <p:txBody>
          <a:bodyPr>
            <a:normAutofit fontScale="92500" lnSpcReduction="10000"/>
          </a:bodyPr>
          <a:lstStyle/>
          <a:p>
            <a:pPr marL="0" indent="0">
              <a:buNone/>
            </a:pPr>
            <a:r>
              <a:rPr lang="en-US" sz="1600" dirty="0">
                <a:effectLst/>
                <a:latin typeface="Times" pitchFamily="2" charset="0"/>
              </a:rPr>
              <a:t>I1. If the animal has hair then it is a mammal</a:t>
            </a:r>
          </a:p>
          <a:p>
            <a:pPr marL="0" indent="0">
              <a:buNone/>
            </a:pPr>
            <a:r>
              <a:rPr lang="en-US" sz="1600" dirty="0">
                <a:effectLst/>
                <a:latin typeface="Times" pitchFamily="2" charset="0"/>
              </a:rPr>
              <a:t>I2. If the animal gives milk then it is a mammal</a:t>
            </a:r>
          </a:p>
          <a:p>
            <a:pPr marL="0" indent="0">
              <a:buNone/>
            </a:pPr>
            <a:r>
              <a:rPr lang="en-US" sz="1600" dirty="0">
                <a:effectLst/>
                <a:latin typeface="Times" pitchFamily="2" charset="0"/>
              </a:rPr>
              <a:t>I3. If the animal has feathers then it is a bird</a:t>
            </a:r>
          </a:p>
          <a:p>
            <a:pPr marL="0" indent="0">
              <a:buNone/>
            </a:pPr>
            <a:r>
              <a:rPr lang="en-US" sz="1600" dirty="0">
                <a:effectLst/>
                <a:latin typeface="Times" pitchFamily="2" charset="0"/>
              </a:rPr>
              <a:t>I4. If the animal flies and it lays eggs then it is a bird</a:t>
            </a:r>
          </a:p>
          <a:p>
            <a:pPr marL="0" indent="0">
              <a:buNone/>
            </a:pPr>
            <a:r>
              <a:rPr lang="en-US" sz="1600" dirty="0">
                <a:effectLst/>
                <a:latin typeface="Times" pitchFamily="2" charset="0"/>
              </a:rPr>
              <a:t>I5. If the animal is a mammal and it eats meat then it is a carnivore</a:t>
            </a:r>
          </a:p>
          <a:p>
            <a:pPr marL="0" indent="0">
              <a:buNone/>
            </a:pPr>
            <a:r>
              <a:rPr lang="en-US" sz="1600" dirty="0">
                <a:solidFill>
                  <a:srgbClr val="FF0000"/>
                </a:solidFill>
                <a:effectLst/>
                <a:latin typeface="Times" pitchFamily="2" charset="0"/>
              </a:rPr>
              <a:t>I6. If the animal is a mammal and it has pointed teeth and it has claws and its eyes point forward</a:t>
            </a:r>
          </a:p>
          <a:p>
            <a:pPr marL="0" indent="0">
              <a:buNone/>
            </a:pPr>
            <a:r>
              <a:rPr lang="en-US" sz="1600" dirty="0">
                <a:solidFill>
                  <a:srgbClr val="FF0000"/>
                </a:solidFill>
                <a:effectLst/>
                <a:latin typeface="Times" pitchFamily="2" charset="0"/>
              </a:rPr>
              <a:t>then it is a carnivore</a:t>
            </a:r>
          </a:p>
          <a:p>
            <a:pPr marL="0" indent="0">
              <a:buNone/>
            </a:pPr>
            <a:r>
              <a:rPr lang="en-US" sz="1600" dirty="0">
                <a:effectLst/>
                <a:latin typeface="Times" pitchFamily="2" charset="0"/>
              </a:rPr>
              <a:t>I7. If the animal is a mammal and it has hoofs then it is an ungulate</a:t>
            </a:r>
          </a:p>
          <a:p>
            <a:pPr marL="0" indent="0">
              <a:buNone/>
            </a:pPr>
            <a:r>
              <a:rPr lang="en-US" sz="1600" dirty="0">
                <a:effectLst/>
                <a:latin typeface="Times" pitchFamily="2" charset="0"/>
              </a:rPr>
              <a:t>18. If the animal is a mammal and it chews cud then it is an ungulate and it is even-toed</a:t>
            </a:r>
          </a:p>
          <a:p>
            <a:pPr marL="0" indent="0">
              <a:buNone/>
            </a:pPr>
            <a:r>
              <a:rPr lang="en-US" sz="1600" dirty="0">
                <a:effectLst/>
                <a:latin typeface="Times" pitchFamily="2" charset="0"/>
              </a:rPr>
              <a:t>I9. If the animal is a carnivore and it has a tawny color and it has dark spots then it is a cheetah</a:t>
            </a:r>
          </a:p>
          <a:p>
            <a:endParaRPr lang="en-US" sz="700" dirty="0"/>
          </a:p>
        </p:txBody>
      </p:sp>
      <p:sp>
        <p:nvSpPr>
          <p:cNvPr id="4" name="Content Placeholder 3">
            <a:extLst>
              <a:ext uri="{FF2B5EF4-FFF2-40B4-BE49-F238E27FC236}">
                <a16:creationId xmlns:a16="http://schemas.microsoft.com/office/drawing/2014/main" id="{ACE6CE57-B4E8-A441-A3CA-5995CA66BF08}"/>
              </a:ext>
            </a:extLst>
          </p:cNvPr>
          <p:cNvSpPr>
            <a:spLocks noGrp="1"/>
          </p:cNvSpPr>
          <p:nvPr>
            <p:ph sz="half" idx="2"/>
          </p:nvPr>
        </p:nvSpPr>
        <p:spPr/>
        <p:txBody>
          <a:bodyPr>
            <a:normAutofit fontScale="92500" lnSpcReduction="10000"/>
          </a:bodyPr>
          <a:lstStyle/>
          <a:p>
            <a:pPr marL="0" indent="0">
              <a:buNone/>
            </a:pPr>
            <a:r>
              <a:rPr lang="en-US" sz="1600" dirty="0">
                <a:effectLst/>
                <a:latin typeface="Times" pitchFamily="2" charset="0"/>
              </a:rPr>
              <a:t>I10. If the animal is a carnivore and it has a tawny color and it has black strips then it is a tiger</a:t>
            </a:r>
          </a:p>
          <a:p>
            <a:pPr marL="0" indent="0">
              <a:buNone/>
            </a:pPr>
            <a:r>
              <a:rPr lang="en-US" sz="2200" dirty="0">
                <a:solidFill>
                  <a:srgbClr val="FF0000"/>
                </a:solidFill>
                <a:effectLst/>
                <a:latin typeface="Times" pitchFamily="2" charset="0"/>
              </a:rPr>
              <a:t>I11. If the animal is an ungulate and it has long legs and it has a long neck and it has a tawny color</a:t>
            </a:r>
          </a:p>
          <a:p>
            <a:pPr marL="0" indent="0">
              <a:buNone/>
            </a:pPr>
            <a:r>
              <a:rPr lang="en-US" sz="2200" dirty="0">
                <a:solidFill>
                  <a:srgbClr val="FF0000"/>
                </a:solidFill>
                <a:effectLst/>
                <a:latin typeface="Times" pitchFamily="2" charset="0"/>
              </a:rPr>
              <a:t>and it has dark spots then it is a giraffe</a:t>
            </a:r>
          </a:p>
          <a:p>
            <a:pPr marL="0" indent="0">
              <a:buNone/>
            </a:pPr>
            <a:r>
              <a:rPr lang="en-US" sz="1600" dirty="0">
                <a:effectLst/>
                <a:latin typeface="Times" pitchFamily="2" charset="0"/>
              </a:rPr>
              <a:t>I12. If the animal is an ungulate and it has a white color and it has black stripes then it is a zebra</a:t>
            </a:r>
          </a:p>
          <a:p>
            <a:pPr marL="0" indent="0">
              <a:buNone/>
            </a:pPr>
            <a:r>
              <a:rPr lang="en-US" sz="1600" dirty="0">
                <a:effectLst/>
                <a:latin typeface="Times" pitchFamily="2" charset="0"/>
              </a:rPr>
              <a:t>Il3. If the animal is a bird and it does not fly and it has long legs and it has a long neck and it is black</a:t>
            </a:r>
          </a:p>
          <a:p>
            <a:pPr marL="0" indent="0">
              <a:buNone/>
            </a:pPr>
            <a:r>
              <a:rPr lang="en-US" sz="1600" dirty="0">
                <a:effectLst/>
                <a:latin typeface="Times" pitchFamily="2" charset="0"/>
              </a:rPr>
              <a:t>and white then it is an ostrich,</a:t>
            </a:r>
          </a:p>
          <a:p>
            <a:pPr marL="0" indent="0">
              <a:buNone/>
            </a:pPr>
            <a:r>
              <a:rPr lang="en-US" sz="1600" dirty="0">
                <a:effectLst/>
                <a:latin typeface="Times" pitchFamily="2" charset="0"/>
              </a:rPr>
              <a:t>Il4. If the animal is a bird and it does not fly and it swims and it is black and white then it is a</a:t>
            </a:r>
          </a:p>
          <a:p>
            <a:pPr marL="0" indent="0">
              <a:buNone/>
            </a:pPr>
            <a:r>
              <a:rPr lang="en-US" sz="1600" dirty="0">
                <a:effectLst/>
                <a:latin typeface="Times" pitchFamily="2" charset="0"/>
              </a:rPr>
              <a:t>penguin</a:t>
            </a:r>
          </a:p>
          <a:p>
            <a:pPr marL="0" indent="0">
              <a:buNone/>
            </a:pPr>
            <a:r>
              <a:rPr lang="en-US" sz="1600" dirty="0">
                <a:effectLst/>
                <a:latin typeface="Times" pitchFamily="2" charset="0"/>
              </a:rPr>
              <a:t>Il5. If the animal is a bird and it is a good flyer then it is an albatross.</a:t>
            </a:r>
          </a:p>
          <a:p>
            <a:endParaRPr lang="en-US" dirty="0"/>
          </a:p>
        </p:txBody>
      </p:sp>
    </p:spTree>
    <p:extLst>
      <p:ext uri="{BB962C8B-B14F-4D97-AF65-F5344CB8AC3E}">
        <p14:creationId xmlns:p14="http://schemas.microsoft.com/office/powerpoint/2010/main" val="406231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52DFC-2E7D-F361-978C-1B54301F3816}"/>
              </a:ext>
            </a:extLst>
          </p:cNvPr>
          <p:cNvSpPr>
            <a:spLocks noGrp="1"/>
          </p:cNvSpPr>
          <p:nvPr>
            <p:ph type="title"/>
          </p:nvPr>
        </p:nvSpPr>
        <p:spPr>
          <a:xfrm>
            <a:off x="638882" y="838200"/>
            <a:ext cx="3571810" cy="5334000"/>
          </a:xfrm>
        </p:spPr>
        <p:txBody>
          <a:bodyPr vert="horz" lIns="91440" tIns="45720" rIns="91440" bIns="45720" rtlCol="0" anchor="b">
            <a:normAutofit/>
          </a:bodyPr>
          <a:lstStyle/>
          <a:p>
            <a:r>
              <a:rPr lang="en-US" sz="4600" kern="1200" dirty="0">
                <a:solidFill>
                  <a:schemeClr val="tx1"/>
                </a:solidFill>
                <a:latin typeface="+mj-lt"/>
                <a:ea typeface="+mj-ea"/>
                <a:cs typeface="+mj-cs"/>
              </a:rPr>
              <a:t>Example of association rules used in data mining, from </a:t>
            </a:r>
            <a:r>
              <a:rPr lang="en-US" sz="3100" kern="1200" dirty="0">
                <a:solidFill>
                  <a:schemeClr val="tx1"/>
                </a:solidFill>
                <a:latin typeface="+mj-lt"/>
                <a:ea typeface="+mj-ea"/>
                <a:cs typeface="+mj-cs"/>
                <a:hlinkClick r:id="rId2"/>
              </a:rPr>
              <a:t>https://towardsdatascience.com/association-rule-mining-be4122fc1793</a:t>
            </a:r>
            <a:r>
              <a:rPr lang="en-US" sz="3100" kern="1200" dirty="0">
                <a:solidFill>
                  <a:schemeClr val="tx1"/>
                </a:solidFill>
                <a:latin typeface="+mj-lt"/>
                <a:ea typeface="+mj-ea"/>
                <a:cs typeface="+mj-cs"/>
              </a:rPr>
              <a:t> </a:t>
            </a:r>
            <a:endParaRPr lang="en-US" sz="4600" kern="1200" dirty="0">
              <a:solidFill>
                <a:schemeClr val="tx1"/>
              </a:solidFill>
              <a:latin typeface="+mj-lt"/>
              <a:ea typeface="+mj-ea"/>
              <a:cs typeface="+mj-cs"/>
            </a:endParaRPr>
          </a:p>
        </p:txBody>
      </p:sp>
      <p:sp>
        <p:nvSpPr>
          <p:cNvPr id="92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A chart of a variety of items&#10;&#10;Description automatically generated with medium confidence">
            <a:extLst>
              <a:ext uri="{FF2B5EF4-FFF2-40B4-BE49-F238E27FC236}">
                <a16:creationId xmlns:a16="http://schemas.microsoft.com/office/drawing/2014/main" id="{12FD153D-94D5-CA01-DE98-F378EC4E20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560097"/>
            <a:ext cx="7214616" cy="37103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9E5B5A-A6F8-8949-9395-25BF45219DAD}"/>
              </a:ext>
            </a:extLst>
          </p:cNvPr>
          <p:cNvSpPr txBox="1"/>
          <p:nvPr/>
        </p:nvSpPr>
        <p:spPr>
          <a:xfrm>
            <a:off x="5867400" y="5562600"/>
            <a:ext cx="4038600" cy="1077218"/>
          </a:xfrm>
          <a:prstGeom prst="rect">
            <a:avLst/>
          </a:prstGeom>
          <a:noFill/>
        </p:spPr>
        <p:txBody>
          <a:bodyPr wrap="square" rtlCol="0">
            <a:spAutoFit/>
          </a:bodyPr>
          <a:lstStyle/>
          <a:p>
            <a:r>
              <a:rPr lang="en-US" sz="3200" dirty="0"/>
              <a:t>Support: P(A&amp;B), </a:t>
            </a:r>
            <a:r>
              <a:rPr lang="en-US" sz="3200" dirty="0" err="1"/>
              <a:t>Confidence:P</a:t>
            </a:r>
            <a:r>
              <a:rPr lang="en-US" sz="3200" dirty="0"/>
              <a:t>(B|A)</a:t>
            </a:r>
          </a:p>
        </p:txBody>
      </p:sp>
    </p:spTree>
    <p:extLst>
      <p:ext uri="{BB962C8B-B14F-4D97-AF65-F5344CB8AC3E}">
        <p14:creationId xmlns:p14="http://schemas.microsoft.com/office/powerpoint/2010/main" val="3472620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6" name="Rectangle 4115">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0BD0B-0F97-42DA-568A-CC69B82EF507}"/>
              </a:ext>
            </a:extLst>
          </p:cNvPr>
          <p:cNvSpPr>
            <a:spLocks noGrp="1"/>
          </p:cNvSpPr>
          <p:nvPr>
            <p:ph type="title"/>
          </p:nvPr>
        </p:nvSpPr>
        <p:spPr>
          <a:xfrm>
            <a:off x="838200" y="176214"/>
            <a:ext cx="10515600" cy="1481188"/>
          </a:xfrm>
        </p:spPr>
        <p:txBody>
          <a:bodyPr>
            <a:norm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4000" b="0" i="0" u="none" strike="noStrike" cap="none" normalizeH="0" baseline="0">
                <a:ln>
                  <a:noFill/>
                </a:ln>
                <a:effectLst/>
                <a:latin typeface="Arial" panose="020B0604020202020204" pitchFamily="34" charset="0"/>
              </a:rPr>
              <a:t>                                                                     </a:t>
            </a:r>
          </a:p>
          <a:p>
            <a:pPr marL="0" marR="0" lvl="0" indent="0" algn="ctr" defTabSz="914400" rtl="0" eaLnBrk="0" fontAlgn="base" latinLnBrk="0" hangingPunct="0">
              <a:spcBef>
                <a:spcPct val="0"/>
              </a:spcBef>
              <a:spcAft>
                <a:spcPct val="0"/>
              </a:spcAft>
              <a:buClrTx/>
              <a:buSzTx/>
              <a:buFontTx/>
              <a:buNone/>
              <a:tabLst/>
            </a:pPr>
            <a:r>
              <a:rPr kumimoji="0" lang="en-US" altLang="en-US" sz="4000" b="0" i="0" u="none" strike="noStrike" cap="none" normalizeH="0" baseline="0">
                <a:ln>
                  <a:noFill/>
                </a:ln>
                <a:effectLst/>
                <a:latin typeface="Arial" panose="020B0604020202020204" pitchFamily="34" charset="0"/>
              </a:rPr>
              <a:t>Case Based Reasoning System</a:t>
            </a:r>
          </a:p>
          <a:p>
            <a:pPr marL="0" marR="0" lvl="0" indent="0" algn="ctr" defTabSz="914400" rtl="0" eaLnBrk="0" fontAlgn="base" latinLnBrk="0" hangingPunct="0">
              <a:spcBef>
                <a:spcPct val="0"/>
              </a:spcBef>
              <a:spcAft>
                <a:spcPct val="0"/>
              </a:spcAft>
              <a:buClrTx/>
              <a:buSzTx/>
              <a:buFontTx/>
              <a:buNone/>
              <a:tabLst/>
            </a:pPr>
            <a:endParaRPr kumimoji="0" lang="en-US" altLang="en-US" sz="4000" b="0" i="0" u="none" strike="noStrike" cap="none" normalizeH="0" baseline="0">
              <a:ln>
                <a:noFill/>
              </a:ln>
              <a:effectLst/>
              <a:latin typeface="Arial" panose="020B0604020202020204" pitchFamily="34" charset="0"/>
            </a:endParaRPr>
          </a:p>
        </p:txBody>
      </p:sp>
      <p:sp>
        <p:nvSpPr>
          <p:cNvPr id="3" name="Content Placeholder 2">
            <a:extLst>
              <a:ext uri="{FF2B5EF4-FFF2-40B4-BE49-F238E27FC236}">
                <a16:creationId xmlns:a16="http://schemas.microsoft.com/office/drawing/2014/main" id="{D30C0147-CE87-57E2-6148-4182C55F58AC}"/>
              </a:ext>
            </a:extLst>
          </p:cNvPr>
          <p:cNvSpPr>
            <a:spLocks noGrp="1"/>
          </p:cNvSpPr>
          <p:nvPr>
            <p:ph idx="1"/>
          </p:nvPr>
        </p:nvSpPr>
        <p:spPr>
          <a:xfrm>
            <a:off x="838200" y="1847128"/>
            <a:ext cx="3990968" cy="4272681"/>
          </a:xfrm>
        </p:spPr>
        <p:txBody>
          <a:bodyPr>
            <a:normAutofit/>
          </a:bodyPr>
          <a:lstStyle/>
          <a:p>
            <a:r>
              <a:rPr lang="en-US" sz="2000"/>
              <a:t>From </a:t>
            </a:r>
            <a:r>
              <a:rPr lang="en-US" sz="2000">
                <a:hlinkClick r:id="rId2"/>
              </a:rPr>
              <a:t>https://courses.cs.washington.edu/courses/cse415/00sp/lecture-slides/Case-based-reasoning/sld003.htm</a:t>
            </a:r>
            <a:endParaRPr lang="en-US" sz="2000"/>
          </a:p>
          <a:p>
            <a:endParaRPr lang="en-US" sz="2000" dirty="0"/>
          </a:p>
        </p:txBody>
      </p:sp>
      <p:pic>
        <p:nvPicPr>
          <p:cNvPr id="4106" name="Picture 10" descr="A diagram of a system&#10;&#10;Description automatically generated">
            <a:extLst>
              <a:ext uri="{FF2B5EF4-FFF2-40B4-BE49-F238E27FC236}">
                <a16:creationId xmlns:a16="http://schemas.microsoft.com/office/drawing/2014/main" id="{EAC46071-21FA-F6F2-1EAE-17735ABF40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2" r="-1" b="7135"/>
          <a:stretch/>
        </p:blipFill>
        <p:spPr bwMode="auto">
          <a:xfrm>
            <a:off x="5191128" y="1847129"/>
            <a:ext cx="6162670" cy="427267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irst">
            <a:hlinkClick r:id="rId4"/>
            <a:extLst>
              <a:ext uri="{FF2B5EF4-FFF2-40B4-BE49-F238E27FC236}">
                <a16:creationId xmlns:a16="http://schemas.microsoft.com/office/drawing/2014/main" id="{49C9CF3B-E4A9-9A6F-32EC-7B623FAD1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1088" y="-2746128"/>
            <a:ext cx="508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Previous">
            <a:hlinkClick r:id="rId6"/>
            <a:extLst>
              <a:ext uri="{FF2B5EF4-FFF2-40B4-BE49-F238E27FC236}">
                <a16:creationId xmlns:a16="http://schemas.microsoft.com/office/drawing/2014/main" id="{360A3F74-7E5F-9FC7-D584-2A92077F53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3075" y="-2746128"/>
            <a:ext cx="508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ext">
            <a:hlinkClick r:id="rId8"/>
            <a:extLst>
              <a:ext uri="{FF2B5EF4-FFF2-40B4-BE49-F238E27FC236}">
                <a16:creationId xmlns:a16="http://schemas.microsoft.com/office/drawing/2014/main" id="{C6EF12DA-6D60-7851-12D6-F02A278871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063" y="-2746128"/>
            <a:ext cx="508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Last">
            <a:hlinkClick r:id="rId10"/>
            <a:extLst>
              <a:ext uri="{FF2B5EF4-FFF2-40B4-BE49-F238E27FC236}">
                <a16:creationId xmlns:a16="http://schemas.microsoft.com/office/drawing/2014/main" id="{075E63A6-E3D7-4115-8516-7AB454F0D1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7050" y="-2746128"/>
            <a:ext cx="508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2129128-1597-6810-4996-A21810F270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9038" y="-2746128"/>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Index">
            <a:hlinkClick r:id="rId13"/>
            <a:extLst>
              <a:ext uri="{FF2B5EF4-FFF2-40B4-BE49-F238E27FC236}">
                <a16:creationId xmlns:a16="http://schemas.microsoft.com/office/drawing/2014/main" id="{B32A3518-0CD4-41FD-8572-B44DD9CF4E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1038" y="-2746128"/>
            <a:ext cx="508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ome">
            <a:hlinkClick r:id="rId15"/>
            <a:extLst>
              <a:ext uri="{FF2B5EF4-FFF2-40B4-BE49-F238E27FC236}">
                <a16:creationId xmlns:a16="http://schemas.microsoft.com/office/drawing/2014/main" id="{781377AC-ABC1-DD19-367E-29E8861BE4E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13025" y="-2746128"/>
            <a:ext cx="5080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Text">
            <a:hlinkClick r:id="rId17"/>
            <a:extLst>
              <a:ext uri="{FF2B5EF4-FFF2-40B4-BE49-F238E27FC236}">
                <a16:creationId xmlns:a16="http://schemas.microsoft.com/office/drawing/2014/main" id="{06F393F0-A396-7BF4-0B3C-9AD3C47EEC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5013" y="-2746128"/>
            <a:ext cx="508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99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D4E-7CE9-78AA-80AE-E54479D47E01}"/>
              </a:ext>
            </a:extLst>
          </p:cNvPr>
          <p:cNvSpPr>
            <a:spLocks noGrp="1"/>
          </p:cNvSpPr>
          <p:nvPr>
            <p:ph type="title"/>
          </p:nvPr>
        </p:nvSpPr>
        <p:spPr/>
        <p:txBody>
          <a:bodyPr/>
          <a:lstStyle/>
          <a:p>
            <a:r>
              <a:rPr lang="en-US" dirty="0"/>
              <a:t>What we do in ML?</a:t>
            </a:r>
          </a:p>
        </p:txBody>
      </p:sp>
      <p:sp>
        <p:nvSpPr>
          <p:cNvPr id="3" name="Content Placeholder 2">
            <a:extLst>
              <a:ext uri="{FF2B5EF4-FFF2-40B4-BE49-F238E27FC236}">
                <a16:creationId xmlns:a16="http://schemas.microsoft.com/office/drawing/2014/main" id="{1DB0ADFD-9344-374A-A83E-8F1B6819BF49}"/>
              </a:ext>
            </a:extLst>
          </p:cNvPr>
          <p:cNvSpPr>
            <a:spLocks noGrp="1"/>
          </p:cNvSpPr>
          <p:nvPr>
            <p:ph idx="1"/>
          </p:nvPr>
        </p:nvSpPr>
        <p:spPr/>
        <p:txBody>
          <a:bodyPr/>
          <a:lstStyle/>
          <a:p>
            <a:r>
              <a:rPr lang="en-US" dirty="0"/>
              <a:t>Most of the time, we begin with a specific class of models (e.g., feedforward neural networks with one hidden layer).</a:t>
            </a:r>
          </a:p>
          <a:p>
            <a:r>
              <a:rPr lang="en-US" dirty="0"/>
              <a:t>Each model has some ”parameters” (e.g., connection weights in the neural network).</a:t>
            </a:r>
          </a:p>
          <a:p>
            <a:r>
              <a:rPr lang="en-US" dirty="0"/>
              <a:t>Parameter values are often randomly initialized.</a:t>
            </a:r>
          </a:p>
          <a:p>
            <a:r>
              <a:rPr lang="en-US" dirty="0"/>
              <a:t>We use a “learning algorithm” to modify parameter values iteratively until: (a) results are satisfactory; or (b) results stop changing; or (c) computational resources are exceeded.</a:t>
            </a:r>
          </a:p>
        </p:txBody>
      </p:sp>
    </p:spTree>
    <p:extLst>
      <p:ext uri="{BB962C8B-B14F-4D97-AF65-F5344CB8AC3E}">
        <p14:creationId xmlns:p14="http://schemas.microsoft.com/office/powerpoint/2010/main" val="2883802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4. Relations (Tables)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lstStyle/>
          <a:p>
            <a:pPr marL="0" indent="0">
              <a:buNone/>
            </a:pPr>
            <a:r>
              <a:rPr lang="en-US" dirty="0">
                <a:solidFill>
                  <a:srgbClr val="FF0000"/>
                </a:solidFill>
              </a:rPr>
              <a:t>The model is to be represented as n-</a:t>
            </a:r>
            <a:r>
              <a:rPr lang="en-US" dirty="0" err="1">
                <a:solidFill>
                  <a:srgbClr val="FF0000"/>
                </a:solidFill>
              </a:rPr>
              <a:t>ary</a:t>
            </a:r>
            <a:r>
              <a:rPr lang="en-US" dirty="0">
                <a:solidFill>
                  <a:srgbClr val="FF0000"/>
                </a:solidFill>
              </a:rPr>
              <a:t> relations (tables).</a:t>
            </a:r>
            <a:endParaRPr lang="en-US" u="sng" dirty="0">
              <a:solidFill>
                <a:srgbClr val="FF0000"/>
              </a:solidFill>
            </a:endParaRPr>
          </a:p>
          <a:p>
            <a:pPr marL="0" indent="0">
              <a:buNone/>
            </a:pPr>
            <a:r>
              <a:rPr lang="en-US" dirty="0">
                <a:solidFill>
                  <a:srgbClr val="00B050"/>
                </a:solidFill>
              </a:rPr>
              <a:t>Answers for new data are provided by performing relational operations on the tables.</a:t>
            </a:r>
          </a:p>
          <a:p>
            <a:pPr marL="0" indent="0">
              <a:buNone/>
            </a:pPr>
            <a:endParaRPr lang="en-US" dirty="0">
              <a:solidFill>
                <a:srgbClr val="FF0000"/>
              </a:solidFill>
            </a:endParaRPr>
          </a:p>
          <a:p>
            <a:pPr marL="0" indent="0">
              <a:buNone/>
            </a:pPr>
            <a:r>
              <a:rPr lang="en-US" dirty="0">
                <a:solidFill>
                  <a:srgbClr val="FF0000"/>
                </a:solidFill>
              </a:rPr>
              <a:t>Special case:</a:t>
            </a:r>
          </a:p>
          <a:p>
            <a:r>
              <a:rPr lang="en-US" dirty="0"/>
              <a:t>Tables with a distinguished “column” representing what is to be predicted (a value, category, or action).</a:t>
            </a:r>
          </a:p>
          <a:p>
            <a:pPr marL="0" indent="0">
              <a:buNone/>
            </a:pPr>
            <a:endParaRPr lang="en-US" dirty="0">
              <a:solidFill>
                <a:srgbClr val="00B050"/>
              </a:solidFill>
            </a:endParaRPr>
          </a:p>
          <a:p>
            <a:pPr marL="0" indent="0">
              <a:buNone/>
            </a:pPr>
            <a:endParaRPr lang="en-US" dirty="0"/>
          </a:p>
          <a:p>
            <a:endParaRPr lang="en-US" dirty="0"/>
          </a:p>
        </p:txBody>
      </p:sp>
    </p:spTree>
    <p:extLst>
      <p:ext uri="{BB962C8B-B14F-4D97-AF65-F5344CB8AC3E}">
        <p14:creationId xmlns:p14="http://schemas.microsoft.com/office/powerpoint/2010/main" val="1553873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Attribute selection may be performed first, so that we ignore irrelevant data.</a:t>
            </a:r>
          </a:p>
          <a:p>
            <a:r>
              <a:rPr lang="en-US" dirty="0">
                <a:solidFill>
                  <a:srgbClr val="7030A0"/>
                </a:solidFill>
              </a:rPr>
              <a:t>Discretization of numeric values may lead to a small number of categories, shrinking the tables.</a:t>
            </a:r>
          </a:p>
          <a:p>
            <a:r>
              <a:rPr lang="en-US" dirty="0"/>
              <a:t>A few small tables (with few columns) may be used as the model, instead of a large table with millions of data points—</a:t>
            </a:r>
            <a:r>
              <a:rPr lang="en-US" dirty="0">
                <a:solidFill>
                  <a:srgbClr val="C00000"/>
                </a:solidFill>
              </a:rPr>
              <a:t>each table may be thought of as a feature.</a:t>
            </a:r>
          </a:p>
          <a:p>
            <a:endParaRPr lang="en-US" dirty="0"/>
          </a:p>
        </p:txBody>
      </p:sp>
    </p:spTree>
    <p:extLst>
      <p:ext uri="{BB962C8B-B14F-4D97-AF65-F5344CB8AC3E}">
        <p14:creationId xmlns:p14="http://schemas.microsoft.com/office/powerpoint/2010/main" val="443925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Data mining</a:t>
            </a:r>
          </a:p>
          <a:p>
            <a:r>
              <a:rPr lang="en-US" dirty="0"/>
              <a:t>Q-tables used in reinforcement learning, indicating the expected quality of outcomes if a particular action is taken when we are in one state.</a:t>
            </a:r>
          </a:p>
          <a:p>
            <a:endParaRPr lang="en-US" dirty="0"/>
          </a:p>
        </p:txBody>
      </p:sp>
    </p:spTree>
    <p:extLst>
      <p:ext uri="{BB962C8B-B14F-4D97-AF65-F5344CB8AC3E}">
        <p14:creationId xmlns:p14="http://schemas.microsoft.com/office/powerpoint/2010/main" val="2453547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8" name="Rectangle 819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A6427-DE37-4A42-380D-88C0BDC02EEC}"/>
              </a:ext>
            </a:extLst>
          </p:cNvPr>
          <p:cNvSpPr>
            <a:spLocks noGrp="1"/>
          </p:cNvSpPr>
          <p:nvPr>
            <p:ph type="title"/>
          </p:nvPr>
        </p:nvSpPr>
        <p:spPr>
          <a:xfrm>
            <a:off x="630936" y="640080"/>
            <a:ext cx="4818888" cy="3246120"/>
          </a:xfrm>
        </p:spPr>
        <p:txBody>
          <a:bodyPr anchor="b">
            <a:normAutofit/>
          </a:bodyPr>
          <a:lstStyle/>
          <a:p>
            <a:r>
              <a:rPr lang="en-US" sz="5400" dirty="0"/>
              <a:t>Example of Q-table used in reinforcement learning</a:t>
            </a:r>
          </a:p>
        </p:txBody>
      </p:sp>
      <p:sp>
        <p:nvSpPr>
          <p:cNvPr id="820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697BE-BFDB-CEAC-7E6C-6BD9B1966AB8}"/>
              </a:ext>
            </a:extLst>
          </p:cNvPr>
          <p:cNvSpPr>
            <a:spLocks noGrp="1"/>
          </p:cNvSpPr>
          <p:nvPr>
            <p:ph idx="1"/>
          </p:nvPr>
        </p:nvSpPr>
        <p:spPr>
          <a:xfrm>
            <a:off x="630936" y="3886200"/>
            <a:ext cx="2874264" cy="2322576"/>
          </a:xfrm>
        </p:spPr>
        <p:txBody>
          <a:bodyPr anchor="t">
            <a:normAutofit/>
          </a:bodyPr>
          <a:lstStyle/>
          <a:p>
            <a:pPr marL="0" indent="0">
              <a:buNone/>
            </a:pPr>
            <a:r>
              <a:rPr lang="en-US" sz="2200" dirty="0"/>
              <a:t>From </a:t>
            </a:r>
            <a:r>
              <a:rPr lang="en-US" sz="2000" dirty="0">
                <a:hlinkClick r:id="rId2"/>
              </a:rPr>
              <a:t>https://towardsdatascience.com/reinforcement-learning-explained-visually-part-4-q-learning-step-by-step-b65efb731d3e</a:t>
            </a:r>
            <a:r>
              <a:rPr lang="en-US" sz="2000" dirty="0"/>
              <a:t> </a:t>
            </a:r>
            <a:endParaRPr lang="en-US" sz="2200" dirty="0"/>
          </a:p>
        </p:txBody>
      </p:sp>
      <p:pic>
        <p:nvPicPr>
          <p:cNvPr id="8193" name="Picture 1">
            <a:extLst>
              <a:ext uri="{FF2B5EF4-FFF2-40B4-BE49-F238E27FC236}">
                <a16:creationId xmlns:a16="http://schemas.microsoft.com/office/drawing/2014/main" id="{4F832308-8BED-D72E-E94D-BBAF73AC72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31317" y="640080"/>
            <a:ext cx="5394429"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8F760B2-2B19-1FE2-CEA3-F76CA207C46C}"/>
              </a:ext>
            </a:extLst>
          </p:cNvPr>
          <p:cNvSpPr>
            <a:spLocks noChangeArrowheads="1"/>
          </p:cNvSpPr>
          <p:nvPr/>
        </p:nvSpPr>
        <p:spPr bwMode="auto">
          <a:xfrm>
            <a:off x="0" y="-361637"/>
            <a:ext cx="2005677"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(Image by author)</a:t>
            </a:r>
            <a:endParaRPr kumimoji="0" lang="en-US" altLang="en-US" sz="2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7438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5. Graphs (Networks) = Binary Relations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lnSpcReduction="10000"/>
          </a:bodyPr>
          <a:lstStyle/>
          <a:p>
            <a:pPr marL="0" indent="0">
              <a:buNone/>
            </a:pPr>
            <a:r>
              <a:rPr lang="en-US" dirty="0">
                <a:solidFill>
                  <a:srgbClr val="FF0000"/>
                </a:solidFill>
              </a:rPr>
              <a:t>The model is to be represented as a set of </a:t>
            </a:r>
            <a:r>
              <a:rPr lang="en-US" u="sng" dirty="0">
                <a:solidFill>
                  <a:srgbClr val="FF0000"/>
                </a:solidFill>
              </a:rPr>
              <a:t>network </a:t>
            </a:r>
            <a:r>
              <a:rPr lang="en-US" dirty="0">
                <a:solidFill>
                  <a:srgbClr val="FF0000"/>
                </a:solidFill>
              </a:rPr>
              <a:t>containing nodes and edges, all of which are labeled.</a:t>
            </a:r>
            <a:endParaRPr lang="en-US" u="sng" dirty="0">
              <a:solidFill>
                <a:srgbClr val="FF0000"/>
              </a:solidFill>
            </a:endParaRPr>
          </a:p>
          <a:p>
            <a:pPr marL="0" indent="0">
              <a:buNone/>
            </a:pPr>
            <a:r>
              <a:rPr lang="en-US" dirty="0">
                <a:solidFill>
                  <a:srgbClr val="00B050"/>
                </a:solidFill>
              </a:rPr>
              <a:t>Answers for new data are provided by performing operations on the graph.</a:t>
            </a:r>
          </a:p>
          <a:p>
            <a:pPr marL="0" indent="0">
              <a:buNone/>
            </a:pPr>
            <a:r>
              <a:rPr lang="en-US" dirty="0">
                <a:solidFill>
                  <a:srgbClr val="FF0000"/>
                </a:solidFill>
              </a:rPr>
              <a:t>Special cases:</a:t>
            </a:r>
          </a:p>
          <a:p>
            <a:pPr marL="514350" indent="-514350">
              <a:buAutoNum type="arabicPeriod"/>
            </a:pPr>
            <a:r>
              <a:rPr lang="en-US" dirty="0"/>
              <a:t>Nodes may be labeled or unlabeled</a:t>
            </a:r>
          </a:p>
          <a:p>
            <a:pPr marL="514350" indent="-514350">
              <a:buAutoNum type="arabicPeriod"/>
            </a:pPr>
            <a:r>
              <a:rPr lang="en-US" dirty="0"/>
              <a:t>Edges may carry numeric or non-numeric labels</a:t>
            </a:r>
          </a:p>
          <a:p>
            <a:pPr marL="514350" indent="-514350">
              <a:buAutoNum type="arabicPeriod"/>
            </a:pPr>
            <a:r>
              <a:rPr lang="en-US" dirty="0"/>
              <a:t>Edges may be directed or undirected</a:t>
            </a:r>
          </a:p>
          <a:p>
            <a:pPr marL="514350" indent="-514350">
              <a:buAutoNum type="arabicPeriod"/>
            </a:pPr>
            <a:r>
              <a:rPr lang="en-US" dirty="0"/>
              <a:t>Multiple edges may connect two nodes, carrying different kinds of labels</a:t>
            </a:r>
          </a:p>
          <a:p>
            <a:pPr marL="0" indent="0">
              <a:buNone/>
            </a:pPr>
            <a:endParaRPr lang="en-US" dirty="0"/>
          </a:p>
          <a:p>
            <a:endParaRPr lang="en-US" dirty="0"/>
          </a:p>
        </p:txBody>
      </p:sp>
    </p:spTree>
    <p:extLst>
      <p:ext uri="{BB962C8B-B14F-4D97-AF65-F5344CB8AC3E}">
        <p14:creationId xmlns:p14="http://schemas.microsoft.com/office/powerpoint/2010/main" val="3596320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t>Easy to visualize—if the graphs are small.</a:t>
            </a:r>
          </a:p>
          <a:p>
            <a:r>
              <a:rPr lang="en-US" dirty="0"/>
              <a:t>Graph search algorithms can be used, as appropriate.</a:t>
            </a:r>
          </a:p>
          <a:p>
            <a:r>
              <a:rPr lang="en-US" dirty="0"/>
              <a:t>In many applications, it is important to learn </a:t>
            </a:r>
            <a:r>
              <a:rPr lang="en-US" u="sng" dirty="0"/>
              <a:t>sparse</a:t>
            </a:r>
            <a:r>
              <a:rPr lang="en-US" dirty="0"/>
              <a:t> graphs.</a:t>
            </a:r>
          </a:p>
        </p:txBody>
      </p:sp>
    </p:spTree>
    <p:extLst>
      <p:ext uri="{BB962C8B-B14F-4D97-AF65-F5344CB8AC3E}">
        <p14:creationId xmlns:p14="http://schemas.microsoft.com/office/powerpoint/2010/main" val="3832619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Game trees (e.g., chess-playing)</a:t>
            </a:r>
          </a:p>
          <a:p>
            <a:r>
              <a:rPr lang="en-US" dirty="0"/>
              <a:t>Probabilistic inference networks, representing</a:t>
            </a:r>
          </a:p>
          <a:p>
            <a:pPr lvl="1"/>
            <a:r>
              <a:rPr lang="en-US" dirty="0"/>
              <a:t>Causality</a:t>
            </a:r>
          </a:p>
          <a:p>
            <a:pPr lvl="1"/>
            <a:r>
              <a:rPr lang="en-US" dirty="0"/>
              <a:t>Belief updating</a:t>
            </a:r>
          </a:p>
          <a:p>
            <a:r>
              <a:rPr lang="en-US" dirty="0"/>
              <a:t>Social networks (nodes denote human agents), representing:</a:t>
            </a:r>
          </a:p>
          <a:p>
            <a:pPr lvl="1"/>
            <a:r>
              <a:rPr lang="en-US" dirty="0"/>
              <a:t>Collaboration </a:t>
            </a:r>
          </a:p>
          <a:p>
            <a:pPr lvl="1"/>
            <a:r>
              <a:rPr lang="en-US" dirty="0"/>
              <a:t>Communication</a:t>
            </a:r>
          </a:p>
          <a:p>
            <a:pPr lvl="1"/>
            <a:r>
              <a:rPr lang="en-US" dirty="0"/>
              <a:t>Pre-existing relations</a:t>
            </a:r>
          </a:p>
          <a:p>
            <a:pPr lvl="1"/>
            <a:r>
              <a:rPr lang="en-US" dirty="0"/>
              <a:t>Infection</a:t>
            </a:r>
          </a:p>
          <a:p>
            <a:pPr lvl="1"/>
            <a:r>
              <a:rPr lang="en-US" dirty="0"/>
              <a:t>Influence</a:t>
            </a:r>
          </a:p>
          <a:p>
            <a:pPr lvl="1"/>
            <a:endParaRPr lang="en-US" dirty="0"/>
          </a:p>
          <a:p>
            <a:endParaRPr lang="en-US" dirty="0"/>
          </a:p>
        </p:txBody>
      </p:sp>
    </p:spTree>
    <p:extLst>
      <p:ext uri="{BB962C8B-B14F-4D97-AF65-F5344CB8AC3E}">
        <p14:creationId xmlns:p14="http://schemas.microsoft.com/office/powerpoint/2010/main" val="3733283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9E664-4553-DD08-B0AF-6065895E5D56}"/>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3600" kern="1200" dirty="0">
                <a:solidFill>
                  <a:schemeClr val="tx1"/>
                </a:solidFill>
                <a:latin typeface="+mj-lt"/>
                <a:ea typeface="+mj-ea"/>
                <a:cs typeface="+mj-cs"/>
              </a:rPr>
              <a:t>Example showing dependence relations in a probabilistic inference network, from </a:t>
            </a:r>
            <a:r>
              <a:rPr lang="en-US" sz="3100" kern="1200" dirty="0">
                <a:solidFill>
                  <a:schemeClr val="tx1"/>
                </a:solidFill>
                <a:latin typeface="+mj-lt"/>
                <a:ea typeface="+mj-ea"/>
                <a:cs typeface="+mj-cs"/>
                <a:hlinkClick r:id="rId2"/>
              </a:rPr>
              <a:t>https://www.catalyzex.com/paper/arxiv:1011.0935</a:t>
            </a:r>
            <a:r>
              <a:rPr lang="en-US" sz="3100" kern="1200" dirty="0">
                <a:solidFill>
                  <a:schemeClr val="tx1"/>
                </a:solidFill>
                <a:latin typeface="+mj-lt"/>
                <a:ea typeface="+mj-ea"/>
                <a:cs typeface="+mj-cs"/>
              </a:rPr>
              <a:t> (by J. Ding)</a:t>
            </a:r>
            <a:endParaRPr lang="en-US" sz="3600" kern="1200" dirty="0">
              <a:solidFill>
                <a:schemeClr val="tx1"/>
              </a:solidFill>
              <a:latin typeface="+mj-lt"/>
              <a:ea typeface="+mj-ea"/>
              <a:cs typeface="+mj-cs"/>
            </a:endParaRPr>
          </a:p>
        </p:txBody>
      </p:sp>
      <p:sp>
        <p:nvSpPr>
          <p:cNvPr id="71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Figure 1 for Probabilistic Inferences in Bayesian Networks">
            <a:extLst>
              <a:ext uri="{FF2B5EF4-FFF2-40B4-BE49-F238E27FC236}">
                <a16:creationId xmlns:a16="http://schemas.microsoft.com/office/drawing/2014/main" id="{E3204CC7-A992-8372-CB64-5D7D3AC425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543327" y="640080"/>
            <a:ext cx="5436553"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2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B29663-D725-914D-B653-78D9ED04A93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kern="1200" dirty="0">
                <a:solidFill>
                  <a:schemeClr val="tx1"/>
                </a:solidFill>
                <a:latin typeface="+mj-lt"/>
                <a:ea typeface="+mj-ea"/>
                <a:cs typeface="+mj-cs"/>
              </a:rPr>
              <a:t>Example social network in a high school, from Ch. 4 of </a:t>
            </a:r>
            <a:r>
              <a:rPr lang="en-US" sz="3000" kern="1200" dirty="0">
                <a:solidFill>
                  <a:schemeClr val="tx1"/>
                </a:solidFill>
                <a:effectLst/>
                <a:latin typeface="+mj-lt"/>
                <a:ea typeface="+mj-ea"/>
                <a:cs typeface="+mj-cs"/>
                <a:hlinkClick r:id="rId2"/>
              </a:rPr>
              <a:t>http://www.cs.cornell.edu/home/kleinber/networks-book/</a:t>
            </a:r>
            <a:r>
              <a:rPr lang="en-US" sz="3000" kern="1200" dirty="0">
                <a:solidFill>
                  <a:schemeClr val="tx1"/>
                </a:solidFill>
                <a:effectLst/>
                <a:latin typeface="+mj-lt"/>
                <a:ea typeface="+mj-ea"/>
                <a:cs typeface="+mj-cs"/>
              </a:rPr>
              <a:t> </a:t>
            </a:r>
            <a:br>
              <a:rPr lang="en-US" sz="3000" kern="1200" dirty="0">
                <a:solidFill>
                  <a:schemeClr val="tx1"/>
                </a:solidFill>
                <a:effectLst/>
                <a:latin typeface="+mj-lt"/>
                <a:ea typeface="+mj-ea"/>
                <a:cs typeface="+mj-cs"/>
              </a:rPr>
            </a:br>
            <a:endParaRPr lang="en-US" sz="3000" kern="1200" dirty="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F86E4444-F927-B47B-B653-77D10B1795AA}"/>
              </a:ext>
            </a:extLst>
          </p:cNvPr>
          <p:cNvPicPr>
            <a:picLocks noGrp="1" noChangeAspect="1"/>
          </p:cNvPicPr>
          <p:nvPr>
            <p:ph idx="1"/>
          </p:nvPr>
        </p:nvPicPr>
        <p:blipFill>
          <a:blip r:embed="rId3"/>
          <a:stretch>
            <a:fillRect/>
          </a:stretch>
        </p:blipFill>
        <p:spPr>
          <a:xfrm>
            <a:off x="5414356" y="966083"/>
            <a:ext cx="6408836" cy="4774581"/>
          </a:xfrm>
          <a:prstGeom prst="rect">
            <a:avLst/>
          </a:prstGeom>
        </p:spPr>
      </p:pic>
    </p:spTree>
    <p:extLst>
      <p:ext uri="{BB962C8B-B14F-4D97-AF65-F5344CB8AC3E}">
        <p14:creationId xmlns:p14="http://schemas.microsoft.com/office/powerpoint/2010/main" val="2616954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6. Neural Networks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lnSpcReduction="10000"/>
          </a:bodyPr>
          <a:lstStyle/>
          <a:p>
            <a:pPr marL="0" indent="0">
              <a:buNone/>
            </a:pPr>
            <a:r>
              <a:rPr lang="en-US" dirty="0">
                <a:solidFill>
                  <a:srgbClr val="FF0000"/>
                </a:solidFill>
              </a:rPr>
              <a:t>The model is to be represented as a  directed graph whose nodes represent simple computations to be performed, and weighted edges indicate how the outputs of a node are modified for the computations of another node.</a:t>
            </a:r>
            <a:endParaRPr lang="en-US" u="sng" dirty="0">
              <a:solidFill>
                <a:srgbClr val="FF0000"/>
              </a:solidFill>
            </a:endParaRPr>
          </a:p>
          <a:p>
            <a:pPr marL="0" indent="0">
              <a:buNone/>
            </a:pPr>
            <a:r>
              <a:rPr lang="en-US" dirty="0">
                <a:solidFill>
                  <a:srgbClr val="00B050"/>
                </a:solidFill>
              </a:rPr>
              <a:t>Answers for new data are provided by performing node computations, usually in a prespecified sequence of layers.</a:t>
            </a:r>
          </a:p>
          <a:p>
            <a:pPr marL="0" indent="0">
              <a:buNone/>
            </a:pPr>
            <a:r>
              <a:rPr lang="en-US" dirty="0">
                <a:solidFill>
                  <a:srgbClr val="FF0000"/>
                </a:solidFill>
              </a:rPr>
              <a:t>Special Cases:</a:t>
            </a:r>
          </a:p>
          <a:p>
            <a:pPr marL="514350" indent="-514350">
              <a:buAutoNum type="alphaLcParenBoth"/>
            </a:pPr>
            <a:r>
              <a:rPr lang="en-US" dirty="0"/>
              <a:t>NNs with cycles</a:t>
            </a:r>
          </a:p>
          <a:p>
            <a:pPr marL="514350" indent="-514350">
              <a:buAutoNum type="alphaLcParenBoth"/>
            </a:pPr>
            <a:r>
              <a:rPr lang="en-US" dirty="0"/>
              <a:t>Layered NNs</a:t>
            </a:r>
          </a:p>
          <a:p>
            <a:pPr marL="514350" indent="-514350">
              <a:buAutoNum type="alphaLcParenBoth"/>
            </a:pPr>
            <a:r>
              <a:rPr lang="en-US" dirty="0"/>
              <a:t>Shallow vs. Deep NNs</a:t>
            </a:r>
          </a:p>
          <a:p>
            <a:endParaRPr lang="en-US" dirty="0"/>
          </a:p>
        </p:txBody>
      </p:sp>
    </p:spTree>
    <p:extLst>
      <p:ext uri="{BB962C8B-B14F-4D97-AF65-F5344CB8AC3E}">
        <p14:creationId xmlns:p14="http://schemas.microsoft.com/office/powerpoint/2010/main" val="138740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229F-5B20-05D3-0F93-3D6625B822FA}"/>
              </a:ext>
            </a:extLst>
          </p:cNvPr>
          <p:cNvSpPr>
            <a:spLocks noGrp="1"/>
          </p:cNvSpPr>
          <p:nvPr>
            <p:ph type="title"/>
          </p:nvPr>
        </p:nvSpPr>
        <p:spPr/>
        <p:txBody>
          <a:bodyPr/>
          <a:lstStyle/>
          <a:p>
            <a:r>
              <a:rPr lang="en-US" dirty="0"/>
              <a:t>ML as a high-level meta-algorithm</a:t>
            </a:r>
          </a:p>
        </p:txBody>
      </p:sp>
      <p:sp>
        <p:nvSpPr>
          <p:cNvPr id="3" name="Content Placeholder 2">
            <a:extLst>
              <a:ext uri="{FF2B5EF4-FFF2-40B4-BE49-F238E27FC236}">
                <a16:creationId xmlns:a16="http://schemas.microsoft.com/office/drawing/2014/main" id="{9EC623F5-20AC-7CDF-C92C-79ED414C7B7A}"/>
              </a:ext>
            </a:extLst>
          </p:cNvPr>
          <p:cNvSpPr>
            <a:spLocks noGrp="1"/>
          </p:cNvSpPr>
          <p:nvPr>
            <p:ph idx="1"/>
          </p:nvPr>
        </p:nvSpPr>
        <p:spPr/>
        <p:txBody>
          <a:bodyPr/>
          <a:lstStyle/>
          <a:p>
            <a:pPr marL="514350" indent="-514350">
              <a:buAutoNum type="arabicPeriod"/>
            </a:pPr>
            <a:r>
              <a:rPr lang="en-US" dirty="0">
                <a:solidFill>
                  <a:srgbClr val="C00000"/>
                </a:solidFill>
              </a:rPr>
              <a:t>Choose a class of models</a:t>
            </a:r>
            <a:r>
              <a:rPr lang="en-US" dirty="0"/>
              <a:t>, based on past experience;</a:t>
            </a:r>
          </a:p>
          <a:p>
            <a:pPr marL="514350" indent="-514350">
              <a:buAutoNum type="arabicPeriod"/>
            </a:pPr>
            <a:r>
              <a:rPr lang="en-US" dirty="0">
                <a:solidFill>
                  <a:srgbClr val="7030A0"/>
                </a:solidFill>
              </a:rPr>
              <a:t>Initialize parameter values </a:t>
            </a:r>
            <a:r>
              <a:rPr lang="en-US" dirty="0"/>
              <a:t>of one or more models;</a:t>
            </a:r>
          </a:p>
          <a:p>
            <a:pPr marL="514350" indent="-514350">
              <a:buAutoNum type="arabicPeriod"/>
            </a:pPr>
            <a:r>
              <a:rPr lang="en-US" u="sng" dirty="0"/>
              <a:t>While</a:t>
            </a:r>
            <a:r>
              <a:rPr lang="en-US" dirty="0"/>
              <a:t> (results are unsatisfactory) and/or (results continue to change/improve over some number of iterations) and/or (number of iterations are not excessive), </a:t>
            </a:r>
            <a:r>
              <a:rPr lang="en-US" u="sng" dirty="0"/>
              <a:t>do</a:t>
            </a:r>
            <a:r>
              <a:rPr lang="en-US" dirty="0"/>
              <a:t>:</a:t>
            </a:r>
          </a:p>
          <a:p>
            <a:pPr marL="457200" lvl="1" indent="0">
              <a:buNone/>
            </a:pPr>
            <a:r>
              <a:rPr lang="en-US" dirty="0"/>
              <a:t>	</a:t>
            </a:r>
            <a:r>
              <a:rPr lang="en-US" dirty="0">
                <a:solidFill>
                  <a:srgbClr val="0070C0"/>
                </a:solidFill>
              </a:rPr>
              <a:t>Use the available data to modify model parameter values;</a:t>
            </a:r>
          </a:p>
          <a:p>
            <a:pPr marL="0" indent="0">
              <a:buNone/>
            </a:pPr>
            <a:r>
              <a:rPr lang="en-US" dirty="0"/>
              <a:t>4.  </a:t>
            </a:r>
            <a:r>
              <a:rPr lang="en-US" dirty="0">
                <a:solidFill>
                  <a:srgbClr val="00B050"/>
                </a:solidFill>
              </a:rPr>
              <a:t>Interpret the resulting models (with updated parameter values).</a:t>
            </a:r>
          </a:p>
          <a:p>
            <a:pPr marL="457200" lvl="1" indent="0">
              <a:buNone/>
            </a:pPr>
            <a:endParaRPr lang="en-US" dirty="0"/>
          </a:p>
        </p:txBody>
      </p:sp>
    </p:spTree>
    <p:extLst>
      <p:ext uri="{BB962C8B-B14F-4D97-AF65-F5344CB8AC3E}">
        <p14:creationId xmlns:p14="http://schemas.microsoft.com/office/powerpoint/2010/main" val="198750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err="1"/>
              <a:t>Perceptrons</a:t>
            </a:r>
            <a:endParaRPr lang="en-US" dirty="0"/>
          </a:p>
          <a:p>
            <a:r>
              <a:rPr lang="en-US" dirty="0"/>
              <a:t>Convolutional NNs</a:t>
            </a:r>
          </a:p>
          <a:p>
            <a:r>
              <a:rPr lang="en-US" dirty="0"/>
              <a:t>Associative memories</a:t>
            </a:r>
          </a:p>
          <a:p>
            <a:r>
              <a:rPr lang="en-US" dirty="0"/>
              <a:t>Topologically self-organizing maps</a:t>
            </a:r>
          </a:p>
          <a:p>
            <a:r>
              <a:rPr lang="en-US" dirty="0"/>
              <a:t>Prediction networks with recurrent modules</a:t>
            </a:r>
          </a:p>
          <a:p>
            <a:r>
              <a:rPr lang="en-US" dirty="0"/>
              <a:t>Transformer</a:t>
            </a:r>
          </a:p>
          <a:p>
            <a:endParaRPr lang="en-US" dirty="0"/>
          </a:p>
        </p:txBody>
      </p:sp>
    </p:spTree>
    <p:extLst>
      <p:ext uri="{BB962C8B-B14F-4D97-AF65-F5344CB8AC3E}">
        <p14:creationId xmlns:p14="http://schemas.microsoft.com/office/powerpoint/2010/main" val="426302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2610-24B8-72E5-0BD1-CF68BC0A9985}"/>
              </a:ext>
            </a:extLst>
          </p:cNvPr>
          <p:cNvSpPr>
            <a:spLocks noGrp="1"/>
          </p:cNvSpPr>
          <p:nvPr>
            <p:ph type="title"/>
          </p:nvPr>
        </p:nvSpPr>
        <p:spPr/>
        <p:txBody>
          <a:bodyPr>
            <a:normAutofit fontScale="90000"/>
          </a:bodyPr>
          <a:lstStyle/>
          <a:p>
            <a:r>
              <a:rPr lang="en-US" sz="3600" dirty="0"/>
              <a:t>Example of a (shallow feedforward) neural network, from </a:t>
            </a:r>
            <a:r>
              <a:rPr lang="en-US" sz="2000" dirty="0">
                <a:hlinkClick r:id="rId2"/>
              </a:rPr>
              <a:t>https://towardsdatascience.com/first-neural-network-for-beginners-explained-with-code-4cfd37e06eaf</a:t>
            </a:r>
            <a:r>
              <a:rPr lang="en-US" sz="2000" dirty="0"/>
              <a:t> </a:t>
            </a:r>
            <a:endParaRPr lang="en-US" sz="3600" dirty="0"/>
          </a:p>
        </p:txBody>
      </p:sp>
      <p:pic>
        <p:nvPicPr>
          <p:cNvPr id="4100" name="Picture 4">
            <a:extLst>
              <a:ext uri="{FF2B5EF4-FFF2-40B4-BE49-F238E27FC236}">
                <a16:creationId xmlns:a16="http://schemas.microsoft.com/office/drawing/2014/main" id="{A45DDECC-984D-9278-8CA1-0D0588ACFB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21000" y="2261394"/>
            <a:ext cx="6350000" cy="347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314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7E92D-F07F-2DCF-DC50-4BB18EACD4D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a:solidFill>
                  <a:schemeClr val="tx1"/>
                </a:solidFill>
                <a:latin typeface="+mj-lt"/>
                <a:ea typeface="+mj-ea"/>
                <a:cs typeface="+mj-cs"/>
              </a:rPr>
              <a:t>“Transformer” neural network model example, from </a:t>
            </a:r>
            <a:r>
              <a:rPr lang="en-US" sz="3600" kern="1200">
                <a:solidFill>
                  <a:schemeClr val="tx1"/>
                </a:solidFill>
                <a:latin typeface="+mj-lt"/>
                <a:ea typeface="+mj-ea"/>
                <a:cs typeface="+mj-cs"/>
                <a:hlinkClick r:id="rId2"/>
              </a:rPr>
              <a:t>https://www.baeldung.com/cs/chatgpt-model</a:t>
            </a:r>
            <a:r>
              <a:rPr lang="en-US" sz="3600" kern="1200">
                <a:solidFill>
                  <a:schemeClr val="tx1"/>
                </a:solidFill>
                <a:latin typeface="+mj-lt"/>
                <a:ea typeface="+mj-ea"/>
                <a:cs typeface="+mj-cs"/>
              </a:rPr>
              <a:t> </a:t>
            </a:r>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ransformer">
            <a:extLst>
              <a:ext uri="{FF2B5EF4-FFF2-40B4-BE49-F238E27FC236}">
                <a16:creationId xmlns:a16="http://schemas.microsoft.com/office/drawing/2014/main" id="{2DC52FE4-847F-E558-A98E-8CE75357C6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17220" y="640080"/>
            <a:ext cx="4088768"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84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a:xfrm>
            <a:off x="838200" y="1219200"/>
            <a:ext cx="10515600" cy="4957763"/>
          </a:xfrm>
        </p:spPr>
        <p:txBody>
          <a:bodyPr>
            <a:normAutofit fontScale="92500" lnSpcReduction="10000"/>
          </a:bodyPr>
          <a:lstStyle/>
          <a:p>
            <a:pPr marL="0" indent="0">
              <a:buNone/>
            </a:pPr>
            <a:endParaRPr lang="en-US" dirty="0"/>
          </a:p>
          <a:p>
            <a:r>
              <a:rPr lang="en-US" dirty="0"/>
              <a:t>Several variations of neural networks exist; we must select the right model for a given problem.</a:t>
            </a:r>
          </a:p>
          <a:p>
            <a:pPr marL="0" indent="0">
              <a:buNone/>
            </a:pPr>
            <a:endParaRPr lang="en-US" dirty="0"/>
          </a:p>
          <a:p>
            <a:r>
              <a:rPr lang="en-US" dirty="0"/>
              <a:t>Learning may be expensive depending on the size of the model.</a:t>
            </a:r>
          </a:p>
          <a:p>
            <a:r>
              <a:rPr lang="en-US" dirty="0">
                <a:solidFill>
                  <a:srgbClr val="C00000"/>
                </a:solidFill>
              </a:rPr>
              <a:t>Models may permit a very large number of local optima of the performance measure (e.g., MSE).</a:t>
            </a:r>
          </a:p>
          <a:p>
            <a:r>
              <a:rPr lang="en-US" b="1" dirty="0"/>
              <a:t>Bias-variance tradeoff: </a:t>
            </a:r>
            <a:r>
              <a:rPr lang="en-US" dirty="0"/>
              <a:t>avoid over-training, and use large models only if needed (and if enough data is available).</a:t>
            </a:r>
          </a:p>
          <a:p>
            <a:endParaRPr lang="en-US" dirty="0"/>
          </a:p>
          <a:p>
            <a:r>
              <a:rPr lang="en-US" dirty="0">
                <a:solidFill>
                  <a:srgbClr val="7030A0"/>
                </a:solidFill>
              </a:rPr>
              <a:t>Convergence </a:t>
            </a:r>
            <a:r>
              <a:rPr lang="en-US" dirty="0"/>
              <a:t>of an ML algorithm (= reaching a point from which there is no further change) does not imply that the best solution has been found!</a:t>
            </a:r>
          </a:p>
        </p:txBody>
      </p:sp>
    </p:spTree>
    <p:extLst>
      <p:ext uri="{BB962C8B-B14F-4D97-AF65-F5344CB8AC3E}">
        <p14:creationId xmlns:p14="http://schemas.microsoft.com/office/powerpoint/2010/main" val="3552322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7. Decision Trees (and Forests)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fontScale="92500" lnSpcReduction="10000"/>
          </a:bodyPr>
          <a:lstStyle/>
          <a:p>
            <a:pPr marL="0" indent="0">
              <a:buNone/>
            </a:pPr>
            <a:r>
              <a:rPr lang="en-US" dirty="0">
                <a:solidFill>
                  <a:srgbClr val="FF0000"/>
                </a:solidFill>
              </a:rPr>
              <a:t>The model is to be represented as one or more trees.  </a:t>
            </a:r>
          </a:p>
          <a:p>
            <a:pPr marL="0" indent="0">
              <a:buNone/>
            </a:pPr>
            <a:endParaRPr lang="en-US" dirty="0">
              <a:solidFill>
                <a:srgbClr val="FF0000"/>
              </a:solidFill>
            </a:endParaRPr>
          </a:p>
          <a:p>
            <a:r>
              <a:rPr lang="en-US" dirty="0">
                <a:solidFill>
                  <a:srgbClr val="7030A0"/>
                </a:solidFill>
              </a:rPr>
              <a:t>Each internal node represents a question, whose answers correspond to one of the branches below it.  </a:t>
            </a:r>
          </a:p>
          <a:p>
            <a:endParaRPr lang="en-US" dirty="0">
              <a:solidFill>
                <a:srgbClr val="0070C0"/>
              </a:solidFill>
            </a:endParaRPr>
          </a:p>
          <a:p>
            <a:r>
              <a:rPr lang="en-US" dirty="0">
                <a:solidFill>
                  <a:srgbClr val="0070C0"/>
                </a:solidFill>
              </a:rPr>
              <a:t>Each leaf node represents the set of data obtained by the path of answers from the root to that leaf, and is associated with an answer (obtained by summarizing training data leading to that leaf).</a:t>
            </a:r>
          </a:p>
          <a:p>
            <a:endParaRPr lang="en-US" dirty="0">
              <a:solidFill>
                <a:srgbClr val="00B050"/>
              </a:solidFill>
            </a:endParaRPr>
          </a:p>
          <a:p>
            <a:r>
              <a:rPr lang="en-US" dirty="0">
                <a:solidFill>
                  <a:srgbClr val="00B050"/>
                </a:solidFill>
              </a:rPr>
              <a:t>Answers for new data are provided by asking the questions beginning from the root, and finding the appropriate leaf.</a:t>
            </a:r>
            <a:endParaRPr lang="en-US" dirty="0"/>
          </a:p>
          <a:p>
            <a:endParaRPr lang="en-US" dirty="0"/>
          </a:p>
        </p:txBody>
      </p:sp>
    </p:spTree>
    <p:extLst>
      <p:ext uri="{BB962C8B-B14F-4D97-AF65-F5344CB8AC3E}">
        <p14:creationId xmlns:p14="http://schemas.microsoft.com/office/powerpoint/2010/main" val="1541563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7… Decision Trees (and Forests)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a:bodyPr>
          <a:lstStyle/>
          <a:p>
            <a:pPr marL="0" indent="0">
              <a:buNone/>
            </a:pPr>
            <a:r>
              <a:rPr lang="en-US" dirty="0">
                <a:solidFill>
                  <a:srgbClr val="FF0000"/>
                </a:solidFill>
              </a:rPr>
              <a:t>Variations:</a:t>
            </a:r>
          </a:p>
          <a:p>
            <a:r>
              <a:rPr lang="en-US" dirty="0"/>
              <a:t>Simple decision trees with yes/no questions on individual attributes</a:t>
            </a:r>
          </a:p>
          <a:p>
            <a:r>
              <a:rPr lang="en-US" dirty="0">
                <a:solidFill>
                  <a:srgbClr val="0070C0"/>
                </a:solidFill>
              </a:rPr>
              <a:t>Oblique trees </a:t>
            </a:r>
            <a:r>
              <a:rPr lang="en-US" dirty="0"/>
              <a:t>whose nodes use linear combinations of attributes</a:t>
            </a:r>
          </a:p>
          <a:p>
            <a:r>
              <a:rPr lang="en-US" dirty="0">
                <a:solidFill>
                  <a:srgbClr val="00B050"/>
                </a:solidFill>
              </a:rPr>
              <a:t>Neural trees </a:t>
            </a:r>
            <a:r>
              <a:rPr lang="en-US" dirty="0"/>
              <a:t>whose nodes perform nonlinear computations</a:t>
            </a:r>
          </a:p>
          <a:p>
            <a:r>
              <a:rPr lang="en-US" dirty="0">
                <a:solidFill>
                  <a:srgbClr val="FF0000"/>
                </a:solidFill>
              </a:rPr>
              <a:t>Non-binary trees </a:t>
            </a:r>
            <a:r>
              <a:rPr lang="en-US" dirty="0"/>
              <a:t>in which nodes can have multiple children depending on the values of attributes</a:t>
            </a:r>
          </a:p>
          <a:p>
            <a:r>
              <a:rPr lang="en-US" dirty="0">
                <a:solidFill>
                  <a:srgbClr val="C00000"/>
                </a:solidFill>
              </a:rPr>
              <a:t>Ensembles </a:t>
            </a:r>
          </a:p>
          <a:p>
            <a:pPr marL="0" indent="0">
              <a:buNone/>
            </a:pPr>
            <a:endParaRPr lang="en-US" dirty="0"/>
          </a:p>
          <a:p>
            <a:endParaRPr lang="en-US" dirty="0"/>
          </a:p>
        </p:txBody>
      </p:sp>
    </p:spTree>
    <p:extLst>
      <p:ext uri="{BB962C8B-B14F-4D97-AF65-F5344CB8AC3E}">
        <p14:creationId xmlns:p14="http://schemas.microsoft.com/office/powerpoint/2010/main" val="268318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932F-C6FF-99F0-1E5B-647520708CF5}"/>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A2DD22E-D35A-1C6D-953E-2BF2AF215E37}"/>
              </a:ext>
            </a:extLst>
          </p:cNvPr>
          <p:cNvSpPr>
            <a:spLocks noGrp="1"/>
          </p:cNvSpPr>
          <p:nvPr>
            <p:ph idx="1"/>
          </p:nvPr>
        </p:nvSpPr>
        <p:spPr/>
        <p:txBody>
          <a:bodyPr/>
          <a:lstStyle/>
          <a:p>
            <a:r>
              <a:rPr lang="en-US" dirty="0">
                <a:solidFill>
                  <a:srgbClr val="C00000"/>
                </a:solidFill>
              </a:rPr>
              <a:t>Easy to understand and explain to non-ML users.</a:t>
            </a:r>
          </a:p>
          <a:p>
            <a:r>
              <a:rPr lang="en-US" dirty="0">
                <a:solidFill>
                  <a:srgbClr val="7030A0"/>
                </a:solidFill>
              </a:rPr>
              <a:t>Tree depth may increase without bound.</a:t>
            </a:r>
          </a:p>
          <a:p>
            <a:r>
              <a:rPr lang="en-US" dirty="0"/>
              <a:t>Question asked at a node may be simple or complex.</a:t>
            </a:r>
          </a:p>
          <a:p>
            <a:r>
              <a:rPr lang="en-US" dirty="0">
                <a:solidFill>
                  <a:srgbClr val="FF0000"/>
                </a:solidFill>
              </a:rPr>
              <a:t>We can estimate uncertainty associated with a leaf node, based on training data.</a:t>
            </a:r>
          </a:p>
          <a:p>
            <a:endParaRPr lang="en-US" dirty="0"/>
          </a:p>
          <a:p>
            <a:r>
              <a:rPr lang="en-US" dirty="0"/>
              <a:t>Variations use entropy, information gain, </a:t>
            </a:r>
          </a:p>
        </p:txBody>
      </p:sp>
      <p:pic>
        <p:nvPicPr>
          <p:cNvPr id="4" name="Picture 20">
            <a:extLst>
              <a:ext uri="{FF2B5EF4-FFF2-40B4-BE49-F238E27FC236}">
                <a16:creationId xmlns:a16="http://schemas.microsoft.com/office/drawing/2014/main" id="{803A0D61-6B44-3380-EAEA-5E4B36A7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724400"/>
            <a:ext cx="2590800" cy="58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22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5CCC-29FA-AC3E-F329-E7B32C043C63}"/>
              </a:ext>
            </a:extLst>
          </p:cNvPr>
          <p:cNvSpPr>
            <a:spLocks noGrp="1"/>
          </p:cNvSpPr>
          <p:nvPr>
            <p:ph type="title"/>
          </p:nvPr>
        </p:nvSpPr>
        <p:spPr/>
        <p:txBody>
          <a:bodyPr>
            <a:normAutofit fontScale="90000"/>
          </a:bodyPr>
          <a:lstStyle/>
          <a:p>
            <a:r>
              <a:rPr lang="en-US" dirty="0"/>
              <a:t>Example from</a:t>
            </a:r>
            <a:br>
              <a:rPr lang="en-US" dirty="0"/>
            </a:br>
            <a:r>
              <a:rPr lang="en-US" sz="3100" dirty="0">
                <a:hlinkClick r:id="rId2"/>
              </a:rPr>
              <a:t>https://towardsai.net/p/programming/decision-trees-explained-with-a-practical-example-fe47872d3b53</a:t>
            </a:r>
            <a:r>
              <a:rPr lang="en-US" sz="3100" dirty="0"/>
              <a:t> </a:t>
            </a:r>
            <a:endParaRPr lang="en-US" dirty="0"/>
          </a:p>
        </p:txBody>
      </p:sp>
      <p:pic>
        <p:nvPicPr>
          <p:cNvPr id="2060" name="Picture 12">
            <a:extLst>
              <a:ext uri="{FF2B5EF4-FFF2-40B4-BE49-F238E27FC236}">
                <a16:creationId xmlns:a16="http://schemas.microsoft.com/office/drawing/2014/main" id="{6791A562-813E-0B0B-4895-7F9345667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722933"/>
            <a:ext cx="7924800" cy="455830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7">
            <a:extLst>
              <a:ext uri="{FF2B5EF4-FFF2-40B4-BE49-F238E27FC236}">
                <a16:creationId xmlns:a16="http://schemas.microsoft.com/office/drawing/2014/main" id="{44FAFC66-C65A-2ED3-A688-6184CC1E27C7}"/>
              </a:ext>
            </a:extLst>
          </p:cNvPr>
          <p:cNvSpPr>
            <a:spLocks noChangeArrowheads="1"/>
          </p:cNvSpPr>
          <p:nvPr/>
        </p:nvSpPr>
        <p:spPr bwMode="auto">
          <a:xfrm>
            <a:off x="0" y="94615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a:extLst>
              <a:ext uri="{FF2B5EF4-FFF2-40B4-BE49-F238E27FC236}">
                <a16:creationId xmlns:a16="http://schemas.microsoft.com/office/drawing/2014/main" id="{F2405847-FA3D-09F8-45C1-ADAD1EA05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004800" cy="798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10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98C3-4AC9-FAE0-0BAD-25EB7EEF9C25}"/>
              </a:ext>
            </a:extLst>
          </p:cNvPr>
          <p:cNvSpPr>
            <a:spLocks noGrp="1"/>
          </p:cNvSpPr>
          <p:nvPr>
            <p:ph type="title"/>
          </p:nvPr>
        </p:nvSpPr>
        <p:spPr/>
        <p:txBody>
          <a:bodyPr/>
          <a:lstStyle/>
          <a:p>
            <a:r>
              <a:rPr lang="en-US" dirty="0"/>
              <a:t>Examples </a:t>
            </a:r>
          </a:p>
        </p:txBody>
      </p:sp>
      <p:sp>
        <p:nvSpPr>
          <p:cNvPr id="3" name="Content Placeholder 2">
            <a:extLst>
              <a:ext uri="{FF2B5EF4-FFF2-40B4-BE49-F238E27FC236}">
                <a16:creationId xmlns:a16="http://schemas.microsoft.com/office/drawing/2014/main" id="{299FF02B-C15F-71FC-0DA0-FBAA4A343272}"/>
              </a:ext>
            </a:extLst>
          </p:cNvPr>
          <p:cNvSpPr>
            <a:spLocks noGrp="1"/>
          </p:cNvSpPr>
          <p:nvPr>
            <p:ph idx="1"/>
          </p:nvPr>
        </p:nvSpPr>
        <p:spPr/>
        <p:txBody>
          <a:bodyPr/>
          <a:lstStyle/>
          <a:p>
            <a:r>
              <a:rPr lang="en-US" dirty="0"/>
              <a:t>Classification trees</a:t>
            </a:r>
          </a:p>
          <a:p>
            <a:r>
              <a:rPr lang="en-US" dirty="0"/>
              <a:t>Regression trees </a:t>
            </a:r>
          </a:p>
          <a:p>
            <a:r>
              <a:rPr lang="en-US" dirty="0"/>
              <a:t>Random forests</a:t>
            </a:r>
          </a:p>
          <a:p>
            <a:r>
              <a:rPr lang="en-US" dirty="0"/>
              <a:t>Genetic Programming</a:t>
            </a:r>
          </a:p>
        </p:txBody>
      </p:sp>
    </p:spTree>
    <p:extLst>
      <p:ext uri="{BB962C8B-B14F-4D97-AF65-F5344CB8AC3E}">
        <p14:creationId xmlns:p14="http://schemas.microsoft.com/office/powerpoint/2010/main" val="3854278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521-005C-E5C0-DD9A-56E5718281B4}"/>
              </a:ext>
            </a:extLst>
          </p:cNvPr>
          <p:cNvSpPr>
            <a:spLocks noGrp="1"/>
          </p:cNvSpPr>
          <p:nvPr>
            <p:ph type="title"/>
          </p:nvPr>
        </p:nvSpPr>
        <p:spPr/>
        <p:txBody>
          <a:bodyPr>
            <a:normAutofit/>
          </a:bodyPr>
          <a:lstStyle/>
          <a:p>
            <a:r>
              <a:rPr lang="en-US" sz="4000" dirty="0"/>
              <a:t>8. Markov Models</a:t>
            </a:r>
          </a:p>
        </p:txBody>
      </p:sp>
      <p:sp>
        <p:nvSpPr>
          <p:cNvPr id="3" name="Content Placeholder 2">
            <a:extLst>
              <a:ext uri="{FF2B5EF4-FFF2-40B4-BE49-F238E27FC236}">
                <a16:creationId xmlns:a16="http://schemas.microsoft.com/office/drawing/2014/main" id="{4C0EAC82-3034-1F4B-1ED3-FA7DB9C74DAC}"/>
              </a:ext>
            </a:extLst>
          </p:cNvPr>
          <p:cNvSpPr>
            <a:spLocks noGrp="1"/>
          </p:cNvSpPr>
          <p:nvPr>
            <p:ph idx="1"/>
          </p:nvPr>
        </p:nvSpPr>
        <p:spPr/>
        <p:txBody>
          <a:bodyPr>
            <a:normAutofit/>
          </a:bodyPr>
          <a:lstStyle/>
          <a:p>
            <a:pPr marL="0" indent="0">
              <a:buNone/>
            </a:pPr>
            <a:r>
              <a:rPr lang="en-US" b="1" dirty="0">
                <a:solidFill>
                  <a:srgbClr val="7030A0"/>
                </a:solidFill>
              </a:rPr>
              <a:t>The model is to be represented as a state machine</a:t>
            </a:r>
            <a:r>
              <a:rPr lang="en-US" dirty="0">
                <a:solidFill>
                  <a:srgbClr val="7030A0"/>
                </a:solidFill>
              </a:rPr>
              <a:t>, in which:</a:t>
            </a:r>
          </a:p>
          <a:p>
            <a:r>
              <a:rPr lang="en-US" dirty="0">
                <a:solidFill>
                  <a:srgbClr val="FF0000"/>
                </a:solidFill>
              </a:rPr>
              <a:t> some states may be “hidden” (not directly observed), and </a:t>
            </a:r>
          </a:p>
          <a:p>
            <a:r>
              <a:rPr lang="en-US" dirty="0">
                <a:solidFill>
                  <a:srgbClr val="0070C0"/>
                </a:solidFill>
              </a:rPr>
              <a:t>transitions from state to state occur with some probability (labeling the transition), depending on inputs from the environment.</a:t>
            </a:r>
          </a:p>
          <a:p>
            <a:pPr marL="0" indent="0">
              <a:buNone/>
            </a:pPr>
            <a:endParaRPr lang="en-US" dirty="0">
              <a:solidFill>
                <a:srgbClr val="00B050"/>
              </a:solidFill>
            </a:endParaRPr>
          </a:p>
          <a:p>
            <a:pPr marL="0" indent="0">
              <a:buNone/>
            </a:pPr>
            <a:r>
              <a:rPr lang="en-US" dirty="0">
                <a:solidFill>
                  <a:srgbClr val="00B050"/>
                </a:solidFill>
              </a:rPr>
              <a:t>Answers for new data are provided by simulating execution of the model over time.</a:t>
            </a:r>
          </a:p>
          <a:p>
            <a:pPr marL="514350" indent="-514350">
              <a:buAutoNum type="alphaLcParenBoth"/>
            </a:pPr>
            <a:endParaRPr lang="en-US" dirty="0"/>
          </a:p>
          <a:p>
            <a:endParaRPr lang="en-US" dirty="0"/>
          </a:p>
        </p:txBody>
      </p:sp>
    </p:spTree>
    <p:extLst>
      <p:ext uri="{BB962C8B-B14F-4D97-AF65-F5344CB8AC3E}">
        <p14:creationId xmlns:p14="http://schemas.microsoft.com/office/powerpoint/2010/main" val="118826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1901-56B4-D542-81C3-2DF193466A74}"/>
              </a:ext>
            </a:extLst>
          </p:cNvPr>
          <p:cNvSpPr>
            <a:spLocks noGrp="1"/>
          </p:cNvSpPr>
          <p:nvPr>
            <p:ph type="title"/>
          </p:nvPr>
        </p:nvSpPr>
        <p:spPr/>
        <p:txBody>
          <a:bodyPr>
            <a:normAutofit/>
          </a:bodyPr>
          <a:lstStyle/>
          <a:p>
            <a:r>
              <a:rPr lang="en-US" sz="4000" dirty="0"/>
              <a:t>Can we answer questions without using models?</a:t>
            </a:r>
          </a:p>
        </p:txBody>
      </p:sp>
      <p:sp>
        <p:nvSpPr>
          <p:cNvPr id="3" name="Content Placeholder 2">
            <a:extLst>
              <a:ext uri="{FF2B5EF4-FFF2-40B4-BE49-F238E27FC236}">
                <a16:creationId xmlns:a16="http://schemas.microsoft.com/office/drawing/2014/main" id="{8912A326-2108-7B93-EE8C-9E97504C0DD1}"/>
              </a:ext>
            </a:extLst>
          </p:cNvPr>
          <p:cNvSpPr>
            <a:spLocks noGrp="1"/>
          </p:cNvSpPr>
          <p:nvPr>
            <p:ph idx="1"/>
          </p:nvPr>
        </p:nvSpPr>
        <p:spPr/>
        <p:txBody>
          <a:bodyPr/>
          <a:lstStyle/>
          <a:p>
            <a:r>
              <a:rPr lang="en-US" dirty="0">
                <a:solidFill>
                  <a:srgbClr val="FF0000"/>
                </a:solidFill>
              </a:rPr>
              <a:t>Rote: </a:t>
            </a:r>
            <a:r>
              <a:rPr lang="en-US" dirty="0"/>
              <a:t>We can memorize all the data available to us, and look through it whenever a question needs to be answered, for some kinds of problems.</a:t>
            </a:r>
          </a:p>
          <a:p>
            <a:r>
              <a:rPr lang="en-US" dirty="0">
                <a:solidFill>
                  <a:srgbClr val="FF0000"/>
                </a:solidFill>
              </a:rPr>
              <a:t>“</a:t>
            </a:r>
            <a:r>
              <a:rPr lang="en-US" i="1" dirty="0">
                <a:solidFill>
                  <a:srgbClr val="FF0000"/>
                </a:solidFill>
              </a:rPr>
              <a:t>k</a:t>
            </a:r>
            <a:r>
              <a:rPr lang="en-US" dirty="0">
                <a:solidFill>
                  <a:srgbClr val="FF0000"/>
                </a:solidFill>
              </a:rPr>
              <a:t>-Nearest Neighbor” approaches </a:t>
            </a:r>
            <a:r>
              <a:rPr lang="en-US" dirty="0"/>
              <a:t>attempt something like this: look through the data, find the </a:t>
            </a:r>
            <a:r>
              <a:rPr lang="en-US" i="1" dirty="0"/>
              <a:t>k </a:t>
            </a:r>
            <a:r>
              <a:rPr lang="en-US" dirty="0"/>
              <a:t>that are nearest to the new data for which an answer is needed, and rely on their consensus.</a:t>
            </a:r>
          </a:p>
          <a:p>
            <a:endParaRPr lang="en-US" i="1" dirty="0"/>
          </a:p>
          <a:p>
            <a:r>
              <a:rPr lang="en-US" i="1" dirty="0">
                <a:solidFill>
                  <a:srgbClr val="FF0000"/>
                </a:solidFill>
              </a:rPr>
              <a:t>Such approaches can be inefficient, not applicable to some problems, and affected by noisy data; we cannot claim to have understood the data generation process.</a:t>
            </a:r>
          </a:p>
        </p:txBody>
      </p:sp>
    </p:spTree>
    <p:extLst>
      <p:ext uri="{BB962C8B-B14F-4D97-AF65-F5344CB8AC3E}">
        <p14:creationId xmlns:p14="http://schemas.microsoft.com/office/powerpoint/2010/main" val="1900916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9C1E-4EEE-A0FF-A6A8-CB99C98184F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a:solidFill>
                  <a:schemeClr val="tx1"/>
                </a:solidFill>
                <a:latin typeface="+mj-lt"/>
                <a:ea typeface="+mj-ea"/>
                <a:cs typeface="+mj-cs"/>
              </a:rPr>
              <a:t>Markov Model Example from </a:t>
            </a:r>
            <a:br>
              <a:rPr lang="en-US" sz="3600" kern="1200">
                <a:solidFill>
                  <a:schemeClr val="tx1"/>
                </a:solidFill>
                <a:latin typeface="+mj-lt"/>
                <a:ea typeface="+mj-ea"/>
                <a:cs typeface="+mj-cs"/>
              </a:rPr>
            </a:br>
            <a:r>
              <a:rPr lang="en-US" sz="3600" kern="1200">
                <a:solidFill>
                  <a:schemeClr val="tx1"/>
                </a:solidFill>
                <a:latin typeface="+mj-lt"/>
                <a:ea typeface="+mj-ea"/>
                <a:cs typeface="+mj-cs"/>
                <a:hlinkClick r:id="rId2"/>
              </a:rPr>
              <a:t>https://towardsdatascience.com/markov-and-hidden-markov-model-3eec42298d75</a:t>
            </a:r>
            <a:r>
              <a:rPr lang="en-US" sz="3600" kern="1200">
                <a:solidFill>
                  <a:schemeClr val="tx1"/>
                </a:solidFill>
                <a:latin typeface="+mj-lt"/>
                <a:ea typeface="+mj-ea"/>
                <a:cs typeface="+mj-cs"/>
              </a:rPr>
              <a:t> </a:t>
            </a:r>
          </a:p>
        </p:txBody>
      </p:sp>
      <p:sp>
        <p:nvSpPr>
          <p:cNvPr id="10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a:extLst>
              <a:ext uri="{FF2B5EF4-FFF2-40B4-BE49-F238E27FC236}">
                <a16:creationId xmlns:a16="http://schemas.microsoft.com/office/drawing/2014/main" id="{7BA683E3-4DA1-9448-E9E9-BD6C2C229B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061515"/>
            <a:ext cx="7214616" cy="47075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D86728D-3C70-0E89-DEBE-A30A9B879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890000" cy="580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432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5C6D-7C26-B497-40D9-209554E0E94A}"/>
              </a:ext>
            </a:extLst>
          </p:cNvPr>
          <p:cNvSpPr>
            <a:spLocks noGrp="1"/>
          </p:cNvSpPr>
          <p:nvPr>
            <p:ph type="title"/>
          </p:nvPr>
        </p:nvSpPr>
        <p:spPr/>
        <p:txBody>
          <a:bodyPr/>
          <a:lstStyle/>
          <a:p>
            <a:r>
              <a:rPr lang="en-US" dirty="0"/>
              <a:t>Criteria for Model Selection</a:t>
            </a:r>
          </a:p>
        </p:txBody>
      </p:sp>
      <p:sp>
        <p:nvSpPr>
          <p:cNvPr id="3" name="Content Placeholder 2">
            <a:extLst>
              <a:ext uri="{FF2B5EF4-FFF2-40B4-BE49-F238E27FC236}">
                <a16:creationId xmlns:a16="http://schemas.microsoft.com/office/drawing/2014/main" id="{FBEACAA8-18D9-BA47-AFF7-D59AE89B20AC}"/>
              </a:ext>
            </a:extLst>
          </p:cNvPr>
          <p:cNvSpPr>
            <a:spLocks noGrp="1"/>
          </p:cNvSpPr>
          <p:nvPr>
            <p:ph idx="1"/>
          </p:nvPr>
        </p:nvSpPr>
        <p:spPr/>
        <p:txBody>
          <a:bodyPr>
            <a:normAutofit lnSpcReduction="10000"/>
          </a:bodyPr>
          <a:lstStyle/>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Adequacy and expressive power (what the model is capable of representing)</a:t>
            </a: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Number of trainable parameters</a:t>
            </a: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Information complexity: number of bits needed to describe the model</a:t>
            </a: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Procedure for finding the right settings for hyper-parameter values</a:t>
            </a: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dirty="0"/>
          </a:p>
        </p:txBody>
      </p:sp>
    </p:spTree>
    <p:extLst>
      <p:ext uri="{BB962C8B-B14F-4D97-AF65-F5344CB8AC3E}">
        <p14:creationId xmlns:p14="http://schemas.microsoft.com/office/powerpoint/2010/main" val="3152274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5C6D-7C26-B497-40D9-209554E0E94A}"/>
              </a:ext>
            </a:extLst>
          </p:cNvPr>
          <p:cNvSpPr>
            <a:spLocks noGrp="1"/>
          </p:cNvSpPr>
          <p:nvPr>
            <p:ph type="title"/>
          </p:nvPr>
        </p:nvSpPr>
        <p:spPr/>
        <p:txBody>
          <a:bodyPr/>
          <a:lstStyle/>
          <a:p>
            <a:r>
              <a:rPr lang="en-US" dirty="0"/>
              <a:t>…[More] Criteria for Model Selection</a:t>
            </a:r>
          </a:p>
        </p:txBody>
      </p:sp>
      <p:sp>
        <p:nvSpPr>
          <p:cNvPr id="3" name="Content Placeholder 2">
            <a:extLst>
              <a:ext uri="{FF2B5EF4-FFF2-40B4-BE49-F238E27FC236}">
                <a16:creationId xmlns:a16="http://schemas.microsoft.com/office/drawing/2014/main" id="{FBEACAA8-18D9-BA47-AFF7-D59AE89B20AC}"/>
              </a:ext>
            </a:extLst>
          </p:cNvPr>
          <p:cNvSpPr>
            <a:spLocks noGrp="1"/>
          </p:cNvSpPr>
          <p:nvPr>
            <p:ph idx="1"/>
          </p:nvPr>
        </p:nvSpPr>
        <p:spPr/>
        <p:txBody>
          <a:bodyPr>
            <a:normAutofit lnSpcReduction="10000"/>
          </a:bodyPr>
          <a:lstStyle/>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Robustness: what happens if a part of the model “fails”, or the input data is noisy, or the environment changes</a:t>
            </a: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Quality of solutions</a:t>
            </a:r>
            <a:r>
              <a:rPr lang="en-US" sz="3200" spc="-125" dirty="0">
                <a:effectLst/>
                <a:latin typeface="Times New Roman" panose="02020603050405020304" pitchFamily="18" charset="0"/>
                <a:ea typeface="Georgia" panose="02040502050405020303" pitchFamily="18" charset="0"/>
                <a:cs typeface="Georgia" panose="02040502050405020303" pitchFamily="18" charset="0"/>
              </a:rPr>
              <a:t> </a:t>
            </a:r>
            <a:r>
              <a:rPr lang="en-US" sz="3200" dirty="0">
                <a:effectLst/>
                <a:latin typeface="Times New Roman" panose="02020603050405020304" pitchFamily="18" charset="0"/>
                <a:ea typeface="Georgia" panose="02040502050405020303" pitchFamily="18" charset="0"/>
                <a:cs typeface="Georgia" panose="02040502050405020303" pitchFamily="18" charset="0"/>
              </a:rPr>
              <a:t>obtained</a:t>
            </a: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Computational</a:t>
            </a:r>
            <a:r>
              <a:rPr lang="en-US" sz="3200" spc="-50" dirty="0">
                <a:effectLst/>
                <a:latin typeface="Times New Roman" panose="02020603050405020304" pitchFamily="18" charset="0"/>
                <a:ea typeface="Georgia" panose="02040502050405020303" pitchFamily="18" charset="0"/>
                <a:cs typeface="Georgia" panose="02040502050405020303" pitchFamily="18" charset="0"/>
              </a:rPr>
              <a:t> </a:t>
            </a:r>
            <a:r>
              <a:rPr lang="en-US" sz="3200" dirty="0">
                <a:effectLst/>
                <a:latin typeface="Times New Roman" panose="02020603050405020304" pitchFamily="18" charset="0"/>
                <a:ea typeface="Georgia" panose="02040502050405020303" pitchFamily="18" charset="0"/>
                <a:cs typeface="Georgia" panose="02040502050405020303" pitchFamily="18" charset="0"/>
              </a:rPr>
              <a:t>eﬀort</a:t>
            </a:r>
            <a:r>
              <a:rPr lang="en-US" sz="3200" spc="-50" dirty="0">
                <a:effectLst/>
                <a:latin typeface="Times New Roman" panose="02020603050405020304" pitchFamily="18" charset="0"/>
                <a:ea typeface="Georgia" panose="02040502050405020303" pitchFamily="18" charset="0"/>
                <a:cs typeface="Georgia" panose="02040502050405020303" pitchFamily="18" charset="0"/>
              </a:rPr>
              <a:t> </a:t>
            </a:r>
            <a:r>
              <a:rPr lang="en-US" sz="3200" dirty="0">
                <a:effectLst/>
                <a:latin typeface="Times New Roman" panose="02020603050405020304" pitchFamily="18" charset="0"/>
                <a:ea typeface="Georgia" panose="02040502050405020303" pitchFamily="18" charset="0"/>
                <a:cs typeface="Georgia" panose="02040502050405020303" pitchFamily="18" charset="0"/>
              </a:rPr>
              <a:t>required</a:t>
            </a:r>
            <a:r>
              <a:rPr lang="en-US" sz="3200" spc="-50" dirty="0">
                <a:effectLst/>
                <a:latin typeface="Times New Roman" panose="02020603050405020304" pitchFamily="18" charset="0"/>
                <a:ea typeface="Georgia" panose="02040502050405020303" pitchFamily="18" charset="0"/>
                <a:cs typeface="Georgia" panose="02040502050405020303" pitchFamily="18" charset="0"/>
              </a:rPr>
              <a:t> </a:t>
            </a:r>
            <a:r>
              <a:rPr lang="en-US" sz="3200" dirty="0">
                <a:effectLst/>
                <a:latin typeface="Times New Roman" panose="02020603050405020304" pitchFamily="18" charset="0"/>
                <a:ea typeface="Georgia" panose="02040502050405020303" pitchFamily="18" charset="0"/>
                <a:cs typeface="Georgia" panose="02040502050405020303" pitchFamily="18" charset="0"/>
              </a:rPr>
              <a:t>to</a:t>
            </a:r>
            <a:r>
              <a:rPr lang="en-US" sz="3200" spc="-50" dirty="0">
                <a:effectLst/>
                <a:latin typeface="Times New Roman" panose="02020603050405020304" pitchFamily="18" charset="0"/>
                <a:ea typeface="Georgia" panose="02040502050405020303" pitchFamily="18" charset="0"/>
                <a:cs typeface="Georgia" panose="02040502050405020303" pitchFamily="18" charset="0"/>
              </a:rPr>
              <a:t> </a:t>
            </a:r>
            <a:r>
              <a:rPr lang="en-US" sz="3200" dirty="0">
                <a:effectLst/>
                <a:latin typeface="Times New Roman" panose="02020603050405020304" pitchFamily="18" charset="0"/>
                <a:ea typeface="Georgia" panose="02040502050405020303" pitchFamily="18" charset="0"/>
                <a:cs typeface="Georgia" panose="02040502050405020303" pitchFamily="18" charset="0"/>
              </a:rPr>
              <a:t>obtain</a:t>
            </a:r>
            <a:r>
              <a:rPr lang="en-US" sz="3200" spc="-50" dirty="0">
                <a:effectLst/>
                <a:latin typeface="Times New Roman" panose="02020603050405020304" pitchFamily="18" charset="0"/>
                <a:ea typeface="Georgia" panose="02040502050405020303" pitchFamily="18" charset="0"/>
                <a:cs typeface="Georgia" panose="02040502050405020303" pitchFamily="18" charset="0"/>
              </a:rPr>
              <a:t> </a:t>
            </a:r>
            <a:r>
              <a:rPr lang="en-US" sz="3200" dirty="0">
                <a:effectLst/>
                <a:latin typeface="Times New Roman" panose="02020603050405020304" pitchFamily="18" charset="0"/>
                <a:ea typeface="Georgia" panose="02040502050405020303" pitchFamily="18" charset="0"/>
                <a:cs typeface="Georgia" panose="02040502050405020303" pitchFamily="18" charset="0"/>
              </a:rPr>
              <a:t>solutions</a:t>
            </a:r>
            <a:endParaRPr lang="en-US" sz="3200" spc="-50" dirty="0">
              <a:effectLst/>
              <a:latin typeface="Times New Roman" panose="02020603050405020304"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Ability to represent problem-specific knowledge</a:t>
            </a:r>
            <a:endParaRPr lang="en-US" sz="3200" dirty="0">
              <a:latin typeface="Times New Roman" panose="02020603050405020304"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pPr marL="342900" marR="0" lvl="0" indent="-342900" algn="just">
              <a:spcBef>
                <a:spcPts val="0"/>
              </a:spcBef>
              <a:spcAft>
                <a:spcPts val="0"/>
              </a:spcAft>
              <a:buFont typeface="Symbol" pitchFamily="2" charset="2"/>
              <a:buChar char=""/>
            </a:pPr>
            <a:r>
              <a:rPr lang="en-US" sz="3200" dirty="0">
                <a:effectLst/>
                <a:latin typeface="Times New Roman" panose="02020603050405020304" pitchFamily="18" charset="0"/>
                <a:ea typeface="Georgia" panose="02040502050405020303" pitchFamily="18" charset="0"/>
                <a:cs typeface="Georgia" panose="02040502050405020303" pitchFamily="18" charset="0"/>
              </a:rPr>
              <a:t>Ability to build a hardware implementation.</a:t>
            </a:r>
            <a:endParaRPr lang="en-US" sz="3200" dirty="0">
              <a:effectLst/>
              <a:latin typeface="Georgia" panose="02040502050405020303" pitchFamily="18" charset="0"/>
              <a:ea typeface="Georgia" panose="02040502050405020303" pitchFamily="18" charset="0"/>
              <a:cs typeface="Georgia" panose="02040502050405020303" pitchFamily="18" charset="0"/>
            </a:endParaRPr>
          </a:p>
          <a:p>
            <a:endParaRPr lang="en-US" dirty="0"/>
          </a:p>
        </p:txBody>
      </p:sp>
    </p:spTree>
    <p:extLst>
      <p:ext uri="{BB962C8B-B14F-4D97-AF65-F5344CB8AC3E}">
        <p14:creationId xmlns:p14="http://schemas.microsoft.com/office/powerpoint/2010/main" val="2660539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92EB-4EAA-4E8D-0C34-44C8F8516282}"/>
              </a:ext>
            </a:extLst>
          </p:cNvPr>
          <p:cNvSpPr>
            <a:spLocks noGrp="1"/>
          </p:cNvSpPr>
          <p:nvPr>
            <p:ph type="title"/>
          </p:nvPr>
        </p:nvSpPr>
        <p:spPr/>
        <p:txBody>
          <a:bodyPr>
            <a:normAutofit/>
          </a:bodyPr>
          <a:lstStyle/>
          <a:p>
            <a:r>
              <a:rPr lang="en-US" sz="4000" dirty="0"/>
              <a:t>How do we know which model to use and when?</a:t>
            </a:r>
          </a:p>
        </p:txBody>
      </p:sp>
      <p:sp>
        <p:nvSpPr>
          <p:cNvPr id="3" name="Content Placeholder 2">
            <a:extLst>
              <a:ext uri="{FF2B5EF4-FFF2-40B4-BE49-F238E27FC236}">
                <a16:creationId xmlns:a16="http://schemas.microsoft.com/office/drawing/2014/main" id="{52A014DC-5C48-DE3C-EB04-D176E75713AD}"/>
              </a:ext>
            </a:extLst>
          </p:cNvPr>
          <p:cNvSpPr>
            <a:spLocks noGrp="1"/>
          </p:cNvSpPr>
          <p:nvPr>
            <p:ph idx="1"/>
          </p:nvPr>
        </p:nvSpPr>
        <p:spPr/>
        <p:txBody>
          <a:bodyPr>
            <a:normAutofit fontScale="92500" lnSpcReduction="20000"/>
          </a:bodyPr>
          <a:lstStyle/>
          <a:p>
            <a:pPr marL="0" indent="0">
              <a:buNone/>
            </a:pPr>
            <a:r>
              <a:rPr lang="en-US" dirty="0">
                <a:solidFill>
                  <a:srgbClr val="FF0000"/>
                </a:solidFill>
              </a:rPr>
              <a:t>The key word: experience!</a:t>
            </a:r>
          </a:p>
          <a:p>
            <a:r>
              <a:rPr lang="en-US" dirty="0">
                <a:solidFill>
                  <a:srgbClr val="0070C0"/>
                </a:solidFill>
              </a:rPr>
              <a:t>Sometimes, the nature of the problem dictates the model.</a:t>
            </a:r>
          </a:p>
          <a:p>
            <a:pPr lvl="1"/>
            <a:r>
              <a:rPr lang="en-US" dirty="0"/>
              <a:t>Image processing: convolutional neural networks</a:t>
            </a:r>
          </a:p>
          <a:p>
            <a:pPr lvl="1"/>
            <a:r>
              <a:rPr lang="en-US" dirty="0"/>
              <a:t>Causal reasoning: probabilistic inference networks</a:t>
            </a:r>
          </a:p>
          <a:p>
            <a:pPr lvl="1"/>
            <a:r>
              <a:rPr lang="en-US" dirty="0"/>
              <a:t>Language processing: transformers</a:t>
            </a:r>
          </a:p>
          <a:p>
            <a:r>
              <a:rPr lang="en-US" dirty="0">
                <a:solidFill>
                  <a:srgbClr val="00B050"/>
                </a:solidFill>
              </a:rPr>
              <a:t>The amount of available data limits the maximum model complexity.</a:t>
            </a:r>
          </a:p>
          <a:p>
            <a:r>
              <a:rPr lang="en-US" dirty="0">
                <a:solidFill>
                  <a:srgbClr val="7030A0"/>
                </a:solidFill>
              </a:rPr>
              <a:t>If data arrives over time, and the data generation process changes with time, then some static models are ruled out.</a:t>
            </a:r>
          </a:p>
          <a:p>
            <a:r>
              <a:rPr lang="en-US" dirty="0"/>
              <a:t>For new classification problems, you may have to try several different models before learning what’s best.</a:t>
            </a:r>
          </a:p>
          <a:p>
            <a:r>
              <a:rPr lang="en-US" dirty="0">
                <a:solidFill>
                  <a:srgbClr val="C00000"/>
                </a:solidFill>
              </a:rPr>
              <a:t>Ensemble models (possibly heterogeneous) have lately been shown to provide the best results.</a:t>
            </a:r>
          </a:p>
          <a:p>
            <a:endParaRPr lang="en-US" dirty="0">
              <a:solidFill>
                <a:srgbClr val="7030A0"/>
              </a:solidFill>
            </a:endParaRPr>
          </a:p>
          <a:p>
            <a:endParaRPr lang="en-US" dirty="0"/>
          </a:p>
        </p:txBody>
      </p:sp>
    </p:spTree>
    <p:extLst>
      <p:ext uri="{BB962C8B-B14F-4D97-AF65-F5344CB8AC3E}">
        <p14:creationId xmlns:p14="http://schemas.microsoft.com/office/powerpoint/2010/main" val="103537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D10C-84EE-67DD-20D5-3B1154B47C65}"/>
              </a:ext>
            </a:extLst>
          </p:cNvPr>
          <p:cNvSpPr>
            <a:spLocks noGrp="1"/>
          </p:cNvSpPr>
          <p:nvPr>
            <p:ph type="title"/>
          </p:nvPr>
        </p:nvSpPr>
        <p:spPr/>
        <p:txBody>
          <a:bodyPr/>
          <a:lstStyle/>
          <a:p>
            <a:r>
              <a:rPr lang="en-US" dirty="0"/>
              <a:t>Why do we need models?</a:t>
            </a:r>
          </a:p>
        </p:txBody>
      </p:sp>
      <p:sp>
        <p:nvSpPr>
          <p:cNvPr id="3" name="Content Placeholder 2">
            <a:extLst>
              <a:ext uri="{FF2B5EF4-FFF2-40B4-BE49-F238E27FC236}">
                <a16:creationId xmlns:a16="http://schemas.microsoft.com/office/drawing/2014/main" id="{89A41525-58D3-1F7B-6B9B-31D60FF6B707}"/>
              </a:ext>
            </a:extLst>
          </p:cNvPr>
          <p:cNvSpPr>
            <a:spLocks noGrp="1"/>
          </p:cNvSpPr>
          <p:nvPr>
            <p:ph idx="1"/>
          </p:nvPr>
        </p:nvSpPr>
        <p:spPr/>
        <p:txBody>
          <a:bodyPr/>
          <a:lstStyle/>
          <a:p>
            <a:r>
              <a:rPr lang="en-US" dirty="0">
                <a:solidFill>
                  <a:srgbClr val="FF0000"/>
                </a:solidFill>
              </a:rPr>
              <a:t>Computational efficiency: </a:t>
            </a:r>
            <a:r>
              <a:rPr lang="en-US" dirty="0"/>
              <a:t>it takes much less effort to work with models than with raw data.</a:t>
            </a:r>
          </a:p>
          <a:p>
            <a:r>
              <a:rPr lang="en-US" dirty="0">
                <a:solidFill>
                  <a:srgbClr val="FF0000"/>
                </a:solidFill>
              </a:rPr>
              <a:t>Understanding: </a:t>
            </a:r>
            <a:r>
              <a:rPr lang="en-US" dirty="0"/>
              <a:t>by focusing on the important aspects of the data, we can better understand and explain the process.</a:t>
            </a:r>
          </a:p>
          <a:p>
            <a:r>
              <a:rPr lang="en-US" dirty="0">
                <a:solidFill>
                  <a:srgbClr val="FF0000"/>
                </a:solidFill>
              </a:rPr>
              <a:t>Noise insensitivity: </a:t>
            </a:r>
            <a:r>
              <a:rPr lang="en-US" dirty="0"/>
              <a:t>reasoning with models avoids unnecessary and confusing aspects of data, as well as occasional errors.</a:t>
            </a:r>
          </a:p>
          <a:p>
            <a:r>
              <a:rPr lang="en-US" dirty="0">
                <a:solidFill>
                  <a:srgbClr val="FF0000"/>
                </a:solidFill>
              </a:rPr>
              <a:t>Result quality: </a:t>
            </a:r>
            <a:r>
              <a:rPr lang="en-US" dirty="0"/>
              <a:t>better results are obtained by working with models than with raw data.</a:t>
            </a:r>
          </a:p>
        </p:txBody>
      </p:sp>
    </p:spTree>
    <p:extLst>
      <p:ext uri="{BB962C8B-B14F-4D97-AF65-F5344CB8AC3E}">
        <p14:creationId xmlns:p14="http://schemas.microsoft.com/office/powerpoint/2010/main" val="855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910-7894-67C1-6CCA-EEEF5D5947CD}"/>
              </a:ext>
            </a:extLst>
          </p:cNvPr>
          <p:cNvSpPr>
            <a:spLocks noGrp="1"/>
          </p:cNvSpPr>
          <p:nvPr>
            <p:ph type="title"/>
          </p:nvPr>
        </p:nvSpPr>
        <p:spPr/>
        <p:txBody>
          <a:bodyPr/>
          <a:lstStyle/>
          <a:p>
            <a:r>
              <a:rPr lang="en-US" dirty="0"/>
              <a:t>Data vs. Information</a:t>
            </a:r>
          </a:p>
        </p:txBody>
      </p:sp>
      <p:sp>
        <p:nvSpPr>
          <p:cNvPr id="3" name="Content Placeholder 2">
            <a:extLst>
              <a:ext uri="{FF2B5EF4-FFF2-40B4-BE49-F238E27FC236}">
                <a16:creationId xmlns:a16="http://schemas.microsoft.com/office/drawing/2014/main" id="{87B105C6-5EFB-4A1B-A52C-664CDA5025E0}"/>
              </a:ext>
            </a:extLst>
          </p:cNvPr>
          <p:cNvSpPr>
            <a:spLocks noGrp="1"/>
          </p:cNvSpPr>
          <p:nvPr>
            <p:ph idx="1"/>
          </p:nvPr>
        </p:nvSpPr>
        <p:spPr/>
        <p:txBody>
          <a:bodyPr>
            <a:normAutofit lnSpcReduction="10000"/>
          </a:bodyPr>
          <a:lstStyle/>
          <a:p>
            <a:pPr marL="0" indent="0">
              <a:buNone/>
            </a:pPr>
            <a:r>
              <a:rPr lang="en-US" dirty="0">
                <a:solidFill>
                  <a:srgbClr val="FF0000"/>
                </a:solidFill>
              </a:rPr>
              <a:t>“Information” usually refers to the important aspects of data, necessary to answer any questions.</a:t>
            </a:r>
          </a:p>
          <a:p>
            <a:pPr marL="0" indent="0">
              <a:buNone/>
            </a:pPr>
            <a:r>
              <a:rPr lang="en-US" dirty="0"/>
              <a:t>Example:</a:t>
            </a:r>
          </a:p>
          <a:p>
            <a:r>
              <a:rPr lang="en-US" dirty="0"/>
              <a:t>”Data” about chairs may include millions of pictures—we don’t (and can’t) store all these pictures in our heads or on computers, since it requires enormous memory, and enormous time to retrieve data or answer questions about chairs.</a:t>
            </a:r>
          </a:p>
          <a:p>
            <a:r>
              <a:rPr lang="en-US" dirty="0">
                <a:solidFill>
                  <a:srgbClr val="FF0000"/>
                </a:solidFill>
              </a:rPr>
              <a:t>Instead, we store a notion of what chairs are like.</a:t>
            </a:r>
          </a:p>
          <a:p>
            <a:pPr lvl="1"/>
            <a:r>
              <a:rPr lang="en-US" dirty="0"/>
              <a:t>As soon as I say “chair”, perhaps one image comes to mind.</a:t>
            </a:r>
          </a:p>
          <a:p>
            <a:pPr lvl="1"/>
            <a:r>
              <a:rPr lang="en-US" dirty="0"/>
              <a:t>If I ask whether something is a chair, you can quickly answer the question based on what you understand as the essential aspects of a chair.</a:t>
            </a:r>
          </a:p>
          <a:p>
            <a:endParaRPr lang="en-US" dirty="0"/>
          </a:p>
          <a:p>
            <a:endParaRPr lang="en-US" dirty="0"/>
          </a:p>
        </p:txBody>
      </p:sp>
    </p:spTree>
    <p:extLst>
      <p:ext uri="{BB962C8B-B14F-4D97-AF65-F5344CB8AC3E}">
        <p14:creationId xmlns:p14="http://schemas.microsoft.com/office/powerpoint/2010/main" val="150244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4910-7894-67C1-6CCA-EEEF5D5947CD}"/>
              </a:ext>
            </a:extLst>
          </p:cNvPr>
          <p:cNvSpPr>
            <a:spLocks noGrp="1"/>
          </p:cNvSpPr>
          <p:nvPr>
            <p:ph type="title"/>
          </p:nvPr>
        </p:nvSpPr>
        <p:spPr/>
        <p:txBody>
          <a:bodyPr/>
          <a:lstStyle/>
          <a:p>
            <a:r>
              <a:rPr lang="en-US" dirty="0"/>
              <a:t>Compression</a:t>
            </a:r>
          </a:p>
        </p:txBody>
      </p:sp>
      <p:sp>
        <p:nvSpPr>
          <p:cNvPr id="3" name="Content Placeholder 2">
            <a:extLst>
              <a:ext uri="{FF2B5EF4-FFF2-40B4-BE49-F238E27FC236}">
                <a16:creationId xmlns:a16="http://schemas.microsoft.com/office/drawing/2014/main" id="{87B105C6-5EFB-4A1B-A52C-664CDA5025E0}"/>
              </a:ext>
            </a:extLst>
          </p:cNvPr>
          <p:cNvSpPr>
            <a:spLocks noGrp="1"/>
          </p:cNvSpPr>
          <p:nvPr>
            <p:ph idx="1"/>
          </p:nvPr>
        </p:nvSpPr>
        <p:spPr/>
        <p:txBody>
          <a:bodyPr/>
          <a:lstStyle/>
          <a:p>
            <a:r>
              <a:rPr lang="en-US" dirty="0"/>
              <a:t>Information is obtained by compressing data to enable answering certain kinds of questions about data (old or new).</a:t>
            </a:r>
          </a:p>
          <a:p>
            <a:r>
              <a:rPr lang="en-US" dirty="0"/>
              <a:t>How is this information to be stored?</a:t>
            </a:r>
          </a:p>
          <a:p>
            <a:pPr marL="0" indent="0" algn="ctr">
              <a:buNone/>
            </a:pPr>
            <a:r>
              <a:rPr lang="en-US" sz="4400" dirty="0">
                <a:solidFill>
                  <a:srgbClr val="FF0000"/>
                </a:solidFill>
              </a:rPr>
              <a:t>MODELS!</a:t>
            </a:r>
          </a:p>
          <a:p>
            <a:pPr marL="0" indent="0" algn="ctr">
              <a:buNone/>
            </a:pPr>
            <a:endParaRPr lang="en-US" sz="4400" dirty="0">
              <a:solidFill>
                <a:srgbClr val="FF0000"/>
              </a:solidFill>
            </a:endParaRPr>
          </a:p>
          <a:p>
            <a:pPr marL="0" indent="0">
              <a:buNone/>
            </a:pPr>
            <a:r>
              <a:rPr lang="en-US" dirty="0"/>
              <a:t>“Good Models” enable efficient data compression, as well as efficient and accurate query-answering.</a:t>
            </a:r>
          </a:p>
          <a:p>
            <a:endParaRPr lang="en-US" dirty="0"/>
          </a:p>
        </p:txBody>
      </p:sp>
    </p:spTree>
    <p:extLst>
      <p:ext uri="{BB962C8B-B14F-4D97-AF65-F5344CB8AC3E}">
        <p14:creationId xmlns:p14="http://schemas.microsoft.com/office/powerpoint/2010/main" val="24819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5048-EE57-554A-96E2-78DFD9D5BCAA}"/>
              </a:ext>
            </a:extLst>
          </p:cNvPr>
          <p:cNvSpPr>
            <a:spLocks noGrp="1"/>
          </p:cNvSpPr>
          <p:nvPr>
            <p:ph type="title"/>
          </p:nvPr>
        </p:nvSpPr>
        <p:spPr/>
        <p:txBody>
          <a:bodyPr/>
          <a:lstStyle/>
          <a:p>
            <a:r>
              <a:rPr lang="en-US" dirty="0"/>
              <a:t>Model selection criteria: Usefulness</a:t>
            </a:r>
          </a:p>
        </p:txBody>
      </p:sp>
      <p:sp>
        <p:nvSpPr>
          <p:cNvPr id="3" name="Content Placeholder 2">
            <a:extLst>
              <a:ext uri="{FF2B5EF4-FFF2-40B4-BE49-F238E27FC236}">
                <a16:creationId xmlns:a16="http://schemas.microsoft.com/office/drawing/2014/main" id="{BA3CFA48-7F38-5D49-A240-71D88E39AAE6}"/>
              </a:ext>
            </a:extLst>
          </p:cNvPr>
          <p:cNvSpPr>
            <a:spLocks noGrp="1"/>
          </p:cNvSpPr>
          <p:nvPr>
            <p:ph idx="1"/>
          </p:nvPr>
        </p:nvSpPr>
        <p:spPr/>
        <p:txBody>
          <a:bodyPr>
            <a:normAutofit/>
          </a:bodyPr>
          <a:lstStyle/>
          <a:p>
            <a:pPr lvl="0"/>
            <a:r>
              <a:rPr lang="en-US" dirty="0"/>
              <a:t>Adequacy and expressive power: what it is capable of representing</a:t>
            </a:r>
          </a:p>
          <a:p>
            <a:pPr lvl="0"/>
            <a:r>
              <a:rPr lang="en-US" dirty="0"/>
              <a:t>Suitability for a task: ability to represent problem-specific knowledge </a:t>
            </a:r>
          </a:p>
          <a:p>
            <a:pPr lvl="0"/>
            <a:r>
              <a:rPr lang="en-US" dirty="0"/>
              <a:t>Quality of solutions obtained (e.g., bias &amp; variance)</a:t>
            </a:r>
          </a:p>
          <a:p>
            <a:pPr lvl="0"/>
            <a:endParaRPr lang="en-US" dirty="0"/>
          </a:p>
          <a:p>
            <a:pPr marL="0" indent="0">
              <a:buNone/>
            </a:pPr>
            <a:endParaRPr lang="en-US" dirty="0"/>
          </a:p>
        </p:txBody>
      </p:sp>
    </p:spTree>
    <p:extLst>
      <p:ext uri="{BB962C8B-B14F-4D97-AF65-F5344CB8AC3E}">
        <p14:creationId xmlns:p14="http://schemas.microsoft.com/office/powerpoint/2010/main" val="279355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TotalTime>
  <Words>3109</Words>
  <Application>Microsoft Macintosh PowerPoint</Application>
  <PresentationFormat>Widescreen</PresentationFormat>
  <Paragraphs>304</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Georgia</vt:lpstr>
      <vt:lpstr>Symbol</vt:lpstr>
      <vt:lpstr>Times</vt:lpstr>
      <vt:lpstr>Times New Roman</vt:lpstr>
      <vt:lpstr>Office Theme</vt:lpstr>
      <vt:lpstr>Models</vt:lpstr>
      <vt:lpstr>What do we mean by “Models”?</vt:lpstr>
      <vt:lpstr>What we do in ML?</vt:lpstr>
      <vt:lpstr>ML as a high-level meta-algorithm</vt:lpstr>
      <vt:lpstr>Can we answer questions without using models?</vt:lpstr>
      <vt:lpstr>Why do we need models?</vt:lpstr>
      <vt:lpstr>Data vs. Information</vt:lpstr>
      <vt:lpstr>Compression</vt:lpstr>
      <vt:lpstr>Model selection criteria: Usefulness</vt:lpstr>
      <vt:lpstr>Model selection criteria: Size</vt:lpstr>
      <vt:lpstr>Model selection criteria: computational effort</vt:lpstr>
      <vt:lpstr>Model selection criteria: robustness</vt:lpstr>
      <vt:lpstr>Need to choose models and learning algorithms</vt:lpstr>
      <vt:lpstr>On model complexity</vt:lpstr>
      <vt:lpstr>Strategies for finding the right size model</vt:lpstr>
      <vt:lpstr>Models frequently used in ML</vt:lpstr>
      <vt:lpstr>1. Data points (as models)</vt:lpstr>
      <vt:lpstr>Properties</vt:lpstr>
      <vt:lpstr>Examples</vt:lpstr>
      <vt:lpstr>2. Equations (as models)</vt:lpstr>
      <vt:lpstr>Properties</vt:lpstr>
      <vt:lpstr>Examples</vt:lpstr>
      <vt:lpstr>Example time series model from https://www.machinelearningplus.com/time-series/arima-model-time-series-forecasting-python/ </vt:lpstr>
      <vt:lpstr>3. Logical Formulas &amp; Rules</vt:lpstr>
      <vt:lpstr>Properties</vt:lpstr>
      <vt:lpstr>Examples</vt:lpstr>
      <vt:lpstr>Example of Horn Clauses, from M. Hauskrecht, U. Pitt. </vt:lpstr>
      <vt:lpstr>Example of association rules used in data mining, from https://towardsdatascience.com/association-rule-mining-be4122fc1793 </vt:lpstr>
      <vt:lpstr>                                                                      Case Based Reasoning System </vt:lpstr>
      <vt:lpstr>4. Relations (Tables)</vt:lpstr>
      <vt:lpstr>Properties</vt:lpstr>
      <vt:lpstr>Examples</vt:lpstr>
      <vt:lpstr>Example of Q-table used in reinforcement learning</vt:lpstr>
      <vt:lpstr>5. Graphs (Networks) = Binary Relations</vt:lpstr>
      <vt:lpstr>Properties</vt:lpstr>
      <vt:lpstr>Examples</vt:lpstr>
      <vt:lpstr>Example showing dependence relations in a probabilistic inference network, from https://www.catalyzex.com/paper/arxiv:1011.0935 (by J. Ding)</vt:lpstr>
      <vt:lpstr>Example social network in a high school, from Ch. 4 of http://www.cs.cornell.edu/home/kleinber/networks-book/  </vt:lpstr>
      <vt:lpstr>6. Neural Networks</vt:lpstr>
      <vt:lpstr>Examples</vt:lpstr>
      <vt:lpstr>Example of a (shallow feedforward) neural network, from https://towardsdatascience.com/first-neural-network-for-beginners-explained-with-code-4cfd37e06eaf </vt:lpstr>
      <vt:lpstr>“Transformer” neural network model example, from https://www.baeldung.com/cs/chatgpt-model </vt:lpstr>
      <vt:lpstr>Properties</vt:lpstr>
      <vt:lpstr>7. Decision Trees (and Forests)</vt:lpstr>
      <vt:lpstr>7… Decision Trees (and Forests)</vt:lpstr>
      <vt:lpstr>Properties</vt:lpstr>
      <vt:lpstr>Example from https://towardsai.net/p/programming/decision-trees-explained-with-a-practical-example-fe47872d3b53 </vt:lpstr>
      <vt:lpstr>Examples </vt:lpstr>
      <vt:lpstr>8. Markov Models</vt:lpstr>
      <vt:lpstr>Markov Model Example from  https://towardsdatascience.com/markov-and-hidden-markov-model-3eec42298d75 </vt:lpstr>
      <vt:lpstr>Criteria for Model Selection</vt:lpstr>
      <vt:lpstr>…[More] Criteria for Model Selection</vt:lpstr>
      <vt:lpstr>How do we know which model to use and when?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Chilukuri Mohan</cp:lastModifiedBy>
  <cp:revision>25</cp:revision>
  <dcterms:created xsi:type="dcterms:W3CDTF">2019-01-15T17:27:55Z</dcterms:created>
  <dcterms:modified xsi:type="dcterms:W3CDTF">2023-10-02T16:19:31Z</dcterms:modified>
</cp:coreProperties>
</file>