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1" r:id="rId4"/>
    <p:sldId id="272" r:id="rId5"/>
    <p:sldId id="273" r:id="rId6"/>
    <p:sldId id="274" r:id="rId7"/>
    <p:sldId id="275" r:id="rId8"/>
    <p:sldId id="258" r:id="rId9"/>
    <p:sldId id="267" r:id="rId10"/>
    <p:sldId id="276" r:id="rId11"/>
    <p:sldId id="268" r:id="rId12"/>
    <p:sldId id="262" r:id="rId13"/>
    <p:sldId id="266" r:id="rId14"/>
    <p:sldId id="263" r:id="rId15"/>
    <p:sldId id="265" r:id="rId16"/>
    <p:sldId id="264" r:id="rId17"/>
    <p:sldId id="260" r:id="rId18"/>
    <p:sldId id="26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4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15T18:24:33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 12895 0 0,'-15'8'1152'0'0,"2"1"-928"0"0,3-4-224 0 0,-2 1 808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15T18:24:48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259 107 9127 0 0,'-3'-4'90'0'0,"0"1"0"0"0,-1-1-1 0 0,1 1 1 0 0,-1 0-1 0 0,0 0 1 0 0,0 0-1 0 0,0 0 1 0 0,-7-2 0 0 0,-9-8 87 0 0,2 1 779 0 0,0 1 0 0 0,-1 1-1 0 0,-30-11 1 0 0,41 18-658 0 0,1 2-1 0 0,-1-1 1 0 0,0 1-1 0 0,0 0 1 0 0,0 1 0 0 0,0 0-1 0 0,0 0 1 0 0,0 1-1 0 0,-13 2 1 0 0,18-2-93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15T19:45:17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0 1839 0 0,'-12'10'199'0'0,"0"0"0"0"0,1 1 0 0 0,0 0-1 0 0,-18 25 1 0 0,19-20 1586 0 0,0-1-1 0 0,2 2 1 0 0,0 0 0 0 0,0 0 0 0 0,1 0-1 0 0,-7 31 1 0 0,14-39-2015 0 0,5-14 14 0 0,5-11-177 0 0,-1-7-55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15T19:49:50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14311 0 0,'0'0'1400'0'0,"-11"7"-1248"0"0,2 5-152 0 0,23-9-4544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15T19:49:52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6911 0 0,'0'0'1448'0'0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15T19:45:17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0 1839 0 0,'-12'10'199'0'0,"0"0"0"0"0,1 1 0 0 0,0 0-1 0 0,-18 25 1 0 0,19-20 1586 0 0,0-1-1 0 0,2 2 1 0 0,0 0 0 0 0,0 0 0 0 0,1 0-1 0 0,-7 31 1 0 0,14-39-2015 0 0,5-14 14 0 0,5-11-177 0 0,-1-7-55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15T19:49:50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14311 0 0,'0'0'1400'0'0,"-11"7"-1248"0"0,2 5-152 0 0,23-9-4544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15T19:49:52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6911 0 0,'0'0'1448'0'0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D9A70-86CB-D1FF-2CD1-B5895BD4F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5D9658-5A20-C1AB-D587-F89F3442F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C2C1D-7E9D-5A04-23DD-248648E4F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F7EE-0F47-4DA9-909B-C78165C1F8EF}" type="datetimeFigureOut">
              <a:rPr lang="en-US" smtClean="0"/>
              <a:t>8/26/23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F51F9-2907-BE00-6641-15DE0E426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CFB36-16A0-DF3A-598F-2CB4E3AB7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CEEF-8339-49EF-8B02-A02D95FF3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5C930-8E11-3BED-64CA-5F64F99F0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CAF66-BB03-7AA2-33B8-9AC0E5DE2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D18BC-F115-8047-8240-F5FBAB36A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F7EE-0F47-4DA9-909B-C78165C1F8EF}" type="datetimeFigureOut">
              <a:rPr lang="en-US" smtClean="0"/>
              <a:t>8/26/23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0DD20-F76A-8B5E-DD4D-989602662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C88A7-28C9-8D4D-8937-DF24FA6A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CEEF-8339-49EF-8B02-A02D95FF3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1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E1A427-3AD5-F4E4-33AB-83F6F6284C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3D33B-03FA-CAA9-7CEC-8B42A18A6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0682B-CF4F-0FA0-640A-65BB3F1AE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F7EE-0F47-4DA9-909B-C78165C1F8EF}" type="datetimeFigureOut">
              <a:rPr lang="en-US" smtClean="0"/>
              <a:t>8/26/23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E471-006C-D9E5-D7B2-84A864F7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BAC25-441F-1D3A-C347-C35865437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CEEF-8339-49EF-8B02-A02D95FF3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80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AF88D-0627-AE5E-85E5-007E08907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D271B-61F1-A10D-1C6A-5E8C1C452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1CF71-E8EE-D8C3-3FEA-BE8AEB898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F7EE-0F47-4DA9-909B-C78165C1F8EF}" type="datetimeFigureOut">
              <a:rPr lang="en-US" smtClean="0"/>
              <a:t>8/26/23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E64BF-1B92-FCA7-12F8-A8BC7C992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804C9-0364-4FAF-5796-A9C9F0E95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CEEF-8339-49EF-8B02-A02D95FF3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9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108AE-EC51-BDB9-42EE-DC19B67BB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DB3A5-3885-9277-CF36-754E81A61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8F26E-D440-48DC-A567-42A3A2B07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F7EE-0F47-4DA9-909B-C78165C1F8EF}" type="datetimeFigureOut">
              <a:rPr lang="en-US" smtClean="0"/>
              <a:t>8/26/23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37EA8-E6C6-CE2E-6CA5-74A9787C2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532AB-1A58-7F79-7674-9A9A57BEF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CEEF-8339-49EF-8B02-A02D95FF3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28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966B5-5394-7835-2990-B2CC242D1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EDCA6-D200-9D8F-53D6-8BEAAE026F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25F609-9DC5-AFFD-7185-ACC574063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9B6A0-6B66-9EA2-7A84-18DC376D6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F7EE-0F47-4DA9-909B-C78165C1F8EF}" type="datetimeFigureOut">
              <a:rPr lang="en-US" smtClean="0"/>
              <a:t>8/26/23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F55AD-0ED5-3E64-2DD2-767B5988F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3A1B6-DD02-C333-8B03-F6CA499F6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CEEF-8339-49EF-8B02-A02D95FF3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28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88A47-656F-6C6A-A79B-1F9AC5048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E0464-12DF-2EF2-6DFF-F823E9269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5D0B08-E241-E150-EAA9-AC9F454BD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DC9782-6936-1BC2-4F6D-B08B9542B4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739B06-238C-189C-C43D-5DBB51C304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B35414-2914-6D55-9DA9-61C62CE1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F7EE-0F47-4DA9-909B-C78165C1F8EF}" type="datetimeFigureOut">
              <a:rPr lang="en-US" smtClean="0"/>
              <a:t>8/26/23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61E4D-317D-C40D-EEB0-ABD0AB6F2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461413-F8AA-EF67-12F6-5733AE80C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CEEF-8339-49EF-8B02-A02D95FF3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49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A5146-702C-D94E-8965-AC4552332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03FA63-CE9E-C0A0-7379-9F742BE03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F7EE-0F47-4DA9-909B-C78165C1F8EF}" type="datetimeFigureOut">
              <a:rPr lang="en-US" smtClean="0"/>
              <a:t>8/26/23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217E37-8884-E28F-85AF-2B27CAA0D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29A51D-5119-DCA4-F074-451DCC251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CEEF-8339-49EF-8B02-A02D95FF3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2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D9F3BC-AEC6-B3D0-2058-B880A8A07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F7EE-0F47-4DA9-909B-C78165C1F8EF}" type="datetimeFigureOut">
              <a:rPr lang="en-US" smtClean="0"/>
              <a:t>8/26/23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8D68B3-7E92-315A-4079-10D7BB587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2EC71-07F4-9A0B-B21B-3702B3069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CEEF-8339-49EF-8B02-A02D95FF3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41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AFCCE-91D0-EC38-1CA5-E3F14F20F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4A9CC-27C8-03D8-4CAD-EC7217C01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B4E02F-D9E0-C7FF-FB5F-E360369F4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1B2FD-06C1-4E69-DDC3-99F2A9353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F7EE-0F47-4DA9-909B-C78165C1F8EF}" type="datetimeFigureOut">
              <a:rPr lang="en-US" smtClean="0"/>
              <a:t>8/26/23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86447F-46D0-3906-5E15-50234380F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4AB99-0FC5-CC1A-8F72-39BB4F9ED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CEEF-8339-49EF-8B02-A02D95FF3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42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1BE2D-F06E-8B14-A512-EB054AC4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902430-DD81-7331-F5B9-D840E287B8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8A1E9-4A2A-FF71-44F5-4E1425D81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142B62-D929-FC05-BBDE-E4A759F76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F7EE-0F47-4DA9-909B-C78165C1F8EF}" type="datetimeFigureOut">
              <a:rPr lang="en-US" smtClean="0"/>
              <a:t>8/26/23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C158C-4D72-3D0E-4035-F23C9D86B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4A7EC-6278-7671-13C5-E3E4938BF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CEEF-8339-49EF-8B02-A02D95FF3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7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6DFFEF-D362-815B-95BA-A3C9E4067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3319D-66BD-93AF-23AD-1E7EF05AD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F443-643C-87C5-61D7-74EA0AFB58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7F7EE-0F47-4DA9-909B-C78165C1F8EF}" type="datetimeFigureOut">
              <a:rPr lang="en-US" smtClean="0"/>
              <a:t>8/26/23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B434E-4A8B-11C3-71F1-CE5B4C64AB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A64EC-2954-B0FB-0FED-9B88CC755D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8CEEF-8339-49EF-8B02-A02D95FF3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2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5" Type="http://schemas.openxmlformats.org/officeDocument/2006/relationships/image" Target="../media/image7.png"/><Relationship Id="rId4" Type="http://schemas.openxmlformats.org/officeDocument/2006/relationships/customXml" Target="../ink/ink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4.png"/><Relationship Id="rId4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4394D-7DEA-F0BD-4BB4-5202B5A047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Machine Learning</a:t>
            </a:r>
            <a:br>
              <a:rPr lang="en-US" dirty="0"/>
            </a:br>
            <a:r>
              <a:rPr lang="en-US" dirty="0"/>
              <a:t>(CIS662)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916FFF-BF74-5D3A-EFC2-1C863F2C62C0}"/>
                  </a:ext>
                </a:extLst>
              </p14:cNvPr>
              <p14:cNvContentPartPr/>
              <p14:nvPr/>
            </p14:nvContentPartPr>
            <p14:xfrm>
              <a:off x="6859936" y="3139614"/>
              <a:ext cx="18360" cy="10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916FFF-BF74-5D3A-EFC2-1C863F2C62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51296" y="3130974"/>
                <a:ext cx="3600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3938B66-E9E0-DB8C-A759-C489DFC35CEE}"/>
                  </a:ext>
                </a:extLst>
              </p14:cNvPr>
              <p14:cNvContentPartPr/>
              <p14:nvPr/>
            </p14:nvContentPartPr>
            <p14:xfrm>
              <a:off x="5752936" y="3146814"/>
              <a:ext cx="93600" cy="385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3938B66-E9E0-DB8C-A759-C489DFC35C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43936" y="3138174"/>
                <a:ext cx="111240" cy="5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0417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D2888-1B74-A3BF-06A1-334B2AA49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humans learn?  Many ways!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11D1B-DEC8-0821-BE0D-44E05FE94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No model involved: </a:t>
            </a:r>
            <a:r>
              <a:rPr lang="en-US" dirty="0">
                <a:solidFill>
                  <a:srgbClr val="FF0000"/>
                </a:solidFill>
              </a:rPr>
              <a:t>memorizing</a:t>
            </a:r>
            <a:r>
              <a:rPr lang="en-US" dirty="0"/>
              <a:t>—no compression, hence high space 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Grouping</a:t>
            </a:r>
            <a:r>
              <a:rPr lang="en-US" dirty="0"/>
              <a:t> similar sets of perceptions (e.g., images of the same person)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Adjusting model </a:t>
            </a:r>
            <a:r>
              <a:rPr lang="en-US" dirty="0"/>
              <a:t>to fit new conditions (e.g., person being observed moves around or is partially obscured)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Establishing patterns </a:t>
            </a:r>
            <a:r>
              <a:rPr lang="en-US" dirty="0"/>
              <a:t>saying what will be observed under different conditions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Learning what’s important</a:t>
            </a:r>
            <a:r>
              <a:rPr lang="en-US" dirty="0"/>
              <a:t>, based on external </a:t>
            </a:r>
            <a:r>
              <a:rPr lang="en-US" dirty="0">
                <a:solidFill>
                  <a:srgbClr val="FF0000"/>
                </a:solidFill>
              </a:rPr>
              <a:t>reward</a:t>
            </a:r>
            <a:r>
              <a:rPr lang="en-US" dirty="0"/>
              <a:t>/punishment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Abstracting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important features </a:t>
            </a:r>
            <a:r>
              <a:rPr lang="en-US" dirty="0"/>
              <a:t>of inputs (e.g., recognizing the same person wearing different outfits)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Any others?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CEFC078-B779-F0A4-088B-FB7186074187}"/>
                  </a:ext>
                </a:extLst>
              </p14:cNvPr>
              <p14:cNvContentPartPr/>
              <p14:nvPr/>
            </p14:nvContentPartPr>
            <p14:xfrm>
              <a:off x="3798496" y="968454"/>
              <a:ext cx="50760" cy="84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CEFC078-B779-F0A4-088B-FB71860741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89496" y="959492"/>
                <a:ext cx="68400" cy="1018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979875E-A740-1430-3077-F4290EFF14FA}"/>
                  </a:ext>
                </a:extLst>
              </p14:cNvPr>
              <p14:cNvContentPartPr/>
              <p14:nvPr/>
            </p14:nvContentPartPr>
            <p14:xfrm>
              <a:off x="9554896" y="3043494"/>
              <a:ext cx="7560" cy="82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979875E-A740-1430-3077-F4290EFF14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45896" y="3034494"/>
                <a:ext cx="2520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0E6C60D-589C-362E-3CC2-176FB86AA1ED}"/>
                  </a:ext>
                </a:extLst>
              </p14:cNvPr>
              <p14:cNvContentPartPr/>
              <p14:nvPr/>
            </p14:nvContentPartPr>
            <p14:xfrm>
              <a:off x="9590536" y="3090654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0E6C60D-589C-362E-3CC2-176FB86AA1E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81536" y="308165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6040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73570-551E-1007-0757-B7F2D9AB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&amp;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3A390-5956-EEC3-D2FE-77E45576B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Statisticians have, for many decades, investigated pattern recognition, classification, clustering, feature extraction, regression, etc.</a:t>
            </a:r>
          </a:p>
          <a:p>
            <a:endParaRPr lang="en-US" dirty="0"/>
          </a:p>
          <a:p>
            <a:r>
              <a:rPr lang="en-US" dirty="0"/>
              <a:t>ML researchers begin from Statistics, exploring more complex, nonlinear models, assisted by huge amounts of computing resources and non-trivial algorithms.</a:t>
            </a:r>
          </a:p>
          <a:p>
            <a:endParaRPr lang="en-US" dirty="0"/>
          </a:p>
          <a:p>
            <a:r>
              <a:rPr lang="en-US" dirty="0"/>
              <a:t>Many of the insights from Statistics are still important for ML!</a:t>
            </a:r>
          </a:p>
        </p:txBody>
      </p:sp>
    </p:spTree>
    <p:extLst>
      <p:ext uri="{BB962C8B-B14F-4D97-AF65-F5344CB8AC3E}">
        <p14:creationId xmlns:p14="http://schemas.microsoft.com/office/powerpoint/2010/main" val="3092854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AB23E-558C-BA2F-53B0-DEEBF89E8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components of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34C2B-2D2A-51ED-CD94-56807E7EFF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System and process design</a:t>
            </a:r>
          </a:p>
          <a:p>
            <a:r>
              <a:rPr lang="en-US" dirty="0">
                <a:solidFill>
                  <a:srgbClr val="FF0000"/>
                </a:solidFill>
              </a:rPr>
              <a:t>Evaluation method choice</a:t>
            </a:r>
          </a:p>
          <a:p>
            <a:r>
              <a:rPr lang="en-US" dirty="0"/>
              <a:t>Representing prior knowledge</a:t>
            </a:r>
          </a:p>
          <a:p>
            <a:r>
              <a:rPr lang="en-US" dirty="0">
                <a:solidFill>
                  <a:srgbClr val="C00000"/>
                </a:solidFill>
              </a:rPr>
              <a:t>Identifying constraints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Bounds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Model complexity</a:t>
            </a:r>
          </a:p>
          <a:p>
            <a:r>
              <a:rPr lang="en-US" dirty="0"/>
              <a:t>Modeling external context</a:t>
            </a:r>
          </a:p>
          <a:p>
            <a:r>
              <a:rPr lang="en-US" dirty="0"/>
              <a:t>Feature extraction &amp; selection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9E858-623C-2B0C-1DE1-9EE8670448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Preliminary data processing</a:t>
            </a:r>
          </a:p>
          <a:p>
            <a:r>
              <a:rPr lang="en-US" dirty="0">
                <a:solidFill>
                  <a:srgbClr val="FF0000"/>
                </a:solidFill>
              </a:rPr>
              <a:t>Models (with parameters)</a:t>
            </a:r>
          </a:p>
          <a:p>
            <a:r>
              <a:rPr lang="en-US" dirty="0">
                <a:solidFill>
                  <a:srgbClr val="FF0000"/>
                </a:solidFill>
              </a:rPr>
              <a:t>Learning Algorithms (to modify model parameters)</a:t>
            </a:r>
          </a:p>
          <a:p>
            <a:r>
              <a:rPr lang="en-US" dirty="0">
                <a:solidFill>
                  <a:srgbClr val="7030A0"/>
                </a:solidFill>
              </a:rPr>
              <a:t>Application (to new instances)</a:t>
            </a:r>
          </a:p>
          <a:p>
            <a:r>
              <a:rPr lang="en-US" dirty="0">
                <a:solidFill>
                  <a:srgbClr val="7030A0"/>
                </a:solidFill>
              </a:rPr>
              <a:t>Interpretation of results of ML</a:t>
            </a:r>
          </a:p>
          <a:p>
            <a:r>
              <a:rPr lang="en-US" dirty="0">
                <a:solidFill>
                  <a:srgbClr val="7030A0"/>
                </a:solidFill>
              </a:rPr>
              <a:t>Explanation (why ML gave these results)</a:t>
            </a:r>
          </a:p>
          <a:p>
            <a:r>
              <a:rPr lang="en-US" dirty="0">
                <a:solidFill>
                  <a:srgbClr val="00B050"/>
                </a:solidFill>
              </a:rPr>
              <a:t>Feedback loop (from results to ML system)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478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294DC-AB78-2F3C-8775-8CA1C214A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ML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8831D-A43A-DB14-C42C-E740F8275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718" y="1611360"/>
            <a:ext cx="10617082" cy="50327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                      Environmental input</a:t>
            </a:r>
          </a:p>
          <a:p>
            <a:pPr marL="0" indent="0">
              <a:buNone/>
            </a:pPr>
            <a:r>
              <a:rPr lang="en-US" dirty="0"/>
              <a:t>	Preprocessor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				        Evaluation</a:t>
            </a:r>
          </a:p>
          <a:p>
            <a:pPr marL="0" indent="0">
              <a:buNone/>
            </a:pPr>
            <a:r>
              <a:rPr lang="en-US" dirty="0"/>
              <a:t>Inputs					Model		  Outputs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Contextual knowledge			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D176473-7289-40DD-A7B4-12B002BC3A46}"/>
              </a:ext>
            </a:extLst>
          </p:cNvPr>
          <p:cNvSpPr/>
          <p:nvPr/>
        </p:nvSpPr>
        <p:spPr>
          <a:xfrm>
            <a:off x="4214880" y="2686320"/>
            <a:ext cx="3840480" cy="2560320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49D7D4-BE5F-4F06-A8C9-365DEF6C5D86}"/>
              </a:ext>
            </a:extLst>
          </p:cNvPr>
          <p:cNvSpPr/>
          <p:nvPr/>
        </p:nvSpPr>
        <p:spPr>
          <a:xfrm>
            <a:off x="2500560" y="2792520"/>
            <a:ext cx="914400" cy="2560320"/>
          </a:xfrm>
          <a:prstGeom prst="rect">
            <a:avLst/>
          </a:prstGeom>
          <a:gradFill>
            <a:gsLst>
              <a:gs pos="1000">
                <a:srgbClr val="489CD1">
                  <a:alpha val="5000"/>
                </a:srgbClr>
              </a:gs>
              <a:gs pos="25000">
                <a:srgbClr val="A9D7B2">
                  <a:alpha val="5000"/>
                </a:srgbClr>
              </a:gs>
              <a:gs pos="50000">
                <a:srgbClr val="B92B65">
                  <a:alpha val="5000"/>
                </a:srgbClr>
              </a:gs>
              <a:gs pos="76000">
                <a:srgbClr val="9B2486">
                  <a:alpha val="5000"/>
                </a:srgbClr>
              </a:gs>
              <a:gs pos="100000">
                <a:srgbClr val="244F85">
                  <a:alpha val="5000"/>
                </a:srgbClr>
              </a:gs>
            </a:gsLst>
          </a:gradFill>
          <a:ln w="36000">
            <a:gradFill>
              <a:gsLst>
                <a:gs pos="1000">
                  <a:srgbClr val="489CD1"/>
                </a:gs>
                <a:gs pos="25000">
                  <a:srgbClr val="A9D7B2"/>
                </a:gs>
                <a:gs pos="50000">
                  <a:srgbClr val="B92B65"/>
                </a:gs>
                <a:gs pos="76000">
                  <a:srgbClr val="9B2486"/>
                </a:gs>
                <a:gs pos="100000">
                  <a:srgbClr val="244F85"/>
                </a:gs>
              </a:gsLst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gradFill>
                <a:gsLst>
                  <a:gs pos="1000">
                    <a:srgbClr val="489CD1"/>
                  </a:gs>
                  <a:gs pos="25000">
                    <a:srgbClr val="A9D7B2"/>
                  </a:gs>
                  <a:gs pos="50000">
                    <a:srgbClr val="B92B65"/>
                  </a:gs>
                  <a:gs pos="76000">
                    <a:srgbClr val="9B2486"/>
                  </a:gs>
                  <a:gs pos="100000">
                    <a:srgbClr val="244F85"/>
                  </a:gs>
                </a:gsLst>
              </a:gra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7764830-FCEF-232B-15A6-169D017796E0}"/>
              </a:ext>
            </a:extLst>
          </p:cNvPr>
          <p:cNvCxnSpPr/>
          <p:nvPr/>
        </p:nvCxnSpPr>
        <p:spPr>
          <a:xfrm>
            <a:off x="1179871" y="3318387"/>
            <a:ext cx="13206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5EEF6EC-3FF1-CDC5-9951-F75300D84F45}"/>
              </a:ext>
            </a:extLst>
          </p:cNvPr>
          <p:cNvCxnSpPr/>
          <p:nvPr/>
        </p:nvCxnSpPr>
        <p:spPr>
          <a:xfrm>
            <a:off x="1246239" y="4409768"/>
            <a:ext cx="1254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5A10FAC-E390-D50F-AE8C-90716C4BAA33}"/>
              </a:ext>
            </a:extLst>
          </p:cNvPr>
          <p:cNvCxnSpPr/>
          <p:nvPr/>
        </p:nvCxnSpPr>
        <p:spPr>
          <a:xfrm flipV="1">
            <a:off x="3414960" y="3045542"/>
            <a:ext cx="799920" cy="16223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697B20-572A-D22C-5459-D5917505FEE1}"/>
              </a:ext>
            </a:extLst>
          </p:cNvPr>
          <p:cNvCxnSpPr/>
          <p:nvPr/>
        </p:nvCxnSpPr>
        <p:spPr>
          <a:xfrm flipV="1">
            <a:off x="3422338" y="4342276"/>
            <a:ext cx="799920" cy="16223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585AD99-E6A6-A033-813F-946E38032F79}"/>
              </a:ext>
            </a:extLst>
          </p:cNvPr>
          <p:cNvCxnSpPr/>
          <p:nvPr/>
        </p:nvCxnSpPr>
        <p:spPr>
          <a:xfrm flipV="1">
            <a:off x="3446214" y="3911828"/>
            <a:ext cx="799920" cy="16223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C76BA0C-57E1-200C-56DB-CB156473E9F3}"/>
              </a:ext>
            </a:extLst>
          </p:cNvPr>
          <p:cNvCxnSpPr/>
          <p:nvPr/>
        </p:nvCxnSpPr>
        <p:spPr>
          <a:xfrm flipV="1">
            <a:off x="3407582" y="3535744"/>
            <a:ext cx="799920" cy="16223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899B5DE-C439-7A24-ABF6-3E834E1A4A88}"/>
              </a:ext>
            </a:extLst>
          </p:cNvPr>
          <p:cNvCxnSpPr/>
          <p:nvPr/>
        </p:nvCxnSpPr>
        <p:spPr>
          <a:xfrm flipV="1">
            <a:off x="3422338" y="4832478"/>
            <a:ext cx="799920" cy="16223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8DF6C4-5A4A-3C06-EEFB-809626A48B1C}"/>
              </a:ext>
            </a:extLst>
          </p:cNvPr>
          <p:cNvCxnSpPr>
            <a:cxnSpLocks/>
          </p:cNvCxnSpPr>
          <p:nvPr/>
        </p:nvCxnSpPr>
        <p:spPr>
          <a:xfrm>
            <a:off x="5825613" y="1755997"/>
            <a:ext cx="73742" cy="93032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94844B8-FC37-27D6-D3CE-47BEE6F96366}"/>
              </a:ext>
            </a:extLst>
          </p:cNvPr>
          <p:cNvCxnSpPr>
            <a:cxnSpLocks/>
          </p:cNvCxnSpPr>
          <p:nvPr/>
        </p:nvCxnSpPr>
        <p:spPr>
          <a:xfrm flipV="1">
            <a:off x="5994518" y="5271724"/>
            <a:ext cx="0" cy="46539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216CB0-F2FE-002B-E424-82EEF07BD9E3}"/>
              </a:ext>
            </a:extLst>
          </p:cNvPr>
          <p:cNvCxnSpPr>
            <a:cxnSpLocks/>
          </p:cNvCxnSpPr>
          <p:nvPr/>
        </p:nvCxnSpPr>
        <p:spPr>
          <a:xfrm>
            <a:off x="8141110" y="4004187"/>
            <a:ext cx="1550330" cy="6987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ACC6A9F6-D0F8-434C-9747-30B94284D9A4}"/>
              </a:ext>
            </a:extLst>
          </p:cNvPr>
          <p:cNvSpPr/>
          <p:nvPr/>
        </p:nvSpPr>
        <p:spPr>
          <a:xfrm>
            <a:off x="9691440" y="3783600"/>
            <a:ext cx="914400" cy="1463040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98796C8-A633-861B-20B9-307734F0E78E}"/>
              </a:ext>
            </a:extLst>
          </p:cNvPr>
          <p:cNvCxnSpPr>
            <a:stCxn id="20" idx="1"/>
          </p:cNvCxnSpPr>
          <p:nvPr/>
        </p:nvCxnSpPr>
        <p:spPr>
          <a:xfrm flipH="1">
            <a:off x="8141110" y="4515120"/>
            <a:ext cx="1550330" cy="108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387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8B5D7-3113-0423-50A3-8ADB91CA9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problem: deciding whether to skip a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A9D26-08BB-C999-47E6-7B7363C91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47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8B5D7-3113-0423-50A3-8ADB91CA9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problem: deciding whether to purchase shares of a company at the current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A9D26-08BB-C999-47E6-7B7363C91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657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8B5D7-3113-0423-50A3-8ADB91CA9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problem: how much in a portfolio should be allocated to high-yield bonds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A9D26-08BB-C999-47E6-7B7363C91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56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86E7A-BD21-43D4-F2CC-C4899B2FF22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A7433-F295-1232-0EB2-610C91490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Abstractions</a:t>
            </a:r>
            <a:r>
              <a:rPr lang="en-US" dirty="0"/>
              <a:t> of real systems</a:t>
            </a:r>
          </a:p>
          <a:p>
            <a:r>
              <a:rPr lang="en-US" dirty="0">
                <a:solidFill>
                  <a:srgbClr val="7030A0"/>
                </a:solidFill>
              </a:rPr>
              <a:t>The most important attributes or characteristics are represented</a:t>
            </a:r>
          </a:p>
          <a:p>
            <a:r>
              <a:rPr lang="en-US" dirty="0"/>
              <a:t>Irrelevant details are omitted</a:t>
            </a:r>
          </a:p>
          <a:p>
            <a:r>
              <a:rPr lang="en-US" dirty="0">
                <a:solidFill>
                  <a:srgbClr val="0070C0"/>
                </a:solidFill>
              </a:rPr>
              <a:t>Human judgement is involved in deciding what to omit!</a:t>
            </a:r>
          </a:p>
        </p:txBody>
      </p:sp>
    </p:spTree>
    <p:extLst>
      <p:ext uri="{BB962C8B-B14F-4D97-AF65-F5344CB8AC3E}">
        <p14:creationId xmlns:p14="http://schemas.microsoft.com/office/powerpoint/2010/main" val="72895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86E7A-BD21-43D4-F2CC-C4899B2FF22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Models: an example—modeling a 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A7433-F295-1232-0EB2-610C91490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Depends on goals (what we want to do with the model)!</a:t>
            </a:r>
          </a:p>
          <a:p>
            <a:pPr marL="514350" indent="-514350">
              <a:buAutoNum type="arabicPeriod"/>
            </a:pPr>
            <a:r>
              <a:rPr lang="en-US" dirty="0"/>
              <a:t>Building a house--blueprints</a:t>
            </a:r>
          </a:p>
          <a:p>
            <a:pPr marL="514350" indent="-514350">
              <a:buAutoNum type="arabicPeriod"/>
            </a:pPr>
            <a:r>
              <a:rPr lang="en-US" dirty="0"/>
              <a:t>Deciding on a mortgage loan amount</a:t>
            </a:r>
          </a:p>
          <a:p>
            <a:pPr marL="514350" indent="-514350">
              <a:buAutoNum type="arabicPeriod"/>
            </a:pPr>
            <a:r>
              <a:rPr lang="en-US" dirty="0"/>
              <a:t>Adding gutters (rain channels)</a:t>
            </a:r>
          </a:p>
          <a:p>
            <a:pPr marL="514350" indent="-514350">
              <a:buAutoNum type="arabicPeriod"/>
            </a:pPr>
            <a:r>
              <a:rPr lang="en-US" dirty="0"/>
              <a:t>Landscaping</a:t>
            </a:r>
          </a:p>
          <a:p>
            <a:pPr marL="514350" indent="-514350">
              <a:buAutoNum type="arabicPeriod"/>
            </a:pPr>
            <a:r>
              <a:rPr lang="en-US" dirty="0"/>
              <a:t>Electrical wiring</a:t>
            </a:r>
          </a:p>
          <a:p>
            <a:pPr marL="514350" indent="-514350">
              <a:buAutoNum type="arabicPeriod"/>
            </a:pPr>
            <a:r>
              <a:rPr lang="en-US" dirty="0"/>
              <a:t>Tax assessment</a:t>
            </a:r>
          </a:p>
          <a:p>
            <a:pPr marL="514350" indent="-514350">
              <a:buAutoNum type="arabicPeriod"/>
            </a:pPr>
            <a:r>
              <a:rPr lang="en-US" dirty="0"/>
              <a:t>Renting to multiple students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33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AB23E-558C-BA2F-53B0-DEEBF89E8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“Machine Learning”?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34C2B-2D2A-51ED-CD94-56807E7EF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Estimation (values of unknown attributes)</a:t>
            </a:r>
          </a:p>
          <a:p>
            <a:r>
              <a:rPr lang="en-US" dirty="0">
                <a:solidFill>
                  <a:srgbClr val="FF0000"/>
                </a:solidFill>
              </a:rPr>
              <a:t>Prediction (what will happen), </a:t>
            </a:r>
            <a:r>
              <a:rPr lang="en-US" dirty="0"/>
              <a:t>used in a more general sense than </a:t>
            </a:r>
          </a:p>
          <a:p>
            <a:r>
              <a:rPr lang="en-US" dirty="0">
                <a:solidFill>
                  <a:srgbClr val="FF0000"/>
                </a:solidFill>
              </a:rPr>
              <a:t>Forecasting (future values of attributes)</a:t>
            </a:r>
          </a:p>
          <a:p>
            <a:pPr marL="0" indent="0">
              <a:buNone/>
            </a:pPr>
            <a:r>
              <a:rPr lang="en-US" u="sng" dirty="0"/>
              <a:t>Examples: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many minutes will it take to answer question 2?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many students will get an A in this course?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will be your grade in this course?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Who will teach this course next year?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386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AB23E-558C-BA2F-53B0-DEEBF89E8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“Machine Learning”?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34C2B-2D2A-51ED-CD94-56807E7EF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Attaching labels (classification)</a:t>
            </a:r>
          </a:p>
          <a:p>
            <a:r>
              <a:rPr lang="en-US" dirty="0">
                <a:solidFill>
                  <a:srgbClr val="00B050"/>
                </a:solidFill>
              </a:rPr>
              <a:t>Cost-benefit analysis (comparing multiple possible actions)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Decision support (what actions should be taken)</a:t>
            </a:r>
          </a:p>
          <a:p>
            <a:r>
              <a:rPr lang="en-US" dirty="0">
                <a:solidFill>
                  <a:srgbClr val="FF0000"/>
                </a:solidFill>
              </a:rPr>
              <a:t>Recognition (of authenticity, reliability)</a:t>
            </a:r>
          </a:p>
          <a:p>
            <a:pPr marL="0" indent="0">
              <a:buNone/>
            </a:pPr>
            <a:r>
              <a:rPr lang="en-US" u="sng" dirty="0"/>
              <a:t>Examples:</a:t>
            </a:r>
          </a:p>
          <a:p>
            <a:pPr marL="514350" indent="-514350">
              <a:buAutoNum type="arabicPeriod"/>
            </a:pPr>
            <a:r>
              <a:rPr lang="en-US" dirty="0"/>
              <a:t>Is this a difficult or easy course?</a:t>
            </a:r>
          </a:p>
          <a:p>
            <a:pPr marL="514350" indent="-514350">
              <a:buAutoNum type="arabicPeriod"/>
            </a:pPr>
            <a:r>
              <a:rPr lang="en-US" dirty="0"/>
              <a:t>How much effort will this course require, to get a B grade?</a:t>
            </a:r>
          </a:p>
          <a:p>
            <a:pPr marL="514350" indent="-514350">
              <a:buAutoNum type="arabicPeriod"/>
            </a:pPr>
            <a:r>
              <a:rPr lang="en-US" dirty="0"/>
              <a:t>Should you drop this course?</a:t>
            </a:r>
          </a:p>
          <a:p>
            <a:pPr marL="514350" indent="-514350">
              <a:buAutoNum type="arabicPeriod"/>
            </a:pPr>
            <a:r>
              <a:rPr lang="en-US" dirty="0"/>
              <a:t>Is the professor lying?  </a:t>
            </a:r>
          </a:p>
          <a:p>
            <a:pPr marL="514350" indent="-514350">
              <a:buAutoNum type="arabicPeriod"/>
            </a:pPr>
            <a:r>
              <a:rPr lang="en-US" dirty="0"/>
              <a:t>What percentage of the professor’s statements are true?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762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AB23E-558C-BA2F-53B0-DEEBF89E8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“Machine Learning”?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34C2B-2D2A-51ED-CD94-56807E7EF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Grouping (discretization, clustering)</a:t>
            </a:r>
          </a:p>
          <a:p>
            <a:pPr marL="0" indent="0">
              <a:buNone/>
            </a:pPr>
            <a:r>
              <a:rPr lang="en-US" u="sng" dirty="0"/>
              <a:t>Examples:</a:t>
            </a:r>
          </a:p>
          <a:p>
            <a:pPr marL="514350" indent="-514350">
              <a:buAutoNum type="arabicPeriod"/>
            </a:pPr>
            <a:r>
              <a:rPr lang="en-US" dirty="0"/>
              <a:t>Which groups of students copy assignments from each other?</a:t>
            </a:r>
          </a:p>
          <a:p>
            <a:pPr marL="514350" indent="-514350">
              <a:buAutoNum type="arabicPeriod"/>
            </a:pPr>
            <a:r>
              <a:rPr lang="en-US" dirty="0"/>
              <a:t>Which topics in the course are closely related to each other?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780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AB23E-558C-BA2F-53B0-DEEBF89E8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“Machine Learning”?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34C2B-2D2A-51ED-CD94-56807E7EF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Explanation (why we see what we see)</a:t>
            </a:r>
          </a:p>
          <a:p>
            <a:r>
              <a:rPr lang="en-US" dirty="0"/>
              <a:t>Assigning credit or blame (how much is any attribute responsible)</a:t>
            </a:r>
          </a:p>
          <a:p>
            <a:r>
              <a:rPr lang="en-US" dirty="0"/>
              <a:t>Generation (of something new)</a:t>
            </a:r>
          </a:p>
          <a:p>
            <a:pPr marL="0" indent="0">
              <a:buNone/>
            </a:pPr>
            <a:r>
              <a:rPr lang="en-US" u="sng" dirty="0"/>
              <a:t>Examples:</a:t>
            </a:r>
          </a:p>
          <a:p>
            <a:pPr marL="514350" indent="-514350">
              <a:buAutoNum type="arabicPeriod"/>
            </a:pPr>
            <a:r>
              <a:rPr lang="en-US" dirty="0"/>
              <a:t>Why did you receive a … grade in the course?</a:t>
            </a:r>
          </a:p>
          <a:p>
            <a:pPr marL="514350" indent="-514350">
              <a:buAutoNum type="arabicPeriod"/>
            </a:pPr>
            <a:r>
              <a:rPr lang="en-US" dirty="0"/>
              <a:t>Which classroom behaviors are most important for your grade?</a:t>
            </a:r>
          </a:p>
          <a:p>
            <a:pPr marL="514350" indent="-514350">
              <a:buAutoNum type="arabicPeriod"/>
            </a:pPr>
            <a:r>
              <a:rPr lang="en-US" dirty="0"/>
              <a:t>Use </a:t>
            </a:r>
            <a:r>
              <a:rPr lang="en-US" dirty="0" err="1"/>
              <a:t>ChatGPT</a:t>
            </a:r>
            <a:r>
              <a:rPr lang="en-US" dirty="0"/>
              <a:t> to generate an assignment that will fool the professor.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973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AB23E-558C-BA2F-53B0-DEEBF89E8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“Machine Learning”? (5)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34C2B-2D2A-51ED-CD94-56807E7EF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Experience-driven performance improvement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u="sng" dirty="0"/>
              <a:t>Examples:</a:t>
            </a:r>
          </a:p>
          <a:p>
            <a:pPr marL="514350" indent="-514350">
              <a:buAutoNum type="arabicPeriod"/>
            </a:pPr>
            <a:r>
              <a:rPr lang="en-US" dirty="0"/>
              <a:t>Sleep in class without being woken up by the professor.</a:t>
            </a:r>
          </a:p>
          <a:p>
            <a:pPr marL="514350" indent="-514350">
              <a:buAutoNum type="arabicPeriod"/>
            </a:pPr>
            <a:r>
              <a:rPr lang="en-US" dirty="0"/>
              <a:t>Improve hand-writing until you can read your own class notes.</a:t>
            </a:r>
          </a:p>
        </p:txBody>
      </p:sp>
    </p:spTree>
    <p:extLst>
      <p:ext uri="{BB962C8B-B14F-4D97-AF65-F5344CB8AC3E}">
        <p14:creationId xmlns:p14="http://schemas.microsoft.com/office/powerpoint/2010/main" val="1440601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AB23E-558C-BA2F-53B0-DEEBF89E8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“Machine Learning”? (6)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34C2B-2D2A-51ED-CD94-56807E7EF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Any others?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u="sng" dirty="0"/>
              <a:t>Examples:</a:t>
            </a:r>
          </a:p>
        </p:txBody>
      </p:sp>
    </p:spTree>
    <p:extLst>
      <p:ext uri="{BB962C8B-B14F-4D97-AF65-F5344CB8AC3E}">
        <p14:creationId xmlns:p14="http://schemas.microsoft.com/office/powerpoint/2010/main" val="668322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AB23E-558C-BA2F-53B0-DEEBF89E8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“Machine Learning”?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34C2B-2D2A-51ED-CD94-56807E7EF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Using software to imitate human learning!</a:t>
            </a:r>
          </a:p>
          <a:p>
            <a:r>
              <a:rPr lang="en-US" dirty="0"/>
              <a:t>Data-driven </a:t>
            </a:r>
          </a:p>
          <a:p>
            <a:r>
              <a:rPr lang="en-US" dirty="0"/>
              <a:t>Iterative</a:t>
            </a:r>
          </a:p>
          <a:p>
            <a:r>
              <a:rPr lang="en-US" dirty="0"/>
              <a:t>Modification of model parameters</a:t>
            </a:r>
          </a:p>
          <a:p>
            <a:r>
              <a:rPr lang="en-US" dirty="0"/>
              <a:t>Dictated by evaluation of current model (e.g., mean squared error)</a:t>
            </a:r>
          </a:p>
          <a:p>
            <a:r>
              <a:rPr lang="en-US" dirty="0"/>
              <a:t>Conscious of problems in the data (noise, missing data, dynamic)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591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D2888-1B74-A3BF-06A1-334B2AA49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humans learn?  Examples.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11D1B-DEC8-0821-BE0D-44E05FE94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Baby recognizing faces of parents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Baby learning how to walk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Baby learning the language spoken at home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7030A0"/>
                </a:solidFill>
              </a:rPr>
              <a:t>Student learning a different language at school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7030A0"/>
                </a:solidFill>
              </a:rPr>
              <a:t>Student learning how to add numbers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Adult learning how to drive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Adult learning about different universities and courses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CEFC078-B779-F0A4-088B-FB7186074187}"/>
                  </a:ext>
                </a:extLst>
              </p14:cNvPr>
              <p14:cNvContentPartPr/>
              <p14:nvPr/>
            </p14:nvContentPartPr>
            <p14:xfrm>
              <a:off x="3798496" y="968454"/>
              <a:ext cx="50760" cy="84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CEFC078-B779-F0A4-088B-FB71860741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89496" y="959454"/>
                <a:ext cx="6840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979875E-A740-1430-3077-F4290EFF14FA}"/>
                  </a:ext>
                </a:extLst>
              </p14:cNvPr>
              <p14:cNvContentPartPr/>
              <p14:nvPr/>
            </p14:nvContentPartPr>
            <p14:xfrm>
              <a:off x="9554896" y="3043494"/>
              <a:ext cx="7560" cy="8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979875E-A740-1430-3077-F4290EFF14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45896" y="3034494"/>
                <a:ext cx="2520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0E6C60D-589C-362E-3CC2-176FB86AA1ED}"/>
                  </a:ext>
                </a:extLst>
              </p14:cNvPr>
              <p14:cNvContentPartPr/>
              <p14:nvPr/>
            </p14:nvContentPartPr>
            <p14:xfrm>
              <a:off x="9590536" y="3090654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0E6C60D-589C-362E-3CC2-176FB86AA1E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81896" y="308165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1573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804</Words>
  <Application>Microsoft Macintosh PowerPoint</Application>
  <PresentationFormat>Widescreen</PresentationFormat>
  <Paragraphs>117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Introduction to  Machine Learning (CIS662)</vt:lpstr>
      <vt:lpstr>Why “Machine Learning”? (1)</vt:lpstr>
      <vt:lpstr>Why “Machine Learning”? (2)</vt:lpstr>
      <vt:lpstr>Why “Machine Learning”? (3)</vt:lpstr>
      <vt:lpstr>Why “Machine Learning”? (4)</vt:lpstr>
      <vt:lpstr>Why “Machine Learning”? (5)</vt:lpstr>
      <vt:lpstr>Why “Machine Learning”? (6)</vt:lpstr>
      <vt:lpstr>What is “Machine Learning”?</vt:lpstr>
      <vt:lpstr>How do humans learn?  Examples.</vt:lpstr>
      <vt:lpstr>How do humans learn?  Many ways!</vt:lpstr>
      <vt:lpstr>Statistics &amp; Machine Learning</vt:lpstr>
      <vt:lpstr>Main components of Machine Learning</vt:lpstr>
      <vt:lpstr>An ML System</vt:lpstr>
      <vt:lpstr>Example problem: deciding whether to skip a class</vt:lpstr>
      <vt:lpstr>Example problem: deciding whether to purchase shares of a company at the current price</vt:lpstr>
      <vt:lpstr>Example problem: how much in a portfolio should be allocated to high-yield bonds</vt:lpstr>
      <vt:lpstr>Models</vt:lpstr>
      <vt:lpstr>Models: an example—modeling a house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Chilukuri Mohan</dc:creator>
  <cp:lastModifiedBy>Chilukuri K Mohan</cp:lastModifiedBy>
  <cp:revision>3</cp:revision>
  <dcterms:created xsi:type="dcterms:W3CDTF">2023-08-15T18:27:51Z</dcterms:created>
  <dcterms:modified xsi:type="dcterms:W3CDTF">2023-08-26T19:12:32Z</dcterms:modified>
</cp:coreProperties>
</file>