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7" r:id="rId3"/>
    <p:sldId id="315" r:id="rId4"/>
    <p:sldId id="260" r:id="rId5"/>
    <p:sldId id="302" r:id="rId6"/>
    <p:sldId id="303" r:id="rId7"/>
    <p:sldId id="316" r:id="rId8"/>
    <p:sldId id="304" r:id="rId9"/>
    <p:sldId id="305" r:id="rId10"/>
    <p:sldId id="306" r:id="rId11"/>
    <p:sldId id="307" r:id="rId12"/>
    <p:sldId id="309" r:id="rId13"/>
    <p:sldId id="301" r:id="rId14"/>
    <p:sldId id="313" r:id="rId15"/>
    <p:sldId id="258" r:id="rId16"/>
    <p:sldId id="311" r:id="rId17"/>
    <p:sldId id="312" r:id="rId18"/>
    <p:sldId id="259" r:id="rId19"/>
    <p:sldId id="318" r:id="rId20"/>
    <p:sldId id="261" r:id="rId21"/>
    <p:sldId id="314" r:id="rId22"/>
    <p:sldId id="269" r:id="rId23"/>
    <p:sldId id="320" r:id="rId24"/>
    <p:sldId id="321" r:id="rId25"/>
    <p:sldId id="322" r:id="rId26"/>
    <p:sldId id="317" r:id="rId27"/>
    <p:sldId id="277" r:id="rId28"/>
    <p:sldId id="323" r:id="rId29"/>
    <p:sldId id="324" r:id="rId30"/>
    <p:sldId id="264" r:id="rId31"/>
    <p:sldId id="274" r:id="rId32"/>
    <p:sldId id="285" r:id="rId33"/>
    <p:sldId id="279" r:id="rId34"/>
    <p:sldId id="290" r:id="rId35"/>
    <p:sldId id="291" r:id="rId36"/>
    <p:sldId id="300"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p:restoredTop sz="94561"/>
  </p:normalViewPr>
  <p:slideViewPr>
    <p:cSldViewPr>
      <p:cViewPr varScale="1">
        <p:scale>
          <a:sx n="92" d="100"/>
          <a:sy n="92"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8:08:09.221"/>
    </inkml:context>
    <inkml:brush xml:id="br0">
      <inkml:brushProperty name="width" value="0.05" units="cm"/>
      <inkml:brushProperty name="height" value="0.05" units="cm"/>
    </inkml:brush>
  </inkml:definitions>
  <inkml:trace contextRef="#ctx0" brushRef="#br0">0 5920 24575,'49'-24'0,"1"0"0,7-8 0,-9 4 0,-4 0 0,-17 8 0,14-10 0,-25 19 0,-6 0 0,6-4 0,-4 8 0,8-12 0,-8 11 0,4-7 0,-1 4 0,-3 0 0,17-7 0,-15 6 0,15-6 0,-17 7 0,4 0 0,-6 0 0,6 1 0,1-1 0,4-5 0,-4 4 0,3-3 0,-8 4 0,9 5 0,-5-8 0,1 7 0,12-10 0,-15 10 0,10-3 0,-8-1 0,1-1 0,-1-4 0,5 6 0,-5-1 0,1 0 0,-1 0 0,-6 1 0,6-1 0,-9 0 0,7 0 0,6-1 0,-6 1 0,10-1 0,-8-3 0,-4 3 0,3-4 0,1 5 0,1 1 0,-1-1 0,0 0 0,-5 0 0,13-1 0,3-6 0,1 4 0,-4-4 0,-13 2 0,0 4 0,4-8 0,-3 8 0,-1-4 0,-1 1 0,-4 3 0,4-4 0,1 1 0,0 3 0,0-4 0,-5 1 0,3 3 0,-3-4 0,5 6 0,0-1 0,-1-5 0,-4 0 0,4-6 0,-9 5 0,22-6 0,-14 11 0,11-6 0,3 0 0,-14 5 0,16-5 0,-15 2 0,1 0 0,5-6 0,-5 5 0,5 2 0,0-1 0,-4 4 0,3-8 0,-4 3 0,0-4 0,-1 4 0,1 2 0,0 4 0,-5 0 0,3 0 0,2-4 0,1 3 0,4-9 0,-6 10 0,8-18 0,-5 10 0,0-7 0,4-3 0,-4 10 0,2-6 0,6-4 0,-13 15 0,15-11 0,-16 15 0,8-6 0,-9 4 0,4-8 0,8-6 0,-5 8 0,10-11 0,-16 17 0,28-25 0,-16 8 0,35-27 0,-26 22 0,18-6 0,8-12 0,0 4 0,10-10 0,-24 20 0,6-2 0,10-6 0,-11 8 0,15-5 0,-36 25 0,1-1 0,11-17 0,-20 20 0,21-16 0,-25 22 0,17-9 0,-10 7 0,11-6 0,0 6 0,10-20 0,-6 15 0,12-16 0,-14 14 0,-4 5 0,25-16 0,-30 16 0,32-16 0,-31 17 0,6-5 0,-13 12 0,3-8 0,-3 7 0,-1-9 0,5 5 0,-9 5 0,8-3 0,-8-2 0,8-1 0,-3-3 0,13-4 0,-6 2 0,6-2 0,0 2 0,-11 1 0,19 1 0,-19 0 0,11-2 0,5-1 0,-10 1 0,10 0 0,-14 1 0,10 3 0,-8 2 0,7-5 0,-8 4 0,-1 0 0,-4-2 0,-1 8 0,8-6 0,-5-4 0,11 8 0,0-8 0,24-15 0,-21 17 0,26-22 0,-40 30 0,20-7 0,-15-3 0,6 2 0,-13 4 0,-2 0 0,-4 4 0,0-5 0,13-7 0,-10 10 0,15-9 0,-17 16 0,4-8 0,24-1 0,-22-2 0,22-2 0,-16 2 0,4-1 0,4 6 0,29-29 0,-8 20 0,14-22 0,-24 23 0,10-9 0,-35 10 0,36-10 0,-11 0 0,-11 9 0,13-8 0,-20 11 0,-1-4 0,1 3 0,4-4 0,-15 6 0,15-6 0,-17 10 0,9-7 0,-5 8 0,6-5 0,-1-4 0,1 3 0,-5 1 0,-2 1 0,9 3 0,-10-4 0,24-2 0,-24 1 0,11 0 0,-1 0 0,-5-4 0,6 3 0,4-4 0,-15 2 0,15-4 0,-12 3 0,5 0 0,24-7 0,-19 5 0,19-7 0,-24 5 0,-6 8 0,5-8 0,-5 3 0,15-7 0,-13 7 0,7-1 0,-10 2 0,2-1 0,4 1 0,1-5 0,-1 9 0,1-3 0,-1-1 0,-4 4 0,4-3 0,11-17 0,3 12 0,14-14 0,-16 13 0,6 6 0,-7-8 0,9 2 0,-13 1 0,1 2 0,-12 12 0,0-4 0,3-1 0,-8-1 0,17-10 0,-10 4 0,11-1 0,-13 3 0,27 2 0,-21-3 0,32-6 0,-36 6 0,34-14 0,-35 18 0,27-10 0,-33 12 0,17-1 0,-10-4 0,6 3 0,-9-3 0,-1 1 0,-3 8 0,9-8 0,-9 9 0,3 0 0,1-3 0,0-2 0,6 4 0,-5-8 0,27-3 0,19-21 0,-7 10 0,31-19-679,-20 9 679,14-2 0,-27 10 0,0-2 0,-11 5 0,0 2 0,4-2 0,0 1 0,35-24 0,-36 25 0,0 1 0,37-12 0,-36 12 0,-1 1 0,17 1 0,-6-2 0,-29 18 0,-4 1 0,-13 6 0,0 0 0,4 0 679,-3 0-679,4 0 0,8 0 0,-10 0 0,39 0 0,-21 0 0,25 0 0,0 0 0,-21 0 0,19 0 0,-23-12 0,9 8 0,-8-12 0,5 14 0,-19-2 0,19 4 0,-24-5 0,10 4 0,1-4 0,-11 5 0,15 0 0,-4-6 0,-1 4 0,31-12 0,-3 3 0,0 0 0,2-3 0,-35 12 0,6-4 0,15-2 0,-18 1 0,20-3 0,-22 0 0,-8 5 0,17-1 0,14 1 0,2 5 0,12 0 0,0 0 0,4 0 0,-1 6 0,-3-5 0,-24 10 0,-8-10 0,4 4 0,-1-5 0,13 0 0,0 0 0,-9 0 0,7 0 0,-15 0 0,31 0 0,-32 0 0,30 0 0,-39 0 0,10 0 0,-13 0 0,13 0 0,-10 0 0,11 0 0,-10 0 0,2 0 0,0 0 0,12 0 0,-10 0 0,20 0 0,-16 0 0,7 0 0,-8 0 0,8 0 0,-6 0 0,1 0 0,-4 0 0,-9 0 0,3 0 0,-4 0 0,4 0 0,-3 0 0,9 0 0,-5 0 0,6 0 0,8 0 0,-6 0 0,30 0 0,-31 0 0,31 0 0,-40 0 0,10 0 0,-13 0 0,13 0 0,-10 0 0,15 0 0,-12 0 0,0 0 0,-2 0 0,1 0 0,-4 0 0,3 0 0,-4 0 0,5 0 0,0 0 0,30 0 0,6 0 0,0 0 0,19 0 0,-19 0 0,0 0 0,18 0 0,-42 0 0,18 0 0,-29 0 0,-2 0 0,-4 0 0,44 0 0,0 0 0,5 0-852,0 0 0,4 0 852,30 0 0,3 0-1189,-13 0 0,0 0 1189,9 0 0,1 0 0,-9 0 0,-3 0-392,-7 0 0,-6 0 392,27 0 0,-19 0 0,-34 0 1416,-19 0-1416,-13 0 2470,4 0-2470,2 0 980,5 0-980,-1 0 0,1 0 0,8 0 0,-6 0 0,15 0 0,-16 0 0,7 0 0,-13 0 0,-1 0 0,-6 0 0,6 0 0,-4 0 0,3 0 0,-4 0 0,13 0 0,-9 0 0,9 0 0,0 0 0,-10 0 0,10 0 0,-8 0 0,-4 0 0,3 0 0,-4 0 0,5 0 0,-4 0 0,3 0 0,-4 0 0,4 0 0,2 0 0,0 0 0,12 0 0,-10 0 0,20 0 0,-7 0 0,1 0 0,-3 0 0,-9 0 0,-4 0 0,-1 0 0,-6 0 0,6 0 0,-4 0 0,3 0 0,-4 0 0,5 0 0,-4 0 0,-2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8:08:41.165"/>
    </inkml:context>
    <inkml:brush xml:id="br0">
      <inkml:brushProperty name="width" value="0.05" units="cm"/>
      <inkml:brushProperty name="height" value="0.05" units="cm"/>
      <inkml:brushProperty name="color" value="#E71224"/>
    </inkml:brush>
  </inkml:definitions>
  <inkml:trace contextRef="#ctx0" brushRef="#br0">1 4326 24575,'11'-5'0,"9"-1"0,-7 0 0,12 2 0,-13-1 0,4 4 0,-6-9 0,1 4 0,5-5 0,-4 5 0,8-3 0,-8 8 0,8-9 0,-8 9 0,9-14 0,-10 8 0,5-3 0,-5 0 0,4 9 0,-3-9 0,4 9 0,-1-13 0,-3 11 0,9-11 0,-9 13 0,8-9 0,-8 9 0,3-4 0,-4 5 0,5 0 0,-4-5 0,3 0 0,-4-6 0,0 0 0,4 0 0,2 1 0,0-1 0,3-5 0,-8 4 0,8-3 0,-8 9 0,4-4 0,-6 4 0,1-4 0,0-1 0,4 0 0,-3 0 0,4 0 0,-5 1 0,-1-1 0,6 0 0,1-4 0,4-2 0,-4 0 0,3-3 0,-8 8 0,4-4 0,-6 6 0,6-6 0,-4 9 0,3-7 0,-4 8 0,5-5 0,-9 0 0,7 0 0,-3 1 0,1-1 0,3 0 0,1 0 0,-4 1 0,3-1 0,-4 0 0,5 0 0,-4 1 0,3-1 0,1 0 0,0 0 0,1 1 0,3 4 0,-3-9 0,0 8 0,12-10 0,-10 6 0,20-2 0,-20 2 0,10-1 0,-4 0 0,-6 5 0,19-5 0,-19 6 0,11-6 0,-13 1 0,-2 0 0,-4 1 0,4 4 0,2-9 0,0 8 0,-2-8 0,1 4 0,1-5 0,4 0 0,1-1 0,-6-3 0,0 8 0,-5-4 0,-1 5 0,6-4 0,-4 3 0,13-8 0,-12 8 0,7-4 0,-4 10 0,-4-3 0,8 3 0,-3-5 0,4 0 0,-4 0 0,-1 1 0,-1-1 0,-3 0 0,4 0 0,-6 1 0,1-1 0,0 0 0,0 0 0,4-4 0,2 3 0,0-4 0,12-2 0,-15 6 0,15-11 0,-12 6 0,-1 0 0,5-3 0,-2-6 0,-2 8 0,2-7 0,-9 10 0,6-2 0,-4 0 0,3 2 0,-4 4 0,5-5 0,-4 5 0,3-5 0,1 0 0,0 5 0,1-5 0,3 5 0,-8 5 0,9-3 0,4-5 0,-6 7 0,5-10 0,0 9 0,-5 2 0,20-12 0,-20 15 0,5-10 0,-8 13 0,-4 0 0,3-4 0,25-6 0,-22-2 0,22-2 0,-29 3 0,5 0 0,-4 1 0,3-1 0,-4 0 0,0 0 0,-1 1 0,1-1 0,0 0 0,-5 0 0,3 1 0,-3-1 0,10 0 0,-4 0 0,33-12 0,-27 10 0,22-10 0,-16 10 0,-5 2 0,6-1 0,-9 2 0,-5-1 0,4 0 0,-3 5 0,8-8 0,-8 7 0,4-9 0,-5 10 0,-1-3 0,1 7 0,0-7 0,0 3 0,-1-5 0,1 5 0,5-3 0,9 1 0,7-4 0,10-8 0,-15 11 0,2-8 0,-12 11 0,4-10 0,-4 9 0,-1-7 0,-1 8 0,11-6 0,-3 6 0,8-10 0,-10 9 0,-4-4 0,3 2 0,-8 7 0,4-7 0,-6 8 0,15-10 0,-11 4 0,10-5 0,0 0 0,-5 6 0,20-6 0,-20 10 0,10-13 0,-12 7 0,-1-2 0,5 0 0,-9 9 0,3-9 0,-4 9 0,13-4 0,4-1 0,4 0 0,7-13 0,9 2 0,-3 3 0,12-7 0,-24 13 0,-3-10 0,-14 12 0,13-5 0,-10 0 0,20-3 0,-20 3 0,10 0 0,-12 10 0,4-9 0,1 9 0,-5-9 0,-2 4 0,1-4 0,-4 4 0,3-4 0,1 4 0,9-6 0,-1-4 0,6 3 0,0-4 0,24-19 0,-16 18 0,38-30 0,-39 26 0,35-6 0,-20-12 0,23 8 0,-36-2 0,5 15 0,-27 5 0,0 7 0,-2-9 0,-4 10 0,0-3 0,0 8 0,-1-9 0,1 4 0,5 0 0,9-11 0,23 6 0,-12-4 0,10-3 0,-29 11 0,28-21 0,-14 7 0,18-4 0,-19 7 0,-9 12 0,1-3 0,-1 7 0,-4-7 0,-1 3 0,-6-5 0,1 0 0,0 5 0,0 2 0,4-1 0,11-9 0,-8 2 0,20-1 0,-19 3 0,7 4 0,-6 0 0,-3-4 0,-6 4 0,4-4 0,4-8 0,-5 10 0,40-4 0,-31 7 0,47-13 0,-47 4 0,30-10 0,-38 17 0,38-16 0,10-1 0,-7 2 0,6-3 0,-16 7 0,-24 9 0,23-13 0,-33 21 0,4-8 0,-1 7 0,2-7 0,29-9 0,6 0 0,0-6 0,3 8 0,-32 1 0,16 0 0,-15-1 0,6 9 0,-8-3 0,8-3 0,2-1 0,25-8 0,-20 9 0,4 3 0,-26 5 0,-4 5 0,0 0 0,4 0 0,-3 0 0,8-4 0,-3-2 0,5 0 0,-6 1 0,13-1 0,-14 4 0,9-4 0,0 6 0,-10 0 0,10-5 0,-8 4 0,-4-4 0,3 5 0,-4-4 0,-5-2 0,4-10 0,9 3 0,9-4 0,4 9 0,7-10 0,-6 9 0,39-15 0,-32 11 0,17 1 0,-36 3 0,-9 3 0,3 0 0,-4-4 0,0 9 0,-1-8 0,6 7 0,-4-2 0,3-1 0,-4 4 0,5-14 0,9 7 0,-1-3 0,1 0 0,-9 10 0,-6-9 0,6 9 0,-4-9 0,3 4 0,-4-4 0,5-1 0,9-1 0,-1 6 0,6-10 0,0 14 0,-11-13 0,5 14 0,-13-4 0,5 5 0,-4 0 0,3 0 0,-4 0 0,4 0 0,-3 0 0,4 0 0,-5 0 0,13 0 0,-10 0 0,10 0 0,-8 0 0,-4 0 0,3 5 0,10-4 0,-11 9 0,10-9 0,0 4 0,-10 0 0,56 6 0,-44-4 0,45 15 0,-39-13 0,-4 5 0,1-8 0,-17-1 0,8-4 0,-8 9 0,3-9 0,1 13 0,1-12 0,-1 13 0,0-14 0,-1 9 0,-3-9 0,9 8 0,-5-8 0,1 9 0,-1-4 0,-6 5 0,1 0 0,0-5 0,0-2 0,-1-4 0,6 5 0,9 8 0,8 7 0,-6-4 0,-2 1 0,-15-16 0,30 21 0,-21-18 0,34 19 0,-39-22 0,10 6 0,-13-3 0,0-2 0,4 7 0,2-3 0,0 5 0,-2 0 0,-4-5 0,0 3 0,4-3 0,-3 0 0,9 4 0,-9-4 0,3 4 0,1 1 0,-4 0 0,8-5 0,-3 8 0,-1-7 0,5 9 0,-5-5 0,1-1 0,-1 1 0,-6 0 0,1 0 0,0-5 0,4 3 0,-3-8 0,9 14 0,-9-8 0,3 8 0,-4-9 0,0-1 0,-1-5 0,1 5 0,5-4 0,-4 9 0,3-4 0,-4 4 0,4-4 0,2 4 0,13-9 0,3 10 0,-1-10 0,-2 15 0,-13-9 0,3 4 0,-3-1 0,0-4 0,3 0 0,-8 3 0,-1-3 0,-2 5 0,-3 0 0,10-1 0,1 6 0,-1-4 0,0 3 0,-5-9 0,-1 4 0,1-4 0,0 5 0,0-1 0,-5 1 0,5 13 0,-5-10 0,6 11 0,-6-10 0,3-3 0,-3 4 0,0-6 0,4 1 0,-4 0 0,5 0 0,-1-1 0,1 1 0,0 0 0,4 0 0,2 4 0,5-3 0,-6 4 0,0-10 0,-1 8 0,-3-7 0,4 4 0,-5-1 0,4-9 0,-3 8 0,8-3 0,-8 5 0,4 0 0,-5-1 0,-1 1 0,6 0 0,1 5 0,4-5 0,-4 5 0,-2-10 0,1 8 0,-4-11 0,3 11 0,-4-13 0,0 4 0,0-5 0,-1 5 0,15 2 0,-11-1 0,10 5 0,-13-5 0,0 0 0,-1 4 0,1-9 0,0 9 0,4-9 0,-3 8 0,4-8 0,8 16 0,-10-9 0,10 6 0,-8-5 0,-4-8 0,3 9 0,-4-9 0,0 4 0,0 0 0,-1 1 0,1 4 0,0-4 0,0 4 0,4-9 0,2 4 0,13 1 0,-6 0 0,1 6 0,4 0 0,-10-1 0,20 3 0,-15 2 0,31 9 0,-33-6 0,32 5 0,-40-13 0,10 1 0,0 0 0,-9-1 0,22 9 0,-18-8 0,7 7 0,3-7 0,-10 4 0,6-3 0,-5-2 0,-3-2 0,13-2 0,3 12 0,-1-5 0,-6-1 0,3-2 0,-15-5 0,10 2 0,-13-4 0,13 2 0,-10 1 0,10 5 0,1-6 0,-7-1 0,21 1 0,-20-5 0,6 5 0,-1-6 0,-10 0 0,10 0 0,-13 5 0,0-4 0,-1 4 0,6-5 0,25 0 0,27 0 0,12 0 0,-26 0 0,0 0 0,27 0 0,-5 0 0,-3 0 0,-12 0 0,-14 0 0,-7 0 0,-25 0 0,-3 0 0,4 0 0,-5 0 0,4 0 0,-3 0 0,4 0 0,-6 0 0,6 0 0,-4 0 0,17 0 0,-2 0 0,30 0 0,-20 0 0,17 0 0,-30 0 0,31 0 0,-19 0 0,12 0 0,-9 0 0,-20 0 0,5 0 0,-13 0 0,4 0 0,2 0 0,13 0 0,-6 0 0,15 0 0,-15 0 0,6 0 0,-9 0 0,-4 0 0,-1 5 0,-6 1 0,1 0 0,0-1 0,-5-5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Natural processes (referred to here as "systems") generate real data as outputs, using real external inputs, the prior history of the process itself, external constraints and conditions that may vary, sources of noise (relating to measurement as well as the process itself), and feedback from the environment regarding the recent input-output behavior of the system.</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4</a:t>
            </a:fld>
            <a:endParaRPr lang="en-US"/>
          </a:p>
        </p:txBody>
      </p:sp>
    </p:spTree>
    <p:extLst>
      <p:ext uri="{BB962C8B-B14F-4D97-AF65-F5344CB8AC3E}">
        <p14:creationId xmlns:p14="http://schemas.microsoft.com/office/powerpoint/2010/main" val="118219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From this perspective, </a:t>
            </a:r>
            <a:r>
              <a:rPr lang="en-US" sz="1800" b="0" i="0" u="none" strike="noStrike" dirty="0">
                <a:solidFill>
                  <a:srgbClr val="000000"/>
                </a:solidFill>
                <a:effectLst/>
                <a:latin typeface="Calibri" panose="020F0502020204030204" pitchFamily="34" charset="0"/>
              </a:rPr>
              <a:t>Machine Learning has been stated to have one or more of the following goals: (a) prediction, (b) process identification, and (c) process understanding.</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5</a:t>
            </a:fld>
            <a:endParaRPr lang="en-US"/>
          </a:p>
        </p:txBody>
      </p:sp>
    </p:spTree>
    <p:extLst>
      <p:ext uri="{BB962C8B-B14F-4D97-AF65-F5344CB8AC3E}">
        <p14:creationId xmlns:p14="http://schemas.microsoft.com/office/powerpoint/2010/main" val="51598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After a specific prediction has been generated, we may (post-hoc) try to construct an explanation ("why this prediction") by summarizing aspects of the models that contributed most to the final prediction of the ensemble; but this is not the same as describing the general functional relationship between inputs and outputs. </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8</a:t>
            </a:fld>
            <a:endParaRPr lang="en-US"/>
          </a:p>
        </p:txBody>
      </p:sp>
    </p:spTree>
    <p:extLst>
      <p:ext uri="{BB962C8B-B14F-4D97-AF65-F5344CB8AC3E}">
        <p14:creationId xmlns:p14="http://schemas.microsoft.com/office/powerpoint/2010/main" val="163467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Calibri" panose="020F0502020204030204" pitchFamily="34" charset="0"/>
              </a:rPr>
              <a:t>The model is really just a description of all the computations that need to be carried out to obtain a reasonable estimate of the system outputs, when given the inputs to the system.  With modern ML systems, especially with deep learning, such a description may be very complex, involving the successive composition of numerous component nonlinear functions, which may not be amenable to any short summary.  At best, we may say that the behavior of the model does accurately simulate the natural process, and even say what may happen if one input variable is increased a little.  But we don't really say why.  In the sense of Greg </a:t>
            </a:r>
            <a:r>
              <a:rPr lang="en-US" b="0" i="0" u="none" strike="noStrike" dirty="0" err="1">
                <a:solidFill>
                  <a:srgbClr val="000000"/>
                </a:solidFill>
                <a:effectLst/>
                <a:latin typeface="Calibri" panose="020F0502020204030204" pitchFamily="34" charset="0"/>
              </a:rPr>
              <a:t>Chaitin</a:t>
            </a:r>
            <a:r>
              <a:rPr lang="en-US" b="0" i="0" u="none" strike="noStrike" dirty="0">
                <a:solidFill>
                  <a:srgbClr val="000000"/>
                </a:solidFill>
                <a:effectLst/>
                <a:latin typeface="Calibri" panose="020F0502020204030204" pitchFamily="34" charset="0"/>
              </a:rPr>
              <a:t>, "comprehension is compression": lack of a short description of the model indicates that we haven't really understood what's going on in the model (or the real system being simulated).  The capabilities of most ML systems are restricted in this manner.  As a consequence, the limitations of applicability of the learned model are also not understood, e.g., the model may behave counter-intuitively when the new inputs are substantially different from the old ones.</a:t>
            </a:r>
          </a:p>
          <a:p>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9</a:t>
            </a:fld>
            <a:endParaRPr lang="en-US"/>
          </a:p>
        </p:txBody>
      </p:sp>
    </p:spTree>
    <p:extLst>
      <p:ext uri="{BB962C8B-B14F-4D97-AF65-F5344CB8AC3E}">
        <p14:creationId xmlns:p14="http://schemas.microsoft.com/office/powerpoint/2010/main" val="383764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9.png"/><Relationship Id="rId4" Type="http://schemas.openxmlformats.org/officeDocument/2006/relationships/customXml" Target="../ink/ink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Getting started </a:t>
            </a:r>
            <a:br>
              <a:rPr lang="en-US" dirty="0"/>
            </a:br>
            <a:r>
              <a:rPr lang="en-US" dirty="0"/>
              <a:t>with </a:t>
            </a:r>
            <a:br>
              <a:rPr lang="en-US" dirty="0"/>
            </a:br>
            <a:r>
              <a:rPr lang="en-US" dirty="0"/>
              <a:t>Machine Learning</a:t>
            </a:r>
          </a:p>
        </p:txBody>
      </p:sp>
      <p:sp>
        <p:nvSpPr>
          <p:cNvPr id="3" name="Subtitle 2"/>
          <p:cNvSpPr>
            <a:spLocks noGrp="1"/>
          </p:cNvSpPr>
          <p:nvPr>
            <p:ph type="subTitle" idx="1"/>
          </p:nvPr>
        </p:nvSpPr>
        <p:spPr/>
        <p:txBody>
          <a:bodyPr/>
          <a:lstStyle/>
          <a:p>
            <a:r>
              <a:rPr lang="en-US" dirty="0"/>
              <a:t>CIS662, Sep. 6,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5EA-53D9-7027-2B23-DCFF606F878A}"/>
              </a:ext>
            </a:extLst>
          </p:cNvPr>
          <p:cNvSpPr>
            <a:spLocks noGrp="1"/>
          </p:cNvSpPr>
          <p:nvPr>
            <p:ph type="title"/>
          </p:nvPr>
        </p:nvSpPr>
        <p:spPr/>
        <p:txBody>
          <a:bodyPr/>
          <a:lstStyle/>
          <a:p>
            <a:r>
              <a:rPr lang="en-US" dirty="0"/>
              <a:t>Process Simulation is not “Understanding”!</a:t>
            </a:r>
          </a:p>
        </p:txBody>
      </p:sp>
      <p:sp>
        <p:nvSpPr>
          <p:cNvPr id="3" name="Content Placeholder 2">
            <a:extLst>
              <a:ext uri="{FF2B5EF4-FFF2-40B4-BE49-F238E27FC236}">
                <a16:creationId xmlns:a16="http://schemas.microsoft.com/office/drawing/2014/main" id="{F87F6A35-D653-A00F-4A98-EC6EB3A2B826}"/>
              </a:ext>
            </a:extLst>
          </p:cNvPr>
          <p:cNvSpPr>
            <a:spLocks noGrp="1"/>
          </p:cNvSpPr>
          <p:nvPr>
            <p:ph idx="1"/>
          </p:nvPr>
        </p:nvSpPr>
        <p:spPr/>
        <p:txBody>
          <a:bodyPr>
            <a:normAutofit/>
          </a:bodyPr>
          <a:lstStyle/>
          <a:p>
            <a:pPr algn="l"/>
            <a:r>
              <a:rPr lang="en-US" b="0" i="0" u="none" strike="noStrike" dirty="0">
                <a:solidFill>
                  <a:srgbClr val="000000"/>
                </a:solidFill>
                <a:effectLst/>
                <a:latin typeface="Calibri" panose="020F0502020204030204" pitchFamily="34" charset="0"/>
              </a:rPr>
              <a:t>At best, the model does accurately simulate the natural process, and say what may happen if one input variable is increased a little.  </a:t>
            </a:r>
          </a:p>
          <a:p>
            <a:pPr algn="l"/>
            <a:r>
              <a:rPr lang="en-US" b="0" i="0" u="none" strike="noStrike" dirty="0">
                <a:solidFill>
                  <a:srgbClr val="FF0000"/>
                </a:solidFill>
                <a:effectLst/>
                <a:latin typeface="Calibri" panose="020F0502020204030204" pitchFamily="34" charset="0"/>
              </a:rPr>
              <a:t>But we don't really say why.  </a:t>
            </a:r>
          </a:p>
          <a:p>
            <a:pPr algn="l"/>
            <a:r>
              <a:rPr lang="en-US" b="0" i="0" u="none" strike="noStrike" dirty="0">
                <a:solidFill>
                  <a:srgbClr val="000000"/>
                </a:solidFill>
                <a:effectLst/>
                <a:latin typeface="Calibri" panose="020F0502020204030204" pitchFamily="34" charset="0"/>
              </a:rPr>
              <a:t>In the sense of Greg </a:t>
            </a:r>
            <a:r>
              <a:rPr lang="en-US" b="0" i="0" u="none" strike="noStrike" dirty="0" err="1">
                <a:solidFill>
                  <a:srgbClr val="000000"/>
                </a:solidFill>
                <a:effectLst/>
                <a:latin typeface="Calibri" panose="020F0502020204030204" pitchFamily="34" charset="0"/>
              </a:rPr>
              <a:t>Chaitin</a:t>
            </a:r>
            <a:r>
              <a:rPr lang="en-US" b="0" i="0" u="none" strike="noStrike" dirty="0">
                <a:solidFill>
                  <a:srgbClr val="000000"/>
                </a:solidFill>
                <a:effectLst/>
                <a:latin typeface="Calibri" panose="020F0502020204030204" pitchFamily="34" charset="0"/>
              </a:rPr>
              <a:t>, "</a:t>
            </a:r>
            <a:r>
              <a:rPr lang="en-US" b="0" i="0" u="none" strike="noStrike" dirty="0">
                <a:solidFill>
                  <a:srgbClr val="FF0000"/>
                </a:solidFill>
                <a:effectLst/>
                <a:latin typeface="Calibri" panose="020F0502020204030204" pitchFamily="34" charset="0"/>
              </a:rPr>
              <a:t>comprehension </a:t>
            </a:r>
            <a:r>
              <a:rPr lang="en-US" b="1" i="0" u="sng" strike="noStrike" dirty="0">
                <a:solidFill>
                  <a:srgbClr val="FF0000"/>
                </a:solidFill>
                <a:effectLst/>
                <a:latin typeface="Calibri" panose="020F0502020204030204" pitchFamily="34" charset="0"/>
              </a:rPr>
              <a:t>is</a:t>
            </a:r>
            <a:r>
              <a:rPr lang="en-US" b="0" i="0" u="none" strike="noStrike" dirty="0">
                <a:solidFill>
                  <a:srgbClr val="FF0000"/>
                </a:solidFill>
                <a:effectLst/>
                <a:latin typeface="Calibri" panose="020F0502020204030204" pitchFamily="34" charset="0"/>
              </a:rPr>
              <a:t> compression</a:t>
            </a:r>
            <a:r>
              <a:rPr lang="en-US" b="0" i="0" u="none" strike="noStrike" dirty="0">
                <a:solidFill>
                  <a:srgbClr val="000000"/>
                </a:solidFill>
                <a:effectLst/>
                <a:latin typeface="Calibri" panose="020F0502020204030204" pitchFamily="34" charset="0"/>
              </a:rPr>
              <a:t>”!</a:t>
            </a:r>
          </a:p>
          <a:p>
            <a:pPr algn="l"/>
            <a:r>
              <a:rPr lang="en-US" dirty="0">
                <a:solidFill>
                  <a:srgbClr val="000000"/>
                </a:solidFill>
                <a:latin typeface="Calibri" panose="020F0502020204030204" pitchFamily="34" charset="0"/>
              </a:rPr>
              <a:t>L</a:t>
            </a:r>
            <a:r>
              <a:rPr lang="en-US" b="0" i="0" u="none" strike="noStrike" dirty="0">
                <a:solidFill>
                  <a:srgbClr val="000000"/>
                </a:solidFill>
                <a:effectLst/>
                <a:latin typeface="Calibri" panose="020F0502020204030204" pitchFamily="34" charset="0"/>
              </a:rPr>
              <a:t>ack of a short description of the model indicates that we haven't understood what's going on.</a:t>
            </a:r>
          </a:p>
          <a:p>
            <a:pPr algn="l"/>
            <a:r>
              <a:rPr lang="en-US" dirty="0">
                <a:solidFill>
                  <a:srgbClr val="000000"/>
                </a:solidFill>
                <a:latin typeface="Calibri" panose="020F0502020204030204" pitchFamily="34" charset="0"/>
              </a:rPr>
              <a:t>T</a:t>
            </a:r>
            <a:r>
              <a:rPr lang="en-US" b="0" i="0" u="none" strike="noStrike" dirty="0">
                <a:solidFill>
                  <a:srgbClr val="000000"/>
                </a:solidFill>
                <a:effectLst/>
                <a:latin typeface="Calibri" panose="020F0502020204030204" pitchFamily="34" charset="0"/>
              </a:rPr>
              <a:t>he </a:t>
            </a:r>
            <a:r>
              <a:rPr lang="en-US" b="0" i="0" u="none" strike="noStrike" dirty="0">
                <a:solidFill>
                  <a:srgbClr val="FF0000"/>
                </a:solidFill>
                <a:effectLst/>
                <a:latin typeface="Calibri" panose="020F0502020204030204" pitchFamily="34" charset="0"/>
              </a:rPr>
              <a:t>limitations of applicability of the learned model are also not understood</a:t>
            </a:r>
            <a:r>
              <a:rPr lang="en-US" b="0" i="0" u="none" strike="noStrike" dirty="0">
                <a:solidFill>
                  <a:srgbClr val="000000"/>
                </a:solidFill>
                <a:effectLst/>
                <a:latin typeface="Calibri" panose="020F0502020204030204" pitchFamily="34" charset="0"/>
              </a:rPr>
              <a:t>, e.g., the model may behave counter-intuitively when the new inputs are substantially different from the old ones.</a:t>
            </a:r>
          </a:p>
          <a:p>
            <a:endParaRPr lang="en-US" dirty="0"/>
          </a:p>
        </p:txBody>
      </p:sp>
    </p:spTree>
    <p:extLst>
      <p:ext uri="{BB962C8B-B14F-4D97-AF65-F5344CB8AC3E}">
        <p14:creationId xmlns:p14="http://schemas.microsoft.com/office/powerpoint/2010/main" val="76538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1DF9-338C-8C5D-7A83-59B28755C472}"/>
              </a:ext>
            </a:extLst>
          </p:cNvPr>
          <p:cNvSpPr>
            <a:spLocks noGrp="1"/>
          </p:cNvSpPr>
          <p:nvPr>
            <p:ph type="title"/>
          </p:nvPr>
        </p:nvSpPr>
        <p:spPr/>
        <p:txBody>
          <a:bodyPr/>
          <a:lstStyle/>
          <a:p>
            <a:r>
              <a:rPr lang="en-US" dirty="0"/>
              <a:t>“Understanding” = being able to …?...</a:t>
            </a:r>
          </a:p>
        </p:txBody>
      </p:sp>
      <p:sp>
        <p:nvSpPr>
          <p:cNvPr id="3" name="Content Placeholder 2">
            <a:extLst>
              <a:ext uri="{FF2B5EF4-FFF2-40B4-BE49-F238E27FC236}">
                <a16:creationId xmlns:a16="http://schemas.microsoft.com/office/drawing/2014/main" id="{65C80361-CD2F-1C60-63DD-6D39EC756ADE}"/>
              </a:ext>
            </a:extLst>
          </p:cNvPr>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65157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1DF9-338C-8C5D-7A83-59B28755C472}"/>
              </a:ext>
            </a:extLst>
          </p:cNvPr>
          <p:cNvSpPr>
            <a:spLocks noGrp="1"/>
          </p:cNvSpPr>
          <p:nvPr>
            <p:ph type="title"/>
          </p:nvPr>
        </p:nvSpPr>
        <p:spPr/>
        <p:txBody>
          <a:bodyPr/>
          <a:lstStyle/>
          <a:p>
            <a:r>
              <a:rPr lang="en-US" dirty="0"/>
              <a:t>“Understanding” = being able to …</a:t>
            </a:r>
          </a:p>
        </p:txBody>
      </p:sp>
      <p:sp>
        <p:nvSpPr>
          <p:cNvPr id="3" name="Content Placeholder 2">
            <a:extLst>
              <a:ext uri="{FF2B5EF4-FFF2-40B4-BE49-F238E27FC236}">
                <a16:creationId xmlns:a16="http://schemas.microsoft.com/office/drawing/2014/main" id="{65C80361-CD2F-1C60-63DD-6D39EC756ADE}"/>
              </a:ext>
            </a:extLst>
          </p:cNvPr>
          <p:cNvSpPr>
            <a:spLocks noGrp="1"/>
          </p:cNvSpPr>
          <p:nvPr>
            <p:ph idx="1"/>
          </p:nvPr>
        </p:nvSpPr>
        <p:spPr/>
        <p:txBody>
          <a:bodyPr/>
          <a:lstStyle/>
          <a:p>
            <a:r>
              <a:rPr lang="en-US" dirty="0">
                <a:solidFill>
                  <a:srgbClr val="C00000"/>
                </a:solidFill>
              </a:rPr>
              <a:t>Identify “features” </a:t>
            </a:r>
            <a:r>
              <a:rPr lang="en-US" dirty="0"/>
              <a:t>(combinations of input attributes)</a:t>
            </a:r>
          </a:p>
          <a:p>
            <a:r>
              <a:rPr lang="en-US" dirty="0">
                <a:solidFill>
                  <a:srgbClr val="7030A0"/>
                </a:solidFill>
              </a:rPr>
              <a:t>Determine relative importance of attributes and features</a:t>
            </a:r>
          </a:p>
          <a:p>
            <a:r>
              <a:rPr lang="en-US" dirty="0">
                <a:solidFill>
                  <a:srgbClr val="00B050"/>
                </a:solidFill>
              </a:rPr>
              <a:t>Construct causal explanations that can be verified</a:t>
            </a:r>
          </a:p>
          <a:p>
            <a:r>
              <a:rPr lang="en-US" dirty="0">
                <a:solidFill>
                  <a:srgbClr val="0070C0"/>
                </a:solidFill>
              </a:rPr>
              <a:t>Represent uncertainty associated with observations or inferences</a:t>
            </a:r>
          </a:p>
          <a:p>
            <a:r>
              <a:rPr lang="en-US" dirty="0"/>
              <a:t>Deduce the limitations of an approach or model</a:t>
            </a:r>
          </a:p>
          <a:p>
            <a:endParaRPr lang="en-US" dirty="0"/>
          </a:p>
          <a:p>
            <a:pPr marL="0" indent="0">
              <a:buNone/>
            </a:pPr>
            <a:r>
              <a:rPr lang="en-US" dirty="0">
                <a:solidFill>
                  <a:srgbClr val="FF0000"/>
                </a:solidFill>
              </a:rPr>
              <a:t>It is very difficult to know whether understanding has been achieved!</a:t>
            </a:r>
          </a:p>
          <a:p>
            <a:endParaRPr lang="en-US" dirty="0"/>
          </a:p>
          <a:p>
            <a:endParaRPr lang="en-US" dirty="0"/>
          </a:p>
          <a:p>
            <a:endParaRPr lang="en-US" dirty="0"/>
          </a:p>
        </p:txBody>
      </p:sp>
    </p:spTree>
    <p:extLst>
      <p:ext uri="{BB962C8B-B14F-4D97-AF65-F5344CB8AC3E}">
        <p14:creationId xmlns:p14="http://schemas.microsoft.com/office/powerpoint/2010/main" val="69580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D4E-7CE9-78AA-80AE-E54479D47E01}"/>
              </a:ext>
            </a:extLst>
          </p:cNvPr>
          <p:cNvSpPr>
            <a:spLocks noGrp="1"/>
          </p:cNvSpPr>
          <p:nvPr>
            <p:ph type="title"/>
          </p:nvPr>
        </p:nvSpPr>
        <p:spPr/>
        <p:txBody>
          <a:bodyPr/>
          <a:lstStyle/>
          <a:p>
            <a:r>
              <a:rPr lang="en-US" dirty="0"/>
              <a:t>What shall we do in ML?</a:t>
            </a:r>
          </a:p>
        </p:txBody>
      </p:sp>
      <p:sp>
        <p:nvSpPr>
          <p:cNvPr id="3" name="Content Placeholder 2">
            <a:extLst>
              <a:ext uri="{FF2B5EF4-FFF2-40B4-BE49-F238E27FC236}">
                <a16:creationId xmlns:a16="http://schemas.microsoft.com/office/drawing/2014/main" id="{1DB0ADFD-9344-374A-A83E-8F1B6819BF49}"/>
              </a:ext>
            </a:extLst>
          </p:cNvPr>
          <p:cNvSpPr>
            <a:spLocks noGrp="1"/>
          </p:cNvSpPr>
          <p:nvPr>
            <p:ph idx="1"/>
          </p:nvPr>
        </p:nvSpPr>
        <p:spPr/>
        <p:txBody>
          <a:bodyPr/>
          <a:lstStyle/>
          <a:p>
            <a:r>
              <a:rPr lang="en-US" dirty="0"/>
              <a:t>Most of the time, we </a:t>
            </a:r>
            <a:r>
              <a:rPr lang="en-US" dirty="0">
                <a:solidFill>
                  <a:srgbClr val="C00000"/>
                </a:solidFill>
              </a:rPr>
              <a:t>begin with a specific class of models </a:t>
            </a:r>
            <a:r>
              <a:rPr lang="en-US" dirty="0"/>
              <a:t>(e.g., feedforward neural networks with one hidden layer).</a:t>
            </a:r>
          </a:p>
          <a:p>
            <a:r>
              <a:rPr lang="en-US" dirty="0"/>
              <a:t>Each model has some ”</a:t>
            </a:r>
            <a:r>
              <a:rPr lang="en-US" dirty="0">
                <a:solidFill>
                  <a:srgbClr val="FF0000"/>
                </a:solidFill>
              </a:rPr>
              <a:t>parameters</a:t>
            </a:r>
            <a:r>
              <a:rPr lang="en-US" dirty="0"/>
              <a:t>” (e.g., connection weights in the neural network).</a:t>
            </a:r>
          </a:p>
          <a:p>
            <a:r>
              <a:rPr lang="en-US" dirty="0"/>
              <a:t>Parameter values are often randomly</a:t>
            </a:r>
            <a:r>
              <a:rPr lang="en-US" dirty="0">
                <a:solidFill>
                  <a:srgbClr val="FF0000"/>
                </a:solidFill>
              </a:rPr>
              <a:t> initialized</a:t>
            </a:r>
            <a:r>
              <a:rPr lang="en-US" dirty="0"/>
              <a:t>.</a:t>
            </a:r>
          </a:p>
          <a:p>
            <a:r>
              <a:rPr lang="en-US" dirty="0"/>
              <a:t>We use a “</a:t>
            </a:r>
            <a:r>
              <a:rPr lang="en-US" dirty="0">
                <a:solidFill>
                  <a:srgbClr val="FF0000"/>
                </a:solidFill>
              </a:rPr>
              <a:t>learning algorithm” to modify parameter values iteratively </a:t>
            </a:r>
            <a:r>
              <a:rPr lang="en-US" dirty="0"/>
              <a:t>until: (a) results are satisfactory; or (b) results stop changing; or (c) computational resources are exceeded.</a:t>
            </a:r>
          </a:p>
        </p:txBody>
      </p:sp>
    </p:spTree>
    <p:extLst>
      <p:ext uri="{BB962C8B-B14F-4D97-AF65-F5344CB8AC3E}">
        <p14:creationId xmlns:p14="http://schemas.microsoft.com/office/powerpoint/2010/main" val="288380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229F-5B20-05D3-0F93-3D6625B822FA}"/>
              </a:ext>
            </a:extLst>
          </p:cNvPr>
          <p:cNvSpPr>
            <a:spLocks noGrp="1"/>
          </p:cNvSpPr>
          <p:nvPr>
            <p:ph type="title"/>
          </p:nvPr>
        </p:nvSpPr>
        <p:spPr/>
        <p:txBody>
          <a:bodyPr/>
          <a:lstStyle/>
          <a:p>
            <a:r>
              <a:rPr lang="en-US" dirty="0"/>
              <a:t>ML as a high-level meta-algorithm</a:t>
            </a:r>
          </a:p>
        </p:txBody>
      </p:sp>
      <p:sp>
        <p:nvSpPr>
          <p:cNvPr id="3" name="Content Placeholder 2">
            <a:extLst>
              <a:ext uri="{FF2B5EF4-FFF2-40B4-BE49-F238E27FC236}">
                <a16:creationId xmlns:a16="http://schemas.microsoft.com/office/drawing/2014/main" id="{9EC623F5-20AC-7CDF-C92C-79ED414C7B7A}"/>
              </a:ext>
            </a:extLst>
          </p:cNvPr>
          <p:cNvSpPr>
            <a:spLocks noGrp="1"/>
          </p:cNvSpPr>
          <p:nvPr>
            <p:ph idx="1"/>
          </p:nvPr>
        </p:nvSpPr>
        <p:spPr/>
        <p:txBody>
          <a:bodyPr/>
          <a:lstStyle/>
          <a:p>
            <a:pPr marL="514350" indent="-514350">
              <a:buAutoNum type="arabicPeriod"/>
            </a:pPr>
            <a:r>
              <a:rPr lang="en-US" dirty="0">
                <a:solidFill>
                  <a:srgbClr val="C00000"/>
                </a:solidFill>
              </a:rPr>
              <a:t>Choose a class of models</a:t>
            </a:r>
            <a:r>
              <a:rPr lang="en-US" dirty="0"/>
              <a:t>, based on past experience;</a:t>
            </a:r>
          </a:p>
          <a:p>
            <a:pPr marL="514350" indent="-514350">
              <a:buAutoNum type="arabicPeriod"/>
            </a:pPr>
            <a:r>
              <a:rPr lang="en-US" dirty="0">
                <a:solidFill>
                  <a:srgbClr val="7030A0"/>
                </a:solidFill>
              </a:rPr>
              <a:t>Initialize parameter values </a:t>
            </a:r>
            <a:r>
              <a:rPr lang="en-US" dirty="0"/>
              <a:t>of one or more models;</a:t>
            </a:r>
          </a:p>
          <a:p>
            <a:pPr marL="514350" indent="-514350">
              <a:buAutoNum type="arabicPeriod"/>
            </a:pPr>
            <a:r>
              <a:rPr lang="en-US" u="sng" dirty="0"/>
              <a:t>While</a:t>
            </a:r>
            <a:r>
              <a:rPr lang="en-US" dirty="0"/>
              <a:t> (results are unsatisfactory) and/or (results continue to change/improve over some number of iterations) and/or (number of iterations are not excessive), </a:t>
            </a:r>
            <a:r>
              <a:rPr lang="en-US" u="sng" dirty="0"/>
              <a:t>do</a:t>
            </a:r>
            <a:r>
              <a:rPr lang="en-US" dirty="0"/>
              <a:t>:</a:t>
            </a:r>
          </a:p>
          <a:p>
            <a:pPr marL="457200" lvl="1" indent="0">
              <a:buNone/>
            </a:pPr>
            <a:r>
              <a:rPr lang="en-US" dirty="0"/>
              <a:t>	</a:t>
            </a:r>
            <a:r>
              <a:rPr lang="en-US" dirty="0">
                <a:solidFill>
                  <a:srgbClr val="0070C0"/>
                </a:solidFill>
              </a:rPr>
              <a:t>Use the available data to modify model parameter values;</a:t>
            </a:r>
          </a:p>
          <a:p>
            <a:pPr marL="0" indent="0">
              <a:buNone/>
            </a:pPr>
            <a:r>
              <a:rPr lang="en-US" dirty="0"/>
              <a:t>4.  </a:t>
            </a:r>
            <a:r>
              <a:rPr lang="en-US" dirty="0">
                <a:solidFill>
                  <a:srgbClr val="00B050"/>
                </a:solidFill>
              </a:rPr>
              <a:t>Interpret the resulting models (with updated parameter values).</a:t>
            </a:r>
          </a:p>
          <a:p>
            <a:pPr marL="457200" lvl="1" indent="0">
              <a:buNone/>
            </a:pPr>
            <a:endParaRPr lang="en-US" dirty="0"/>
          </a:p>
        </p:txBody>
      </p:sp>
    </p:spTree>
    <p:extLst>
      <p:ext uri="{BB962C8B-B14F-4D97-AF65-F5344CB8AC3E}">
        <p14:creationId xmlns:p14="http://schemas.microsoft.com/office/powerpoint/2010/main" val="198750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pPr marL="0" indent="0">
              <a:buNone/>
            </a:pPr>
            <a:endParaRPr lang="en-US" dirty="0"/>
          </a:p>
          <a:p>
            <a:endParaRPr lang="en-US" dirty="0"/>
          </a:p>
        </p:txBody>
      </p:sp>
    </p:spTree>
    <p:extLst>
      <p:ext uri="{BB962C8B-B14F-4D97-AF65-F5344CB8AC3E}">
        <p14:creationId xmlns:p14="http://schemas.microsoft.com/office/powerpoint/2010/main" val="68422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r>
              <a:rPr lang="en-US" dirty="0">
                <a:solidFill>
                  <a:srgbClr val="FF0000"/>
                </a:solidFill>
              </a:rPr>
              <a:t>If no rough notion is available, we hypothesize, based on other problems that we have solved before.</a:t>
            </a:r>
          </a:p>
          <a:p>
            <a:endParaRPr lang="en-US" dirty="0"/>
          </a:p>
          <a:p>
            <a:endParaRPr lang="en-US" dirty="0"/>
          </a:p>
        </p:txBody>
      </p:sp>
    </p:spTree>
    <p:extLst>
      <p:ext uri="{BB962C8B-B14F-4D97-AF65-F5344CB8AC3E}">
        <p14:creationId xmlns:p14="http://schemas.microsoft.com/office/powerpoint/2010/main" val="295066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r>
              <a:rPr lang="en-US" dirty="0">
                <a:solidFill>
                  <a:srgbClr val="FF0000"/>
                </a:solidFill>
              </a:rPr>
              <a:t>If no rough notion is available, we hypothesize, based on other problems that we have solved before.</a:t>
            </a:r>
          </a:p>
          <a:p>
            <a:r>
              <a:rPr lang="en-US" dirty="0"/>
              <a:t>Fine-tuning requires looking at available data.</a:t>
            </a:r>
          </a:p>
          <a:p>
            <a:r>
              <a:rPr lang="en-US" dirty="0"/>
              <a:t>If the result is unsatisfactory, we revise our model, sometimes drastically.</a:t>
            </a:r>
          </a:p>
          <a:p>
            <a:r>
              <a:rPr lang="en-US" dirty="0">
                <a:solidFill>
                  <a:srgbClr val="FF0000"/>
                </a:solidFill>
              </a:rPr>
              <a:t>Machine learning must accommodate for these processes!</a:t>
            </a:r>
          </a:p>
          <a:p>
            <a:endParaRPr lang="en-US" dirty="0"/>
          </a:p>
          <a:p>
            <a:endParaRPr lang="en-US" dirty="0"/>
          </a:p>
        </p:txBody>
      </p:sp>
    </p:spTree>
    <p:extLst>
      <p:ext uri="{BB962C8B-B14F-4D97-AF65-F5344CB8AC3E}">
        <p14:creationId xmlns:p14="http://schemas.microsoft.com/office/powerpoint/2010/main" val="224173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rmAutofit/>
          </a:bodyPr>
          <a:lstStyle/>
          <a:p>
            <a:r>
              <a:rPr lang="en-US" dirty="0"/>
              <a:t>Models</a:t>
            </a:r>
            <a:r>
              <a:rPr lang="en-US" dirty="0">
                <a:solidFill>
                  <a:srgbClr val="FF0000"/>
                </a:solidFill>
              </a:rPr>
              <a:t> approximate reality</a:t>
            </a:r>
            <a:r>
              <a:rPr lang="en-US" dirty="0"/>
              <a:t>.  (They may not “represent” reality!)</a:t>
            </a:r>
          </a:p>
          <a:p>
            <a:r>
              <a:rPr lang="en-US" b="1" dirty="0"/>
              <a:t>Examples of models:</a:t>
            </a:r>
          </a:p>
          <a:p>
            <a:pPr lvl="1"/>
            <a:r>
              <a:rPr lang="en-US" dirty="0"/>
              <a:t>Differential equations</a:t>
            </a:r>
          </a:p>
          <a:p>
            <a:pPr lvl="1"/>
            <a:r>
              <a:rPr lang="en-US" dirty="0"/>
              <a:t>Production rules</a:t>
            </a:r>
          </a:p>
          <a:p>
            <a:pPr lvl="1"/>
            <a:r>
              <a:rPr lang="en-US" dirty="0"/>
              <a:t>Hidden Markov models</a:t>
            </a:r>
          </a:p>
          <a:p>
            <a:pPr lvl="1"/>
            <a:r>
              <a:rPr lang="en-US" dirty="0"/>
              <a:t>Feedforward Neural Networks</a:t>
            </a:r>
          </a:p>
          <a:p>
            <a:pPr lvl="1"/>
            <a:r>
              <a:rPr lang="en-US" dirty="0"/>
              <a:t>Associative networks</a:t>
            </a:r>
          </a:p>
          <a:p>
            <a:pPr lvl="1"/>
            <a:r>
              <a:rPr lang="en-US" dirty="0"/>
              <a:t>Decision trees</a:t>
            </a:r>
          </a:p>
        </p:txBody>
      </p:sp>
    </p:spTree>
    <p:extLst>
      <p:ext uri="{BB962C8B-B14F-4D97-AF65-F5344CB8AC3E}">
        <p14:creationId xmlns:p14="http://schemas.microsoft.com/office/powerpoint/2010/main" val="2555566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rmAutofit/>
          </a:bodyPr>
          <a:lstStyle/>
          <a:p>
            <a:r>
              <a:rPr lang="en-US" dirty="0"/>
              <a:t>Models</a:t>
            </a:r>
            <a:r>
              <a:rPr lang="en-US" dirty="0">
                <a:solidFill>
                  <a:srgbClr val="FF0000"/>
                </a:solidFill>
              </a:rPr>
              <a:t> approximate reality </a:t>
            </a:r>
            <a:r>
              <a:rPr lang="en-US" dirty="0"/>
              <a:t>…</a:t>
            </a:r>
          </a:p>
          <a:p>
            <a:r>
              <a:rPr lang="en-US" dirty="0"/>
              <a:t>…</a:t>
            </a:r>
          </a:p>
          <a:p>
            <a:r>
              <a:rPr lang="en-US" b="1" dirty="0"/>
              <a:t>Models can be </a:t>
            </a:r>
            <a:r>
              <a:rPr lang="en-US" b="1" dirty="0">
                <a:solidFill>
                  <a:srgbClr val="FF0000"/>
                </a:solidFill>
              </a:rPr>
              <a:t>tested </a:t>
            </a:r>
            <a:r>
              <a:rPr lang="en-US" b="1" dirty="0"/>
              <a:t>against data.</a:t>
            </a:r>
          </a:p>
          <a:p>
            <a:r>
              <a:rPr lang="en-US" b="1" dirty="0">
                <a:solidFill>
                  <a:srgbClr val="FF0000"/>
                </a:solidFill>
              </a:rPr>
              <a:t>Evaluation criteria </a:t>
            </a:r>
            <a:r>
              <a:rPr lang="en-US" b="1" dirty="0"/>
              <a:t>depend on the problem.</a:t>
            </a:r>
          </a:p>
          <a:p>
            <a:endParaRPr lang="en-US" dirty="0"/>
          </a:p>
        </p:txBody>
      </p:sp>
    </p:spTree>
    <p:extLst>
      <p:ext uri="{BB962C8B-B14F-4D97-AF65-F5344CB8AC3E}">
        <p14:creationId xmlns:p14="http://schemas.microsoft.com/office/powerpoint/2010/main" val="353768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Task: </a:t>
            </a:r>
            <a:r>
              <a:rPr lang="en-US" dirty="0"/>
              <a:t>to predict how much rain is expected tomorrow in Syracuse.</a:t>
            </a:r>
          </a:p>
          <a:p>
            <a:endParaRPr lang="en-US" dirty="0"/>
          </a:p>
          <a:p>
            <a:pPr marL="0" indent="0">
              <a:buNone/>
            </a:pPr>
            <a:r>
              <a:rPr lang="en-US" dirty="0"/>
              <a:t>How would we address this task </a:t>
            </a:r>
            <a:r>
              <a:rPr lang="en-US" dirty="0">
                <a:solidFill>
                  <a:srgbClr val="FF0000"/>
                </a:solidFill>
              </a:rPr>
              <a:t>without knowing anything about Machine Learning</a:t>
            </a:r>
            <a:r>
              <a:rPr lang="en-US" dirty="0"/>
              <a:t>?</a:t>
            </a:r>
          </a:p>
          <a:p>
            <a:pPr marL="0" indent="0">
              <a:buNone/>
            </a:pPr>
            <a:endParaRPr lang="en-US" dirty="0"/>
          </a:p>
        </p:txBody>
      </p:sp>
    </p:spTree>
    <p:extLst>
      <p:ext uri="{BB962C8B-B14F-4D97-AF65-F5344CB8AC3E}">
        <p14:creationId xmlns:p14="http://schemas.microsoft.com/office/powerpoint/2010/main" val="395125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a:t>
            </a:r>
          </a:p>
        </p:txBody>
      </p:sp>
      <p:sp>
        <p:nvSpPr>
          <p:cNvPr id="3" name="Content Placeholder 2"/>
          <p:cNvSpPr>
            <a:spLocks noGrp="1"/>
          </p:cNvSpPr>
          <p:nvPr>
            <p:ph idx="1"/>
          </p:nvPr>
        </p:nvSpPr>
        <p:spPr/>
        <p:txBody>
          <a:bodyPr>
            <a:normAutofit/>
          </a:bodyPr>
          <a:lstStyle/>
          <a:p>
            <a:r>
              <a:rPr lang="en-US" dirty="0"/>
              <a:t>Learning algorithms </a:t>
            </a:r>
            <a:r>
              <a:rPr lang="en-US" dirty="0">
                <a:solidFill>
                  <a:srgbClr val="FF0000"/>
                </a:solidFill>
              </a:rPr>
              <a:t>use data </a:t>
            </a:r>
            <a:r>
              <a:rPr lang="en-US" dirty="0"/>
              <a:t>to determine characteristics of the model architecture, and to modify model parameters.</a:t>
            </a:r>
          </a:p>
          <a:p>
            <a:endParaRPr lang="en-US" dirty="0"/>
          </a:p>
          <a:p>
            <a:r>
              <a:rPr lang="en-US" dirty="0">
                <a:solidFill>
                  <a:srgbClr val="FF0000"/>
                </a:solidFill>
              </a:rPr>
              <a:t>Architecture learning </a:t>
            </a:r>
            <a:r>
              <a:rPr lang="en-US" dirty="0"/>
              <a:t>examples: </a:t>
            </a:r>
          </a:p>
          <a:p>
            <a:pPr lvl="1"/>
            <a:r>
              <a:rPr lang="en-US" dirty="0"/>
              <a:t>How many layers and nodes in a feedforward neural network?</a:t>
            </a:r>
          </a:p>
          <a:p>
            <a:pPr lvl="1"/>
            <a:r>
              <a:rPr lang="en-US" dirty="0"/>
              <a:t>How many rules, and of what kind, in a production system?</a:t>
            </a:r>
          </a:p>
          <a:p>
            <a:r>
              <a:rPr lang="en-US" dirty="0">
                <a:solidFill>
                  <a:srgbClr val="FF0000"/>
                </a:solidFill>
              </a:rPr>
              <a:t>Parameter learning </a:t>
            </a:r>
            <a:r>
              <a:rPr lang="en-US" dirty="0"/>
              <a:t>examples:</a:t>
            </a:r>
          </a:p>
          <a:p>
            <a:pPr lvl="1"/>
            <a:r>
              <a:rPr lang="en-US" dirty="0"/>
              <a:t>Coefficients in an equation</a:t>
            </a:r>
          </a:p>
          <a:p>
            <a:pPr lvl="1"/>
            <a:r>
              <a:rPr lang="en-US" dirty="0"/>
              <a:t>Weights in a neural network </a:t>
            </a:r>
          </a:p>
          <a:p>
            <a:endParaRPr lang="en-US" dirty="0"/>
          </a:p>
        </p:txBody>
      </p:sp>
    </p:spTree>
    <p:extLst>
      <p:ext uri="{BB962C8B-B14F-4D97-AF65-F5344CB8AC3E}">
        <p14:creationId xmlns:p14="http://schemas.microsoft.com/office/powerpoint/2010/main" val="364614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r>
              <a:rPr lang="en-US" dirty="0">
                <a:solidFill>
                  <a:srgbClr val="FF0000"/>
                </a:solidFill>
              </a:rPr>
              <a:t>Questions:</a:t>
            </a:r>
          </a:p>
          <a:p>
            <a:pPr marL="914400" lvl="1" indent="-457200">
              <a:buFont typeface="+mj-lt"/>
              <a:buAutoNum type="arabicPeriod"/>
            </a:pPr>
            <a:r>
              <a:rPr lang="en-US" sz="2800" dirty="0"/>
              <a:t>What data can be used?</a:t>
            </a:r>
          </a:p>
          <a:p>
            <a:pPr marL="914400" lvl="1" indent="-457200">
              <a:buFont typeface="+mj-lt"/>
              <a:buAutoNum type="arabicPeriod"/>
            </a:pPr>
            <a:r>
              <a:rPr lang="en-US" sz="2800" dirty="0">
                <a:solidFill>
                  <a:srgbClr val="7030A0"/>
                </a:solidFill>
              </a:rPr>
              <a:t>What kind of model?</a:t>
            </a:r>
          </a:p>
          <a:p>
            <a:pPr marL="914400" lvl="1" indent="-457200">
              <a:buFont typeface="+mj-lt"/>
              <a:buAutoNum type="arabicPeriod"/>
            </a:pPr>
            <a:r>
              <a:rPr lang="en-US" sz="2800" dirty="0">
                <a:solidFill>
                  <a:srgbClr val="00B050"/>
                </a:solidFill>
              </a:rPr>
              <a:t>What details of the model architecture need to be determined?</a:t>
            </a:r>
          </a:p>
          <a:p>
            <a:pPr marL="914400" lvl="1" indent="-457200">
              <a:buFont typeface="+mj-lt"/>
              <a:buAutoNum type="arabicPeriod"/>
            </a:pPr>
            <a:r>
              <a:rPr lang="en-US" sz="2800" dirty="0">
                <a:solidFill>
                  <a:srgbClr val="C00000"/>
                </a:solidFill>
              </a:rPr>
              <a:t>What are the parameters to be learnt?</a:t>
            </a:r>
          </a:p>
          <a:p>
            <a:endParaRPr lang="en-US" dirty="0"/>
          </a:p>
        </p:txBody>
      </p:sp>
    </p:spTree>
    <p:extLst>
      <p:ext uri="{BB962C8B-B14F-4D97-AF65-F5344CB8AC3E}">
        <p14:creationId xmlns:p14="http://schemas.microsoft.com/office/powerpoint/2010/main" val="407499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pPr marL="0" indent="0">
              <a:buNone/>
            </a:pPr>
            <a:r>
              <a:rPr lang="en-US" dirty="0"/>
              <a:t>Assume we have somehow accomplished learning.</a:t>
            </a:r>
          </a:p>
          <a:p>
            <a:pPr marL="0" indent="0">
              <a:buNone/>
            </a:pPr>
            <a:endParaRPr lang="en-US" dirty="0"/>
          </a:p>
          <a:p>
            <a:r>
              <a:rPr lang="en-US" dirty="0"/>
              <a:t>How would we evaluate the result of learning?</a:t>
            </a:r>
          </a:p>
          <a:p>
            <a:endParaRPr lang="en-US" dirty="0"/>
          </a:p>
        </p:txBody>
      </p:sp>
    </p:spTree>
    <p:extLst>
      <p:ext uri="{BB962C8B-B14F-4D97-AF65-F5344CB8AC3E}">
        <p14:creationId xmlns:p14="http://schemas.microsoft.com/office/powerpoint/2010/main" val="309420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07-CE5F-E720-3BAB-E797CB2F385F}"/>
              </a:ext>
            </a:extLst>
          </p:cNvPr>
          <p:cNvSpPr>
            <a:spLocks noGrp="1"/>
          </p:cNvSpPr>
          <p:nvPr>
            <p:ph type="title"/>
          </p:nvPr>
        </p:nvSpPr>
        <p:spPr/>
        <p:txBody>
          <a:bodyPr/>
          <a:lstStyle/>
          <a:p>
            <a:r>
              <a:rPr lang="en-US" dirty="0"/>
              <a:t>Incremental vs. Local vs. Global Search</a:t>
            </a:r>
          </a:p>
        </p:txBody>
      </p:sp>
      <p:sp>
        <p:nvSpPr>
          <p:cNvPr id="3" name="Content Placeholder 2">
            <a:extLst>
              <a:ext uri="{FF2B5EF4-FFF2-40B4-BE49-F238E27FC236}">
                <a16:creationId xmlns:a16="http://schemas.microsoft.com/office/drawing/2014/main" id="{53AE1112-ABA4-DDE2-2F0C-E918A7F719DA}"/>
              </a:ext>
            </a:extLst>
          </p:cNvPr>
          <p:cNvSpPr>
            <a:spLocks noGrp="1"/>
          </p:cNvSpPr>
          <p:nvPr>
            <p:ph idx="1"/>
          </p:nvPr>
        </p:nvSpPr>
        <p:spPr/>
        <p:txBody>
          <a:bodyPr>
            <a:normAutofit/>
          </a:bodyPr>
          <a:lstStyle/>
          <a:p>
            <a:pPr marL="0" indent="0">
              <a:buNone/>
            </a:pPr>
            <a:r>
              <a:rPr lang="en-US" dirty="0"/>
              <a:t>In learning, we need to find a vector (of model parameters) that optimizes some function of the training data (e.g., accuracy).</a:t>
            </a:r>
          </a:p>
          <a:p>
            <a:pPr marL="0" indent="0">
              <a:buNone/>
            </a:pPr>
            <a:r>
              <a:rPr lang="en-US" dirty="0"/>
              <a:t>How?</a:t>
            </a:r>
          </a:p>
          <a:p>
            <a:pPr marL="514350" indent="-514350">
              <a:buFont typeface="+mj-lt"/>
              <a:buAutoNum type="arabicPeriod"/>
            </a:pPr>
            <a:r>
              <a:rPr lang="en-US" dirty="0">
                <a:solidFill>
                  <a:srgbClr val="C00000"/>
                </a:solidFill>
              </a:rPr>
              <a:t>Incremental construction algorithms </a:t>
            </a:r>
          </a:p>
          <a:p>
            <a:pPr marL="514350" indent="-514350">
              <a:buFont typeface="+mj-lt"/>
              <a:buAutoNum type="arabicPeriod"/>
            </a:pPr>
            <a:r>
              <a:rPr lang="en-US" dirty="0">
                <a:solidFill>
                  <a:srgbClr val="0070C0"/>
                </a:solidFill>
              </a:rPr>
              <a:t>Local Search algorithms </a:t>
            </a:r>
          </a:p>
          <a:p>
            <a:pPr marL="514350" indent="-514350">
              <a:buFont typeface="+mj-lt"/>
              <a:buAutoNum type="arabicPeriod"/>
            </a:pPr>
            <a:r>
              <a:rPr lang="en-US" dirty="0">
                <a:solidFill>
                  <a:srgbClr val="7030A0"/>
                </a:solidFill>
              </a:rPr>
              <a:t>Global Search algorithms</a:t>
            </a:r>
          </a:p>
        </p:txBody>
      </p:sp>
    </p:spTree>
    <p:extLst>
      <p:ext uri="{BB962C8B-B14F-4D97-AF65-F5344CB8AC3E}">
        <p14:creationId xmlns:p14="http://schemas.microsoft.com/office/powerpoint/2010/main" val="343872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07-CE5F-E720-3BAB-E797CB2F385F}"/>
              </a:ext>
            </a:extLst>
          </p:cNvPr>
          <p:cNvSpPr>
            <a:spLocks noGrp="1"/>
          </p:cNvSpPr>
          <p:nvPr>
            <p:ph type="title"/>
          </p:nvPr>
        </p:nvSpPr>
        <p:spPr/>
        <p:txBody>
          <a:bodyPr/>
          <a:lstStyle/>
          <a:p>
            <a:r>
              <a:rPr lang="en-US" dirty="0"/>
              <a:t>Incremental vs. Local vs. Global Search in Problem-Solving</a:t>
            </a:r>
          </a:p>
        </p:txBody>
      </p:sp>
      <p:sp>
        <p:nvSpPr>
          <p:cNvPr id="3" name="Content Placeholder 2">
            <a:extLst>
              <a:ext uri="{FF2B5EF4-FFF2-40B4-BE49-F238E27FC236}">
                <a16:creationId xmlns:a16="http://schemas.microsoft.com/office/drawing/2014/main" id="{53AE1112-ABA4-DDE2-2F0C-E918A7F719DA}"/>
              </a:ext>
            </a:extLst>
          </p:cNvPr>
          <p:cNvSpPr>
            <a:spLocks noGrp="1"/>
          </p:cNvSpPr>
          <p:nvPr>
            <p:ph idx="1"/>
          </p:nvPr>
        </p:nvSpPr>
        <p:spPr/>
        <p:txBody>
          <a:bodyPr>
            <a:normAutofit/>
          </a:bodyPr>
          <a:lstStyle/>
          <a:p>
            <a:pPr marL="0" indent="0">
              <a:buNone/>
            </a:pPr>
            <a:r>
              <a:rPr lang="en-US" dirty="0"/>
              <a:t>In learning, we need to find a vector (of model parameters) that optimizes some function of the training data (e.g., accuracy).</a:t>
            </a:r>
          </a:p>
          <a:p>
            <a:pPr marL="0" indent="0">
              <a:buNone/>
            </a:pPr>
            <a:r>
              <a:rPr lang="en-US" dirty="0"/>
              <a:t>How?</a:t>
            </a:r>
          </a:p>
          <a:p>
            <a:pPr marL="514350" indent="-514350">
              <a:buFont typeface="+mj-lt"/>
              <a:buAutoNum type="arabicPeriod"/>
            </a:pPr>
            <a:r>
              <a:rPr lang="en-US" b="1" dirty="0">
                <a:solidFill>
                  <a:srgbClr val="FF0000"/>
                </a:solidFill>
              </a:rPr>
              <a:t>Incremental construction </a:t>
            </a:r>
            <a:r>
              <a:rPr lang="en-US" dirty="0">
                <a:solidFill>
                  <a:srgbClr val="FF0000"/>
                </a:solidFill>
              </a:rPr>
              <a:t>algorithms: </a:t>
            </a:r>
            <a:r>
              <a:rPr lang="en-US" dirty="0"/>
              <a:t>start with an empty vector, keep adding components to it, making the best guess at each step, until you have a complete solution.</a:t>
            </a:r>
          </a:p>
          <a:p>
            <a:pPr marL="457200" lvl="1" indent="0">
              <a:buNone/>
            </a:pPr>
            <a:r>
              <a:rPr lang="en-US" b="1" dirty="0"/>
              <a:t>Example: </a:t>
            </a:r>
            <a:r>
              <a:rPr lang="en-US" b="1" dirty="0">
                <a:solidFill>
                  <a:srgbClr val="00B050"/>
                </a:solidFill>
              </a:rPr>
              <a:t>Building a path </a:t>
            </a:r>
            <a:r>
              <a:rPr lang="en-US" dirty="0">
                <a:solidFill>
                  <a:srgbClr val="00B050"/>
                </a:solidFill>
              </a:rPr>
              <a:t>from a source to a destination, </a:t>
            </a:r>
            <a:r>
              <a:rPr lang="en-US" dirty="0"/>
              <a:t>at each step we decide on a move that will most likely move us in the right direction.</a:t>
            </a:r>
          </a:p>
        </p:txBody>
      </p:sp>
    </p:spTree>
    <p:extLst>
      <p:ext uri="{BB962C8B-B14F-4D97-AF65-F5344CB8AC3E}">
        <p14:creationId xmlns:p14="http://schemas.microsoft.com/office/powerpoint/2010/main" val="2239883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07-CE5F-E720-3BAB-E797CB2F385F}"/>
              </a:ext>
            </a:extLst>
          </p:cNvPr>
          <p:cNvSpPr>
            <a:spLocks noGrp="1"/>
          </p:cNvSpPr>
          <p:nvPr>
            <p:ph type="title"/>
          </p:nvPr>
        </p:nvSpPr>
        <p:spPr/>
        <p:txBody>
          <a:bodyPr/>
          <a:lstStyle/>
          <a:p>
            <a:r>
              <a:rPr lang="en-US" dirty="0"/>
              <a:t>Incremental vs. Local vs. Global Search</a:t>
            </a:r>
          </a:p>
        </p:txBody>
      </p:sp>
      <p:sp>
        <p:nvSpPr>
          <p:cNvPr id="3" name="Content Placeholder 2">
            <a:extLst>
              <a:ext uri="{FF2B5EF4-FFF2-40B4-BE49-F238E27FC236}">
                <a16:creationId xmlns:a16="http://schemas.microsoft.com/office/drawing/2014/main" id="{53AE1112-ABA4-DDE2-2F0C-E918A7F719DA}"/>
              </a:ext>
            </a:extLst>
          </p:cNvPr>
          <p:cNvSpPr>
            <a:spLocks noGrp="1"/>
          </p:cNvSpPr>
          <p:nvPr>
            <p:ph idx="1"/>
          </p:nvPr>
        </p:nvSpPr>
        <p:spPr/>
        <p:txBody>
          <a:bodyPr>
            <a:normAutofit/>
          </a:bodyPr>
          <a:lstStyle/>
          <a:p>
            <a:pPr marL="0" indent="0">
              <a:buNone/>
            </a:pPr>
            <a:r>
              <a:rPr lang="en-US" dirty="0"/>
              <a:t>In learning, we need to find a vector (of model parameters) that optimizes some function of the training data (e.g., accuracy).</a:t>
            </a:r>
          </a:p>
          <a:p>
            <a:pPr marL="0" indent="0">
              <a:buNone/>
            </a:pPr>
            <a:r>
              <a:rPr lang="en-US" dirty="0"/>
              <a:t>How?</a:t>
            </a:r>
          </a:p>
          <a:p>
            <a:pPr marL="514350" indent="-514350">
              <a:buFont typeface="+mj-lt"/>
              <a:buAutoNum type="arabicPeriod"/>
            </a:pPr>
            <a:r>
              <a:rPr lang="en-US" dirty="0">
                <a:solidFill>
                  <a:srgbClr val="C00000"/>
                </a:solidFill>
              </a:rPr>
              <a:t>…</a:t>
            </a:r>
            <a:endParaRPr lang="en-US" dirty="0"/>
          </a:p>
          <a:p>
            <a:pPr marL="514350" indent="-514350">
              <a:buFont typeface="+mj-lt"/>
              <a:buAutoNum type="arabicPeriod"/>
            </a:pPr>
            <a:r>
              <a:rPr lang="en-US" dirty="0">
                <a:solidFill>
                  <a:srgbClr val="0070C0"/>
                </a:solidFill>
              </a:rPr>
              <a:t>Local Search algorithms: </a:t>
            </a:r>
            <a:r>
              <a:rPr lang="en-US" dirty="0"/>
              <a:t>start with a candidate solution, keep making small changes to it, until you are satisfied with the result.</a:t>
            </a:r>
          </a:p>
          <a:p>
            <a:pPr marL="0" indent="0">
              <a:buNone/>
            </a:pPr>
            <a:r>
              <a:rPr lang="en-US" dirty="0">
                <a:solidFill>
                  <a:srgbClr val="C00000"/>
                </a:solidFill>
              </a:rPr>
              <a:t>	Example: gradient descent</a:t>
            </a:r>
          </a:p>
          <a:p>
            <a:pPr marL="0" indent="0">
              <a:buNone/>
            </a:pPr>
            <a:r>
              <a:rPr lang="en-US" dirty="0">
                <a:solidFill>
                  <a:srgbClr val="C00000"/>
                </a:solidFill>
              </a:rPr>
              <a:t>...</a:t>
            </a:r>
          </a:p>
        </p:txBody>
      </p:sp>
    </p:spTree>
    <p:extLst>
      <p:ext uri="{BB962C8B-B14F-4D97-AF65-F5344CB8AC3E}">
        <p14:creationId xmlns:p14="http://schemas.microsoft.com/office/powerpoint/2010/main" val="303919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CB87-94D6-C56A-EC7A-9B151912D786}"/>
              </a:ext>
            </a:extLst>
          </p:cNvPr>
          <p:cNvSpPr>
            <a:spLocks noGrp="1"/>
          </p:cNvSpPr>
          <p:nvPr>
            <p:ph type="title"/>
          </p:nvPr>
        </p:nvSpPr>
        <p:spPr/>
        <p:txBody>
          <a:bodyPr/>
          <a:lstStyle/>
          <a:p>
            <a:r>
              <a:rPr lang="en-US" dirty="0"/>
              <a:t>Local Search</a:t>
            </a:r>
          </a:p>
        </p:txBody>
      </p:sp>
      <p:sp>
        <p:nvSpPr>
          <p:cNvPr id="3" name="Content Placeholder 2">
            <a:extLst>
              <a:ext uri="{FF2B5EF4-FFF2-40B4-BE49-F238E27FC236}">
                <a16:creationId xmlns:a16="http://schemas.microsoft.com/office/drawing/2014/main" id="{C339B3DD-38AC-1C5D-B3B0-EED4FE63B5AA}"/>
              </a:ext>
            </a:extLst>
          </p:cNvPr>
          <p:cNvSpPr>
            <a:spLocks noGrp="1"/>
          </p:cNvSpPr>
          <p:nvPr>
            <p:ph idx="1"/>
          </p:nvPr>
        </p:nvSpPr>
        <p:spPr/>
        <p:txBody>
          <a:bodyPr/>
          <a:lstStyle/>
          <a:p>
            <a:pPr marL="0" indent="0">
              <a:buNone/>
            </a:pPr>
            <a:r>
              <a:rPr lang="en-US" i="1" dirty="0"/>
              <a:t>While (… you are not exhausted or …) do:</a:t>
            </a:r>
          </a:p>
          <a:p>
            <a:r>
              <a:rPr lang="en-US" i="1" dirty="0">
                <a:solidFill>
                  <a:srgbClr val="0070C0"/>
                </a:solidFill>
              </a:rPr>
              <a:t>Explore immediate neighborhood of current candidate solution</a:t>
            </a:r>
            <a:r>
              <a:rPr lang="en-US" i="1" dirty="0"/>
              <a:t>, trying to find a better one.</a:t>
            </a:r>
          </a:p>
          <a:p>
            <a:endParaRPr lang="en-US" i="1" dirty="0"/>
          </a:p>
          <a:p>
            <a:pPr marL="0" indent="0">
              <a:buNone/>
            </a:pPr>
            <a:r>
              <a:rPr lang="en-US" dirty="0">
                <a:solidFill>
                  <a:srgbClr val="FF0000"/>
                </a:solidFill>
              </a:rPr>
              <a:t>Most learning algorithms fall into this simple paradigm!</a:t>
            </a:r>
          </a:p>
          <a:p>
            <a:r>
              <a:rPr lang="en-US" dirty="0">
                <a:solidFill>
                  <a:srgbClr val="7030A0"/>
                </a:solidFill>
              </a:rPr>
              <a:t>Gradient Descent</a:t>
            </a:r>
          </a:p>
          <a:p>
            <a:r>
              <a:rPr lang="en-US" dirty="0">
                <a:solidFill>
                  <a:srgbClr val="7030A0"/>
                </a:solidFill>
              </a:rPr>
              <a:t>Hill climbing</a:t>
            </a:r>
          </a:p>
          <a:p>
            <a:r>
              <a:rPr lang="en-US" dirty="0">
                <a:solidFill>
                  <a:srgbClr val="7030A0"/>
                </a:solidFill>
              </a:rPr>
              <a:t>Greedy algorithms</a:t>
            </a:r>
          </a:p>
        </p:txBody>
      </p:sp>
    </p:spTree>
    <p:extLst>
      <p:ext uri="{BB962C8B-B14F-4D97-AF65-F5344CB8AC3E}">
        <p14:creationId xmlns:p14="http://schemas.microsoft.com/office/powerpoint/2010/main" val="2785219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8D70-C9BC-9946-80EA-E94F64D18D70}"/>
              </a:ext>
            </a:extLst>
          </p:cNvPr>
          <p:cNvSpPr>
            <a:spLocks noGrp="1"/>
          </p:cNvSpPr>
          <p:nvPr>
            <p:ph type="title"/>
          </p:nvPr>
        </p:nvSpPr>
        <p:spPr/>
        <p:txBody>
          <a:bodyPr/>
          <a:lstStyle/>
          <a:p>
            <a:r>
              <a:rPr lang="en-US" dirty="0"/>
              <a:t>Well-known problem with Local Search</a:t>
            </a:r>
          </a:p>
        </p:txBody>
      </p:sp>
      <p:sp>
        <p:nvSpPr>
          <p:cNvPr id="3" name="Content Placeholder 2">
            <a:extLst>
              <a:ext uri="{FF2B5EF4-FFF2-40B4-BE49-F238E27FC236}">
                <a16:creationId xmlns:a16="http://schemas.microsoft.com/office/drawing/2014/main" id="{82903CC6-0C06-E34D-9CFF-928581FB1BAA}"/>
              </a:ext>
            </a:extLst>
          </p:cNvPr>
          <p:cNvSpPr>
            <a:spLocks noGrp="1"/>
          </p:cNvSpPr>
          <p:nvPr>
            <p:ph idx="1"/>
          </p:nvPr>
        </p:nvSpPr>
        <p:spPr/>
        <p:txBody>
          <a:bodyPr/>
          <a:lstStyle/>
          <a:p>
            <a:r>
              <a:rPr lang="en-US" dirty="0"/>
              <a:t>If a function being optimized has </a:t>
            </a:r>
            <a:r>
              <a:rPr lang="en-US" dirty="0">
                <a:solidFill>
                  <a:srgbClr val="FF0000"/>
                </a:solidFill>
              </a:rPr>
              <a:t>multiple local optima</a:t>
            </a:r>
            <a:r>
              <a:rPr lang="en-US" dirty="0"/>
              <a:t>, gradient descent (and hill-climbing, etc.) </a:t>
            </a:r>
            <a:r>
              <a:rPr lang="en-US" dirty="0">
                <a:solidFill>
                  <a:srgbClr val="0070C0"/>
                </a:solidFill>
              </a:rPr>
              <a:t>can only find the nearest one</a:t>
            </a:r>
            <a:r>
              <a:rPr lang="en-US" dirty="0"/>
              <a:t>, and search stops well before reaching the best possible solution (global optimum).</a:t>
            </a:r>
          </a:p>
          <a:p>
            <a:endParaRPr lang="en-US" dirty="0"/>
          </a:p>
          <a:p>
            <a:r>
              <a:rPr lang="en-US" dirty="0"/>
              <a:t>This motivates other “global search” algorithms such as evolutionary algorithms and simulated annealing.</a:t>
            </a:r>
          </a:p>
        </p:txBody>
      </p:sp>
    </p:spTree>
    <p:extLst>
      <p:ext uri="{BB962C8B-B14F-4D97-AF65-F5344CB8AC3E}">
        <p14:creationId xmlns:p14="http://schemas.microsoft.com/office/powerpoint/2010/main" val="3535768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07-CE5F-E720-3BAB-E797CB2F385F}"/>
              </a:ext>
            </a:extLst>
          </p:cNvPr>
          <p:cNvSpPr>
            <a:spLocks noGrp="1"/>
          </p:cNvSpPr>
          <p:nvPr>
            <p:ph type="title"/>
          </p:nvPr>
        </p:nvSpPr>
        <p:spPr/>
        <p:txBody>
          <a:bodyPr/>
          <a:lstStyle/>
          <a:p>
            <a:r>
              <a:rPr lang="en-US" dirty="0"/>
              <a:t>Incremental vs. Local vs. Global Search</a:t>
            </a:r>
          </a:p>
        </p:txBody>
      </p:sp>
      <p:sp>
        <p:nvSpPr>
          <p:cNvPr id="3" name="Content Placeholder 2">
            <a:extLst>
              <a:ext uri="{FF2B5EF4-FFF2-40B4-BE49-F238E27FC236}">
                <a16:creationId xmlns:a16="http://schemas.microsoft.com/office/drawing/2014/main" id="{53AE1112-ABA4-DDE2-2F0C-E918A7F719DA}"/>
              </a:ext>
            </a:extLst>
          </p:cNvPr>
          <p:cNvSpPr>
            <a:spLocks noGrp="1"/>
          </p:cNvSpPr>
          <p:nvPr>
            <p:ph idx="1"/>
          </p:nvPr>
        </p:nvSpPr>
        <p:spPr/>
        <p:txBody>
          <a:bodyPr>
            <a:normAutofit/>
          </a:bodyPr>
          <a:lstStyle/>
          <a:p>
            <a:pPr marL="0" indent="0">
              <a:buNone/>
            </a:pPr>
            <a:r>
              <a:rPr lang="en-US" dirty="0"/>
              <a:t>In learning, we need to find a vector (of model parameters) that optimizes some function of the training data (e.g., accuracy).</a:t>
            </a:r>
          </a:p>
          <a:p>
            <a:pPr marL="0" indent="0">
              <a:buNone/>
            </a:pPr>
            <a:r>
              <a:rPr lang="en-US" dirty="0"/>
              <a:t>How?</a:t>
            </a:r>
          </a:p>
          <a:p>
            <a:pPr marL="514350" indent="-514350">
              <a:buFont typeface="+mj-lt"/>
              <a:buAutoNum type="arabicPeriod"/>
            </a:pPr>
            <a:r>
              <a:rPr lang="en-US" dirty="0">
                <a:solidFill>
                  <a:srgbClr val="C00000"/>
                </a:solidFill>
              </a:rPr>
              <a:t>…</a:t>
            </a:r>
            <a:endParaRPr lang="en-US" dirty="0"/>
          </a:p>
          <a:p>
            <a:pPr marL="514350" indent="-514350">
              <a:buFont typeface="+mj-lt"/>
              <a:buAutoNum type="arabicPeriod"/>
            </a:pPr>
            <a:r>
              <a:rPr lang="en-US" dirty="0">
                <a:solidFill>
                  <a:srgbClr val="C00000"/>
                </a:solidFill>
              </a:rPr>
              <a:t>…</a:t>
            </a:r>
          </a:p>
          <a:p>
            <a:pPr marL="514350" indent="-514350">
              <a:buFont typeface="+mj-lt"/>
              <a:buAutoNum type="arabicPeriod"/>
            </a:pPr>
            <a:r>
              <a:rPr lang="en-US" dirty="0">
                <a:solidFill>
                  <a:srgbClr val="7030A0"/>
                </a:solidFill>
              </a:rPr>
              <a:t>Global Search algorithms: </a:t>
            </a:r>
            <a:r>
              <a:rPr lang="en-US" dirty="0"/>
              <a:t>explore multiple regions of the search space, e.g., by parallel multi-threaded local search, simulated annealing, or evolutionary algorithms.</a:t>
            </a:r>
          </a:p>
        </p:txBody>
      </p:sp>
    </p:spTree>
    <p:extLst>
      <p:ext uri="{BB962C8B-B14F-4D97-AF65-F5344CB8AC3E}">
        <p14:creationId xmlns:p14="http://schemas.microsoft.com/office/powerpoint/2010/main" val="35142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07-CE5F-E720-3BAB-E797CB2F385F}"/>
              </a:ext>
            </a:extLst>
          </p:cNvPr>
          <p:cNvSpPr>
            <a:spLocks noGrp="1"/>
          </p:cNvSpPr>
          <p:nvPr>
            <p:ph type="title"/>
          </p:nvPr>
        </p:nvSpPr>
        <p:spPr/>
        <p:txBody>
          <a:bodyPr/>
          <a:lstStyle/>
          <a:p>
            <a:r>
              <a:rPr lang="en-US" dirty="0"/>
              <a:t>Incremental vs. Local vs. Global Search</a:t>
            </a:r>
          </a:p>
        </p:txBody>
      </p:sp>
      <p:sp>
        <p:nvSpPr>
          <p:cNvPr id="3" name="Content Placeholder 2">
            <a:extLst>
              <a:ext uri="{FF2B5EF4-FFF2-40B4-BE49-F238E27FC236}">
                <a16:creationId xmlns:a16="http://schemas.microsoft.com/office/drawing/2014/main" id="{53AE1112-ABA4-DDE2-2F0C-E918A7F719DA}"/>
              </a:ext>
            </a:extLst>
          </p:cNvPr>
          <p:cNvSpPr>
            <a:spLocks noGrp="1"/>
          </p:cNvSpPr>
          <p:nvPr>
            <p:ph idx="1"/>
          </p:nvPr>
        </p:nvSpPr>
        <p:spPr/>
        <p:txBody>
          <a:bodyPr>
            <a:normAutofit fontScale="92500" lnSpcReduction="10000"/>
          </a:bodyPr>
          <a:lstStyle/>
          <a:p>
            <a:pPr marL="0" indent="0">
              <a:buNone/>
            </a:pPr>
            <a:r>
              <a:rPr lang="en-US" dirty="0"/>
              <a:t>In learning, we need to find a vector (of model parameters) that optimizes some function of the training data (e.g., accuracy).</a:t>
            </a:r>
          </a:p>
          <a:p>
            <a:pPr marL="0" indent="0">
              <a:buNone/>
            </a:pPr>
            <a:r>
              <a:rPr lang="en-US" dirty="0"/>
              <a:t>How?</a:t>
            </a:r>
          </a:p>
          <a:p>
            <a:pPr marL="514350" indent="-514350">
              <a:buFont typeface="+mj-lt"/>
              <a:buAutoNum type="arabicPeriod"/>
            </a:pPr>
            <a:r>
              <a:rPr lang="en-US" dirty="0">
                <a:solidFill>
                  <a:srgbClr val="FF0000"/>
                </a:solidFill>
              </a:rPr>
              <a:t>Incremental construction algorithms: </a:t>
            </a:r>
            <a:r>
              <a:rPr lang="en-US" dirty="0"/>
              <a:t>start with an empty vector, keep adding components to it, making the best guess at each step, until you have a complete solution.</a:t>
            </a:r>
          </a:p>
          <a:p>
            <a:pPr marL="514350" indent="-514350">
              <a:buFont typeface="+mj-lt"/>
              <a:buAutoNum type="arabicPeriod"/>
            </a:pPr>
            <a:r>
              <a:rPr lang="en-US" dirty="0">
                <a:solidFill>
                  <a:srgbClr val="0070C0"/>
                </a:solidFill>
              </a:rPr>
              <a:t>Local Search algorithms: </a:t>
            </a:r>
            <a:r>
              <a:rPr lang="en-US" dirty="0"/>
              <a:t>start with a candidate solution, keep making small changes to it, until you are satisfied with the result.</a:t>
            </a:r>
            <a:endParaRPr lang="en-US" dirty="0">
              <a:solidFill>
                <a:srgbClr val="C00000"/>
              </a:solidFill>
            </a:endParaRPr>
          </a:p>
          <a:p>
            <a:pPr marL="514350" indent="-514350">
              <a:buFont typeface="+mj-lt"/>
              <a:buAutoNum type="arabicPeriod"/>
            </a:pPr>
            <a:r>
              <a:rPr lang="en-US" dirty="0">
                <a:solidFill>
                  <a:srgbClr val="7030A0"/>
                </a:solidFill>
              </a:rPr>
              <a:t>Global Search algorithms: </a:t>
            </a:r>
            <a:r>
              <a:rPr lang="en-US" dirty="0"/>
              <a:t>explore multiple regions of the search space, e.g., by parallel multi-threaded local search, simulated annealing, or evolutionary algorithms.</a:t>
            </a:r>
          </a:p>
        </p:txBody>
      </p:sp>
    </p:spTree>
    <p:extLst>
      <p:ext uri="{BB962C8B-B14F-4D97-AF65-F5344CB8AC3E}">
        <p14:creationId xmlns:p14="http://schemas.microsoft.com/office/powerpoint/2010/main" val="182187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Task: </a:t>
            </a:r>
            <a:r>
              <a:rPr lang="en-US" dirty="0"/>
              <a:t>to predict how much rain is expected tomorrow in Syracuse.</a:t>
            </a:r>
          </a:p>
          <a:p>
            <a:endParaRPr lang="en-US" dirty="0"/>
          </a:p>
          <a:p>
            <a:pPr marL="0" indent="0">
              <a:buNone/>
            </a:pPr>
            <a:r>
              <a:rPr lang="en-US" dirty="0"/>
              <a:t>How would we address this task </a:t>
            </a:r>
            <a:r>
              <a:rPr lang="en-US" dirty="0">
                <a:solidFill>
                  <a:srgbClr val="FF0000"/>
                </a:solidFill>
              </a:rPr>
              <a:t>with Machine Learning</a:t>
            </a:r>
            <a:r>
              <a:rPr lang="en-US" dirty="0"/>
              <a:t>?</a:t>
            </a:r>
          </a:p>
          <a:p>
            <a:pPr marL="0" indent="0">
              <a:buNone/>
            </a:pPr>
            <a:endParaRPr lang="en-US" dirty="0"/>
          </a:p>
        </p:txBody>
      </p:sp>
    </p:spTree>
    <p:extLst>
      <p:ext uri="{BB962C8B-B14F-4D97-AF65-F5344CB8AC3E}">
        <p14:creationId xmlns:p14="http://schemas.microsoft.com/office/powerpoint/2010/main" val="317253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Approaches </a:t>
            </a:r>
          </a:p>
        </p:txBody>
      </p:sp>
      <p:sp>
        <p:nvSpPr>
          <p:cNvPr id="3" name="Content Placeholder 2"/>
          <p:cNvSpPr>
            <a:spLocks noGrp="1"/>
          </p:cNvSpPr>
          <p:nvPr>
            <p:ph idx="1"/>
          </p:nvPr>
        </p:nvSpPr>
        <p:spPr>
          <a:xfrm>
            <a:off x="838200" y="1825625"/>
            <a:ext cx="10744200" cy="4351338"/>
          </a:xfrm>
        </p:spPr>
        <p:txBody>
          <a:bodyPr>
            <a:normAutofit fontScale="85000" lnSpcReduction="20000"/>
          </a:bodyPr>
          <a:lstStyle/>
          <a:p>
            <a:r>
              <a:rPr lang="en-US" dirty="0">
                <a:solidFill>
                  <a:srgbClr val="0070C0"/>
                </a:solidFill>
              </a:rPr>
              <a:t>Point-based</a:t>
            </a:r>
            <a:r>
              <a:rPr lang="en-US" dirty="0"/>
              <a:t> (iteratively modifying one candidate solution)</a:t>
            </a:r>
          </a:p>
          <a:p>
            <a:pPr lvl="1"/>
            <a:r>
              <a:rPr lang="en-US" dirty="0"/>
              <a:t>Analogy: one doctor conducts new tests over time, steadily improving the reliability of her diagnosis about a patient.</a:t>
            </a:r>
          </a:p>
          <a:p>
            <a:pPr lvl="1"/>
            <a:r>
              <a:rPr lang="en-US" dirty="0"/>
              <a:t>Example: Backpropagation for neural networks</a:t>
            </a:r>
          </a:p>
          <a:p>
            <a:pPr marL="0" indent="0">
              <a:buNone/>
            </a:pPr>
            <a:endParaRPr lang="en-US" dirty="0"/>
          </a:p>
          <a:p>
            <a:r>
              <a:rPr lang="en-US" dirty="0">
                <a:solidFill>
                  <a:srgbClr val="FF0000"/>
                </a:solidFill>
              </a:rPr>
              <a:t>Ensemble</a:t>
            </a:r>
            <a:r>
              <a:rPr lang="en-US" dirty="0"/>
              <a:t> (combining results from multiple models trained separately)</a:t>
            </a:r>
          </a:p>
          <a:p>
            <a:pPr lvl="1"/>
            <a:r>
              <a:rPr lang="en-US" dirty="0"/>
              <a:t>Analogy: ten doctors independently evaluate a patient, then all their opinions are combined, e.g., selecting the majority diagnosis.</a:t>
            </a:r>
          </a:p>
          <a:p>
            <a:pPr lvl="1"/>
            <a:r>
              <a:rPr lang="en-US" dirty="0"/>
              <a:t>Example: Random forests</a:t>
            </a:r>
          </a:p>
          <a:p>
            <a:pPr lvl="1"/>
            <a:endParaRPr lang="en-US" dirty="0"/>
          </a:p>
          <a:p>
            <a:r>
              <a:rPr lang="en-US" dirty="0">
                <a:solidFill>
                  <a:srgbClr val="7030A0"/>
                </a:solidFill>
              </a:rPr>
              <a:t>Population-based</a:t>
            </a:r>
            <a:r>
              <a:rPr lang="en-US" dirty="0"/>
              <a:t> (interacting experts)</a:t>
            </a:r>
          </a:p>
          <a:p>
            <a:pPr lvl="1"/>
            <a:r>
              <a:rPr lang="en-US" dirty="0"/>
              <a:t>Analogy: ten doctors sit together and discuss the patient’s case, </a:t>
            </a:r>
            <a:r>
              <a:rPr lang="en-US" u="sng" dirty="0"/>
              <a:t>revising their opinions by listening to others</a:t>
            </a:r>
            <a:r>
              <a:rPr lang="en-US" dirty="0"/>
              <a:t>, until a consensus is reached</a:t>
            </a:r>
          </a:p>
          <a:p>
            <a:pPr lvl="1"/>
            <a:r>
              <a:rPr lang="en-US" dirty="0"/>
              <a:t>Example: Genetic algorithms</a:t>
            </a:r>
          </a:p>
          <a:p>
            <a:pPr marL="457200" lvl="1" indent="0">
              <a:buNone/>
            </a:pPr>
            <a:endParaRPr lang="en-US" dirty="0"/>
          </a:p>
        </p:txBody>
      </p:sp>
    </p:spTree>
    <p:extLst>
      <p:ext uri="{BB962C8B-B14F-4D97-AF65-F5344CB8AC3E}">
        <p14:creationId xmlns:p14="http://schemas.microsoft.com/office/powerpoint/2010/main" val="119724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BDF-DF4C-F141-AE45-47A7DA7ED181}"/>
              </a:ext>
            </a:extLst>
          </p:cNvPr>
          <p:cNvSpPr>
            <a:spLocks noGrp="1"/>
          </p:cNvSpPr>
          <p:nvPr>
            <p:ph type="title"/>
          </p:nvPr>
        </p:nvSpPr>
        <p:spPr/>
        <p:txBody>
          <a:bodyPr>
            <a:normAutofit/>
          </a:bodyPr>
          <a:lstStyle/>
          <a:p>
            <a:r>
              <a:rPr lang="en-US" sz="4000" dirty="0"/>
              <a:t>Need to</a:t>
            </a:r>
            <a:r>
              <a:rPr lang="en-US" sz="4000" dirty="0">
                <a:solidFill>
                  <a:srgbClr val="FF0000"/>
                </a:solidFill>
              </a:rPr>
              <a:t> choose </a:t>
            </a:r>
            <a:r>
              <a:rPr lang="en-US" sz="4000" dirty="0"/>
              <a:t>models and learning algorithms</a:t>
            </a:r>
          </a:p>
        </p:txBody>
      </p:sp>
      <p:sp>
        <p:nvSpPr>
          <p:cNvPr id="3" name="Content Placeholder 2">
            <a:extLst>
              <a:ext uri="{FF2B5EF4-FFF2-40B4-BE49-F238E27FC236}">
                <a16:creationId xmlns:a16="http://schemas.microsoft.com/office/drawing/2014/main" id="{C92DE321-2485-0B41-803C-6CE218768DE1}"/>
              </a:ext>
            </a:extLst>
          </p:cNvPr>
          <p:cNvSpPr>
            <a:spLocks noGrp="1"/>
          </p:cNvSpPr>
          <p:nvPr>
            <p:ph idx="1"/>
          </p:nvPr>
        </p:nvSpPr>
        <p:spPr/>
        <p:txBody>
          <a:bodyPr/>
          <a:lstStyle/>
          <a:p>
            <a:r>
              <a:rPr lang="en-US" dirty="0">
                <a:solidFill>
                  <a:srgbClr val="00B050"/>
                </a:solidFill>
              </a:rPr>
              <a:t>The same problem may be addressed using diﬀerent models!</a:t>
            </a:r>
          </a:p>
          <a:p>
            <a:pPr lvl="1"/>
            <a:r>
              <a:rPr lang="en-US" dirty="0"/>
              <a:t>E.g., a decision tree or a neural network may be used for a classification problem.</a:t>
            </a:r>
          </a:p>
          <a:p>
            <a:endParaRPr lang="en-US" dirty="0"/>
          </a:p>
          <a:p>
            <a:r>
              <a:rPr lang="en-US" dirty="0">
                <a:solidFill>
                  <a:srgbClr val="0070C0"/>
                </a:solidFill>
              </a:rPr>
              <a:t>The same model’s parameter values can be estimated using diﬀerent learning algorithms.</a:t>
            </a:r>
          </a:p>
          <a:p>
            <a:pPr lvl="1"/>
            <a:r>
              <a:rPr lang="en-US" dirty="0"/>
              <a:t>E.g., backpropagation or evolutionary strategies may be used for training a neural network’s weights.</a:t>
            </a:r>
          </a:p>
        </p:txBody>
      </p:sp>
    </p:spTree>
    <p:extLst>
      <p:ext uri="{BB962C8B-B14F-4D97-AF65-F5344CB8AC3E}">
        <p14:creationId xmlns:p14="http://schemas.microsoft.com/office/powerpoint/2010/main" val="4867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1761-01DF-C345-BA3E-B3B6FC365BE5}"/>
              </a:ext>
            </a:extLst>
          </p:cNvPr>
          <p:cNvSpPr>
            <a:spLocks noGrp="1"/>
          </p:cNvSpPr>
          <p:nvPr>
            <p:ph type="title"/>
          </p:nvPr>
        </p:nvSpPr>
        <p:spPr/>
        <p:txBody>
          <a:bodyPr/>
          <a:lstStyle/>
          <a:p>
            <a:r>
              <a:rPr lang="en-US" dirty="0"/>
              <a:t>Domain-specific information is important!</a:t>
            </a:r>
          </a:p>
        </p:txBody>
      </p:sp>
      <p:sp>
        <p:nvSpPr>
          <p:cNvPr id="3" name="Content Placeholder 2">
            <a:extLst>
              <a:ext uri="{FF2B5EF4-FFF2-40B4-BE49-F238E27FC236}">
                <a16:creationId xmlns:a16="http://schemas.microsoft.com/office/drawing/2014/main" id="{4608695E-8D47-9244-9BAA-A1A5E487C987}"/>
              </a:ext>
            </a:extLst>
          </p:cNvPr>
          <p:cNvSpPr>
            <a:spLocks noGrp="1"/>
          </p:cNvSpPr>
          <p:nvPr>
            <p:ph idx="1"/>
          </p:nvPr>
        </p:nvSpPr>
        <p:spPr/>
        <p:txBody>
          <a:bodyPr/>
          <a:lstStyle/>
          <a:p>
            <a:pPr marL="0" indent="0">
              <a:buNone/>
            </a:pPr>
            <a:r>
              <a:rPr lang="en-US" i="1" dirty="0">
                <a:solidFill>
                  <a:srgbClr val="7030A0"/>
                </a:solidFill>
              </a:rPr>
              <a:t>For example, consider three short-term forecasting problems.</a:t>
            </a:r>
          </a:p>
          <a:p>
            <a:pPr marL="0" indent="0">
              <a:buNone/>
            </a:pPr>
            <a:endParaRPr lang="en-US" i="1" dirty="0">
              <a:solidFill>
                <a:srgbClr val="7030A0"/>
              </a:solidFill>
            </a:endParaRPr>
          </a:p>
          <a:p>
            <a:r>
              <a:rPr lang="en-US" b="1" dirty="0"/>
              <a:t>Finance:</a:t>
            </a:r>
            <a:r>
              <a:rPr lang="en-US" dirty="0"/>
              <a:t> A company’s stock price is likely to be about the same tomorrow as today.  (</a:t>
            </a:r>
            <a:r>
              <a:rPr lang="en-US" dirty="0">
                <a:solidFill>
                  <a:srgbClr val="FF0000"/>
                </a:solidFill>
              </a:rPr>
              <a:t>Why?)</a:t>
            </a:r>
          </a:p>
          <a:p>
            <a:endParaRPr lang="en-US" dirty="0"/>
          </a:p>
          <a:p>
            <a:r>
              <a:rPr lang="en-US" b="1" dirty="0"/>
              <a:t>Clothing: </a:t>
            </a:r>
            <a:r>
              <a:rPr lang="en-US" dirty="0"/>
              <a:t>I am not likely to wear the same shirt on Thursday as Tuesday!  (</a:t>
            </a:r>
            <a:r>
              <a:rPr lang="en-US" dirty="0">
                <a:solidFill>
                  <a:srgbClr val="FF0000"/>
                </a:solidFill>
              </a:rPr>
              <a:t>Why?)</a:t>
            </a:r>
          </a:p>
          <a:p>
            <a:endParaRPr lang="en-US" dirty="0">
              <a:solidFill>
                <a:srgbClr val="FF0000"/>
              </a:solidFill>
            </a:endParaRPr>
          </a:p>
          <a:p>
            <a:r>
              <a:rPr lang="en-US" b="1" dirty="0"/>
              <a:t>Weather: </a:t>
            </a:r>
            <a:r>
              <a:rPr lang="en-US" dirty="0"/>
              <a:t>If it rains today, it </a:t>
            </a:r>
            <a:r>
              <a:rPr lang="en-US" u="sng" dirty="0"/>
              <a:t>may</a:t>
            </a:r>
            <a:r>
              <a:rPr lang="en-US" dirty="0"/>
              <a:t> rain tomorrow. (</a:t>
            </a:r>
            <a:r>
              <a:rPr lang="en-US" dirty="0">
                <a:solidFill>
                  <a:srgbClr val="FF0000"/>
                </a:solidFill>
              </a:rPr>
              <a:t>Why?)</a:t>
            </a:r>
          </a:p>
          <a:p>
            <a:endParaRPr lang="en-US" dirty="0"/>
          </a:p>
        </p:txBody>
      </p:sp>
    </p:spTree>
    <p:extLst>
      <p:ext uri="{BB962C8B-B14F-4D97-AF65-F5344CB8AC3E}">
        <p14:creationId xmlns:p14="http://schemas.microsoft.com/office/powerpoint/2010/main" val="290584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771-B9BD-3D45-8FCF-A250790F7032}"/>
              </a:ext>
            </a:extLst>
          </p:cNvPr>
          <p:cNvSpPr>
            <a:spLocks noGrp="1"/>
          </p:cNvSpPr>
          <p:nvPr>
            <p:ph type="title"/>
          </p:nvPr>
        </p:nvSpPr>
        <p:spPr/>
        <p:txBody>
          <a:bodyPr>
            <a:normAutofit/>
          </a:bodyPr>
          <a:lstStyle/>
          <a:p>
            <a:r>
              <a:rPr lang="en-US" dirty="0"/>
              <a:t>Example problems from Finance</a:t>
            </a:r>
          </a:p>
        </p:txBody>
      </p:sp>
      <p:sp>
        <p:nvSpPr>
          <p:cNvPr id="3" name="Content Placeholder 2">
            <a:extLst>
              <a:ext uri="{FF2B5EF4-FFF2-40B4-BE49-F238E27FC236}">
                <a16:creationId xmlns:a16="http://schemas.microsoft.com/office/drawing/2014/main" id="{78B0278A-9399-2C4B-BFAA-658DBCBCEB6B}"/>
              </a:ext>
            </a:extLst>
          </p:cNvPr>
          <p:cNvSpPr>
            <a:spLocks noGrp="1"/>
          </p:cNvSpPr>
          <p:nvPr>
            <p:ph idx="1"/>
          </p:nvPr>
        </p:nvSpPr>
        <p:spPr/>
        <p:txBody>
          <a:bodyPr/>
          <a:lstStyle/>
          <a:p>
            <a:r>
              <a:rPr lang="en-US" dirty="0">
                <a:solidFill>
                  <a:srgbClr val="FF0000"/>
                </a:solidFill>
              </a:rPr>
              <a:t>Classification</a:t>
            </a:r>
            <a:r>
              <a:rPr lang="en-US" dirty="0"/>
              <a:t> (e.g., recognizing whether to give credit to a loan applicant)</a:t>
            </a:r>
          </a:p>
          <a:p>
            <a:r>
              <a:rPr lang="en-US" dirty="0">
                <a:solidFill>
                  <a:srgbClr val="FF0000"/>
                </a:solidFill>
              </a:rPr>
              <a:t>Function approximation </a:t>
            </a:r>
            <a:r>
              <a:rPr lang="en-US" dirty="0"/>
              <a:t>(e.g., deciding what interest rate to charge a loan applicant with a known risk profile)</a:t>
            </a:r>
          </a:p>
          <a:p>
            <a:r>
              <a:rPr lang="en-US" dirty="0">
                <a:solidFill>
                  <a:srgbClr val="FF0000"/>
                </a:solidFill>
              </a:rPr>
              <a:t>Forecasting</a:t>
            </a:r>
            <a:r>
              <a:rPr lang="en-US" dirty="0"/>
              <a:t> (e.g., predicting next year’s interest rates based on previous years’ interest rates and other financial/ fiscal/ political/ economic information)</a:t>
            </a:r>
          </a:p>
          <a:p>
            <a:r>
              <a:rPr lang="en-US" dirty="0">
                <a:solidFill>
                  <a:srgbClr val="FF0000"/>
                </a:solidFill>
              </a:rPr>
              <a:t>Optimization</a:t>
            </a:r>
            <a:r>
              <a:rPr lang="en-US" dirty="0"/>
              <a:t> (e.g., determining how much of different mutual funds to purchase in order to maximize returns based on a customer’s risk tolerance)</a:t>
            </a:r>
          </a:p>
        </p:txBody>
      </p:sp>
    </p:spTree>
    <p:extLst>
      <p:ext uri="{BB962C8B-B14F-4D97-AF65-F5344CB8AC3E}">
        <p14:creationId xmlns:p14="http://schemas.microsoft.com/office/powerpoint/2010/main" val="419965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5D4B-A9AB-3D44-A294-0A045A4E798A}"/>
              </a:ext>
            </a:extLst>
          </p:cNvPr>
          <p:cNvSpPr>
            <a:spLocks noGrp="1"/>
          </p:cNvSpPr>
          <p:nvPr>
            <p:ph type="title"/>
          </p:nvPr>
        </p:nvSpPr>
        <p:spPr/>
        <p:txBody>
          <a:bodyPr>
            <a:normAutofit fontScale="90000"/>
          </a:bodyPr>
          <a:lstStyle/>
          <a:p>
            <a:r>
              <a:rPr lang="en-US" dirty="0"/>
              <a:t>If you are evaluating a new algorithm or model, what is the “straw man” for comparison?</a:t>
            </a:r>
          </a:p>
        </p:txBody>
      </p:sp>
      <p:sp>
        <p:nvSpPr>
          <p:cNvPr id="3" name="Content Placeholder 2">
            <a:extLst>
              <a:ext uri="{FF2B5EF4-FFF2-40B4-BE49-F238E27FC236}">
                <a16:creationId xmlns:a16="http://schemas.microsoft.com/office/drawing/2014/main" id="{B0C64B5F-B622-0142-B136-3E871743B7D9}"/>
              </a:ext>
            </a:extLst>
          </p:cNvPr>
          <p:cNvSpPr>
            <a:spLocks noGrp="1"/>
          </p:cNvSpPr>
          <p:nvPr>
            <p:ph idx="1"/>
          </p:nvPr>
        </p:nvSpPr>
        <p:spPr/>
        <p:txBody>
          <a:bodyPr>
            <a:normAutofit lnSpcReduction="10000"/>
          </a:bodyPr>
          <a:lstStyle/>
          <a:p>
            <a:r>
              <a:rPr lang="en-US" dirty="0">
                <a:solidFill>
                  <a:srgbClr val="FF0000"/>
                </a:solidFill>
              </a:rPr>
              <a:t>Classification: </a:t>
            </a:r>
            <a:r>
              <a:rPr lang="en-US" dirty="0"/>
              <a:t>linear perceptron; support vector machine; small feedforward neural network trained with </a:t>
            </a:r>
            <a:r>
              <a:rPr lang="en-US" dirty="0">
                <a:solidFill>
                  <a:srgbClr val="FF0000"/>
                </a:solidFill>
              </a:rPr>
              <a:t>backpropagation</a:t>
            </a:r>
            <a:r>
              <a:rPr lang="en-US" dirty="0"/>
              <a:t>; decision tree; random forest</a:t>
            </a:r>
          </a:p>
          <a:p>
            <a:endParaRPr lang="en-US" dirty="0"/>
          </a:p>
          <a:p>
            <a:r>
              <a:rPr lang="en-US" dirty="0">
                <a:solidFill>
                  <a:srgbClr val="FF0000"/>
                </a:solidFill>
              </a:rPr>
              <a:t>Function approximation: </a:t>
            </a:r>
            <a:r>
              <a:rPr lang="en-US" dirty="0"/>
              <a:t>linear regression; logistic regression; support vector regression; small feedforward NN (with backpropagation)</a:t>
            </a:r>
          </a:p>
          <a:p>
            <a:endParaRPr lang="en-US" dirty="0">
              <a:solidFill>
                <a:srgbClr val="FF0000"/>
              </a:solidFill>
            </a:endParaRPr>
          </a:p>
          <a:p>
            <a:r>
              <a:rPr lang="en-US" dirty="0">
                <a:solidFill>
                  <a:srgbClr val="FF0000"/>
                </a:solidFill>
              </a:rPr>
              <a:t>Forecasting/prediction over time: </a:t>
            </a:r>
            <a:r>
              <a:rPr lang="en-US" dirty="0"/>
              <a:t>no change model; short-term average; long-term average; seasonal average; linear trend model;  ARMA; ARIMA; LSTM/GRU neural network</a:t>
            </a:r>
          </a:p>
          <a:p>
            <a:endParaRPr lang="en-US" dirty="0"/>
          </a:p>
        </p:txBody>
      </p:sp>
    </p:spTree>
    <p:extLst>
      <p:ext uri="{BB962C8B-B14F-4D97-AF65-F5344CB8AC3E}">
        <p14:creationId xmlns:p14="http://schemas.microsoft.com/office/powerpoint/2010/main" val="3514789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E5B6-9A8C-3E45-9647-0857A5EA4646}"/>
              </a:ext>
            </a:extLst>
          </p:cNvPr>
          <p:cNvSpPr>
            <a:spLocks noGrp="1"/>
          </p:cNvSpPr>
          <p:nvPr>
            <p:ph type="title"/>
          </p:nvPr>
        </p:nvSpPr>
        <p:spPr/>
        <p:txBody>
          <a:bodyPr/>
          <a:lstStyle/>
          <a:p>
            <a:r>
              <a:rPr lang="en-US" dirty="0"/>
              <a:t>How to show results</a:t>
            </a:r>
          </a:p>
        </p:txBody>
      </p:sp>
      <p:sp>
        <p:nvSpPr>
          <p:cNvPr id="3" name="Content Placeholder 2">
            <a:extLst>
              <a:ext uri="{FF2B5EF4-FFF2-40B4-BE49-F238E27FC236}">
                <a16:creationId xmlns:a16="http://schemas.microsoft.com/office/drawing/2014/main" id="{3A394A26-2B59-CC47-96CB-F28F8FB35ECD}"/>
              </a:ext>
            </a:extLst>
          </p:cNvPr>
          <p:cNvSpPr>
            <a:spLocks noGrp="1"/>
          </p:cNvSpPr>
          <p:nvPr>
            <p:ph idx="1"/>
          </p:nvPr>
        </p:nvSpPr>
        <p:spPr/>
        <p:txBody>
          <a:bodyPr>
            <a:normAutofit fontScale="92500" lnSpcReduction="20000"/>
          </a:bodyPr>
          <a:lstStyle/>
          <a:p>
            <a:r>
              <a:rPr lang="en-US" dirty="0"/>
              <a:t>Most algorithms show fast improvements in early iterations and slow or sporadic improvements later. </a:t>
            </a:r>
            <a:r>
              <a:rPr lang="en-US" dirty="0">
                <a:solidFill>
                  <a:srgbClr val="FF0000"/>
                </a:solidFill>
              </a:rPr>
              <a:t>Logarithmic plots </a:t>
            </a:r>
            <a:r>
              <a:rPr lang="en-US" dirty="0"/>
              <a:t>are better than linear plots.</a:t>
            </a:r>
          </a:p>
          <a:p>
            <a:r>
              <a:rPr lang="en-US" dirty="0"/>
              <a:t>Visual comparisons across two separate graphs are hard.  Show </a:t>
            </a:r>
            <a:r>
              <a:rPr lang="en-US" dirty="0">
                <a:solidFill>
                  <a:srgbClr val="FF0000"/>
                </a:solidFill>
              </a:rPr>
              <a:t>multiple plots on the same graph</a:t>
            </a:r>
            <a:r>
              <a:rPr lang="en-US" dirty="0"/>
              <a:t>, using different colors, dashed/dotted lines, etc.</a:t>
            </a:r>
          </a:p>
          <a:p>
            <a:r>
              <a:rPr lang="en-US" dirty="0"/>
              <a:t>The reader may not know what conclusion is to be drawn from a graph or table.  </a:t>
            </a:r>
            <a:r>
              <a:rPr lang="en-US" dirty="0">
                <a:solidFill>
                  <a:srgbClr val="FF0000"/>
                </a:solidFill>
              </a:rPr>
              <a:t>State the conclusion </a:t>
            </a:r>
            <a:r>
              <a:rPr lang="en-US" dirty="0"/>
              <a:t>clearly.</a:t>
            </a:r>
          </a:p>
          <a:p>
            <a:r>
              <a:rPr lang="en-US" dirty="0"/>
              <a:t>Tables with many numbers are hard to read. Avoid using too many digits; </a:t>
            </a:r>
            <a:r>
              <a:rPr lang="en-US" dirty="0">
                <a:solidFill>
                  <a:srgbClr val="FF0000"/>
                </a:solidFill>
              </a:rPr>
              <a:t>approximate</a:t>
            </a:r>
            <a:r>
              <a:rPr lang="en-US" dirty="0"/>
              <a:t> instead (e.g., “12.1k” instead of “12,127.8149”).</a:t>
            </a:r>
          </a:p>
          <a:p>
            <a:r>
              <a:rPr lang="en-US" dirty="0"/>
              <a:t>Each trial with an algorithm may yield different results.  Hence average across </a:t>
            </a:r>
            <a:r>
              <a:rPr lang="en-US" dirty="0">
                <a:solidFill>
                  <a:srgbClr val="FF0000"/>
                </a:solidFill>
              </a:rPr>
              <a:t>many trials </a:t>
            </a:r>
            <a:r>
              <a:rPr lang="en-US" dirty="0"/>
              <a:t>(preferably 30), and also show standard deviations.  </a:t>
            </a:r>
          </a:p>
          <a:p>
            <a:r>
              <a:rPr lang="en-US" dirty="0"/>
              <a:t>Sometimes extreme values skew the averages.  The </a:t>
            </a:r>
            <a:r>
              <a:rPr lang="en-US" dirty="0">
                <a:solidFill>
                  <a:srgbClr val="FF0000"/>
                </a:solidFill>
              </a:rPr>
              <a:t>median</a:t>
            </a:r>
            <a:r>
              <a:rPr lang="en-US" dirty="0"/>
              <a:t> is then more informative than the mean.</a:t>
            </a:r>
          </a:p>
          <a:p>
            <a:endParaRPr lang="en-US" dirty="0"/>
          </a:p>
        </p:txBody>
      </p:sp>
    </p:spTree>
    <p:extLst>
      <p:ext uri="{BB962C8B-B14F-4D97-AF65-F5344CB8AC3E}">
        <p14:creationId xmlns:p14="http://schemas.microsoft.com/office/powerpoint/2010/main" val="1219291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00">
            <a:alpha val="14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5855-1A49-0BFF-EEFA-E85A50229399}"/>
              </a:ext>
            </a:extLst>
          </p:cNvPr>
          <p:cNvSpPr>
            <a:spLocks noGrp="1"/>
          </p:cNvSpPr>
          <p:nvPr>
            <p:ph type="title"/>
          </p:nvPr>
        </p:nvSpPr>
        <p:spPr/>
        <p:txBody>
          <a:bodyPr/>
          <a:lstStyle/>
          <a:p>
            <a:r>
              <a:rPr lang="en-US" dirty="0"/>
              <a:t>Example: how to show results</a:t>
            </a:r>
          </a:p>
        </p:txBody>
      </p:sp>
      <p:sp>
        <p:nvSpPr>
          <p:cNvPr id="3" name="Content Placeholder 2">
            <a:extLst>
              <a:ext uri="{FF2B5EF4-FFF2-40B4-BE49-F238E27FC236}">
                <a16:creationId xmlns:a16="http://schemas.microsoft.com/office/drawing/2014/main" id="{A2766DE3-E63E-6B53-B1A2-14DE9C54D254}"/>
              </a:ext>
            </a:extLst>
          </p:cNvPr>
          <p:cNvSpPr>
            <a:spLocks noGrp="1"/>
          </p:cNvSpPr>
          <p:nvPr>
            <p:ph idx="1"/>
          </p:nvPr>
        </p:nvSpPr>
        <p:spPr/>
        <p:txBody>
          <a:bodyPr/>
          <a:lstStyle/>
          <a:p>
            <a:pPr marL="0" indent="0">
              <a:buNone/>
            </a:pPr>
            <a:r>
              <a:rPr lang="en-US" dirty="0"/>
              <a:t>Accuracy</a:t>
            </a:r>
          </a:p>
          <a:p>
            <a:pPr marL="0" indent="0">
              <a:buNone/>
            </a:pPr>
            <a:r>
              <a:rPr lang="en-US" dirty="0"/>
              <a:t>100%</a:t>
            </a:r>
          </a:p>
          <a:p>
            <a:pPr marL="0" indent="0">
              <a:buNone/>
            </a:pPr>
            <a:endParaRPr lang="en-US" dirty="0"/>
          </a:p>
          <a:p>
            <a:pPr marL="0" indent="0">
              <a:buNone/>
            </a:pPr>
            <a:r>
              <a:rPr lang="en-US" dirty="0"/>
              <a:t>75%</a:t>
            </a:r>
          </a:p>
          <a:p>
            <a:pPr marL="0" indent="0">
              <a:buNone/>
            </a:pPr>
            <a:endParaRPr lang="en-US" dirty="0"/>
          </a:p>
          <a:p>
            <a:pPr marL="0" indent="0">
              <a:buNone/>
            </a:pPr>
            <a:r>
              <a:rPr lang="en-US" dirty="0"/>
              <a:t>50%</a:t>
            </a:r>
          </a:p>
          <a:p>
            <a:pPr marL="0" indent="0">
              <a:buNone/>
            </a:pPr>
            <a:r>
              <a:rPr lang="en-US" dirty="0"/>
              <a:t>	1k	2k	4k	8k	16k	32k …</a:t>
            </a:r>
          </a:p>
          <a:p>
            <a:pPr marL="0" indent="0">
              <a:buNone/>
            </a:pPr>
            <a:r>
              <a:rPr lang="en-US" dirty="0"/>
              <a:t>Number of updates (shown on log scale)</a:t>
            </a:r>
          </a:p>
        </p:txBody>
      </p:sp>
      <p:sp>
        <p:nvSpPr>
          <p:cNvPr id="9" name="Straight Connector 8">
            <a:extLst>
              <a:ext uri="{FF2B5EF4-FFF2-40B4-BE49-F238E27FC236}">
                <a16:creationId xmlns:a16="http://schemas.microsoft.com/office/drawing/2014/main" id="{FA40B167-F851-4995-B2CB-927066777DF6}"/>
              </a:ext>
            </a:extLst>
          </p:cNvPr>
          <p:cNvSpPr/>
          <p:nvPr/>
        </p:nvSpPr>
        <p:spPr>
          <a:xfrm rot="5400000">
            <a:off x="15480" y="3378420"/>
            <a:ext cx="274320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to 9">
            <a:extLst>
              <a:ext uri="{FF2B5EF4-FFF2-40B4-BE49-F238E27FC236}">
                <a16:creationId xmlns:a16="http://schemas.microsoft.com/office/drawing/2014/main" id="{EB3BDE03-1448-4700-B3D9-22D55FFB849F}"/>
              </a:ext>
            </a:extLst>
          </p:cNvPr>
          <p:cNvSpPr/>
          <p:nvPr/>
        </p:nvSpPr>
        <p:spPr>
          <a:xfrm>
            <a:off x="1379880" y="4777200"/>
            <a:ext cx="420624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C589998-ACF9-4B88-ABED-3D61108D5CB4}"/>
                  </a:ext>
                </a:extLst>
              </p14:cNvPr>
              <p14:cNvContentPartPr/>
              <p14:nvPr/>
            </p14:nvContentPartPr>
            <p14:xfrm>
              <a:off x="2014920" y="2753507"/>
              <a:ext cx="5076000" cy="2131200"/>
            </p14:xfrm>
          </p:contentPart>
        </mc:Choice>
        <mc:Fallback xmlns="">
          <p:pic>
            <p:nvPicPr>
              <p:cNvPr id="11" name="Ink 10">
                <a:extLst>
                  <a:ext uri="{FF2B5EF4-FFF2-40B4-BE49-F238E27FC236}">
                    <a16:creationId xmlns:a16="http://schemas.microsoft.com/office/drawing/2014/main" id="{AC589998-ACF9-4B88-ABED-3D61108D5CB4}"/>
                  </a:ext>
                </a:extLst>
              </p:cNvPr>
              <p:cNvPicPr/>
              <p:nvPr/>
            </p:nvPicPr>
            <p:blipFill>
              <a:blip r:embed="rId3"/>
              <a:stretch>
                <a:fillRect/>
              </a:stretch>
            </p:blipFill>
            <p:spPr>
              <a:xfrm>
                <a:off x="2005920" y="2744867"/>
                <a:ext cx="5093640" cy="2148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FF0152E9-18CF-A486-416A-3BAF602C028A}"/>
                  </a:ext>
                </a:extLst>
              </p14:cNvPr>
              <p14:cNvContentPartPr/>
              <p14:nvPr/>
            </p14:nvContentPartPr>
            <p14:xfrm>
              <a:off x="2065680" y="3352547"/>
              <a:ext cx="5025960" cy="1557720"/>
            </p14:xfrm>
          </p:contentPart>
        </mc:Choice>
        <mc:Fallback xmlns="">
          <p:pic>
            <p:nvPicPr>
              <p:cNvPr id="12" name="Ink 11">
                <a:extLst>
                  <a:ext uri="{FF2B5EF4-FFF2-40B4-BE49-F238E27FC236}">
                    <a16:creationId xmlns:a16="http://schemas.microsoft.com/office/drawing/2014/main" id="{FF0152E9-18CF-A486-416A-3BAF602C028A}"/>
                  </a:ext>
                </a:extLst>
              </p:cNvPr>
              <p:cNvPicPr/>
              <p:nvPr/>
            </p:nvPicPr>
            <p:blipFill>
              <a:blip r:embed="rId5"/>
              <a:stretch>
                <a:fillRect/>
              </a:stretch>
            </p:blipFill>
            <p:spPr>
              <a:xfrm>
                <a:off x="2057040" y="3343547"/>
                <a:ext cx="5043600" cy="1575360"/>
              </a:xfrm>
              <a:prstGeom prst="rect">
                <a:avLst/>
              </a:prstGeom>
            </p:spPr>
          </p:pic>
        </mc:Fallback>
      </mc:AlternateContent>
      <p:sp>
        <p:nvSpPr>
          <p:cNvPr id="51" name="ZoneTexte 50">
            <a:extLst>
              <a:ext uri="{FF2B5EF4-FFF2-40B4-BE49-F238E27FC236}">
                <a16:creationId xmlns:a16="http://schemas.microsoft.com/office/drawing/2014/main" id="{9249E286-1CE6-40C3-913D-9F89E67C2310}"/>
              </a:ext>
            </a:extLst>
          </p:cNvPr>
          <p:cNvSpPr txBox="1"/>
          <p:nvPr/>
        </p:nvSpPr>
        <p:spPr>
          <a:xfrm>
            <a:off x="2876401" y="3484944"/>
            <a:ext cx="4586330" cy="584775"/>
          </a:xfrm>
          <a:prstGeom prst="rect">
            <a:avLst/>
          </a:prstGeom>
          <a:noFill/>
        </p:spPr>
        <p:txBody>
          <a:bodyPr wrap="square" rtlCol="0" anchor="ctr" anchorCtr="1">
            <a:spAutoFit/>
          </a:bodyPr>
          <a:lstStyle/>
          <a:p>
            <a:pPr algn="ctr"/>
            <a:r>
              <a:rPr lang="en-US" sz="3200" dirty="0">
                <a:solidFill>
                  <a:srgbClr val="E71224"/>
                </a:solidFill>
              </a:rPr>
              <a:t>Testing</a:t>
            </a:r>
          </a:p>
        </p:txBody>
      </p:sp>
      <p:sp>
        <p:nvSpPr>
          <p:cNvPr id="58" name="ZoneTexte 57">
            <a:extLst>
              <a:ext uri="{FF2B5EF4-FFF2-40B4-BE49-F238E27FC236}">
                <a16:creationId xmlns:a16="http://schemas.microsoft.com/office/drawing/2014/main" id="{A89F7B43-211E-4BCD-82D1-2CE49B3891B2}"/>
              </a:ext>
            </a:extLst>
          </p:cNvPr>
          <p:cNvSpPr txBox="1"/>
          <p:nvPr/>
        </p:nvSpPr>
        <p:spPr>
          <a:xfrm>
            <a:off x="3879162" y="2210395"/>
            <a:ext cx="2216835" cy="584775"/>
          </a:xfrm>
          <a:prstGeom prst="rect">
            <a:avLst/>
          </a:prstGeom>
          <a:noFill/>
        </p:spPr>
        <p:txBody>
          <a:bodyPr wrap="square" rtlCol="0" anchor="ctr" anchorCtr="1">
            <a:spAutoFit/>
          </a:bodyPr>
          <a:lstStyle/>
          <a:p>
            <a:pPr algn="ctr"/>
            <a:r>
              <a:rPr lang="en-US" sz="3200" dirty="0">
                <a:solidFill>
                  <a:srgbClr val="000000"/>
                </a:solidFill>
              </a:rPr>
              <a:t>Training</a:t>
            </a:r>
          </a:p>
        </p:txBody>
      </p:sp>
      <p:pic>
        <p:nvPicPr>
          <p:cNvPr id="46" name="Picture 45">
            <a:extLst>
              <a:ext uri="{FF2B5EF4-FFF2-40B4-BE49-F238E27FC236}">
                <a16:creationId xmlns:a16="http://schemas.microsoft.com/office/drawing/2014/main" id="{FEA36FCF-7AEB-0D29-5C12-811E068A8291}"/>
              </a:ext>
            </a:extLst>
          </p:cNvPr>
          <p:cNvPicPr>
            <a:picLocks noChangeAspect="1"/>
          </p:cNvPicPr>
          <p:nvPr/>
        </p:nvPicPr>
        <p:blipFill>
          <a:blip r:embed="rId6"/>
          <a:stretch>
            <a:fillRect/>
          </a:stretch>
        </p:blipFill>
        <p:spPr>
          <a:xfrm>
            <a:off x="7141680" y="1655246"/>
            <a:ext cx="5606686" cy="3869253"/>
          </a:xfrm>
          <a:prstGeom prst="rect">
            <a:avLst/>
          </a:prstGeom>
        </p:spPr>
      </p:pic>
      <p:sp>
        <p:nvSpPr>
          <p:cNvPr id="47" name="TextBox 46">
            <a:extLst>
              <a:ext uri="{FF2B5EF4-FFF2-40B4-BE49-F238E27FC236}">
                <a16:creationId xmlns:a16="http://schemas.microsoft.com/office/drawing/2014/main" id="{B11107ED-992E-809A-06B5-472CDE11A587}"/>
              </a:ext>
            </a:extLst>
          </p:cNvPr>
          <p:cNvSpPr txBox="1"/>
          <p:nvPr/>
        </p:nvSpPr>
        <p:spPr>
          <a:xfrm>
            <a:off x="9220200" y="5625569"/>
            <a:ext cx="2667000" cy="1200329"/>
          </a:xfrm>
          <a:prstGeom prst="rect">
            <a:avLst/>
          </a:prstGeom>
          <a:noFill/>
        </p:spPr>
        <p:txBody>
          <a:bodyPr wrap="square" rtlCol="0">
            <a:spAutoFit/>
          </a:bodyPr>
          <a:lstStyle/>
          <a:p>
            <a:r>
              <a:rPr lang="en-US" dirty="0"/>
              <a:t>Number of data points, in thousands, at the point when best test results are obtained</a:t>
            </a:r>
          </a:p>
        </p:txBody>
      </p:sp>
    </p:spTree>
    <p:extLst>
      <p:ext uri="{BB962C8B-B14F-4D97-AF65-F5344CB8AC3E}">
        <p14:creationId xmlns:p14="http://schemas.microsoft.com/office/powerpoint/2010/main" val="443081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DAE4C5-852F-DCB5-E175-B56A19F1BB56}"/>
              </a:ext>
            </a:extLst>
          </p:cNvPr>
          <p:cNvPicPr>
            <a:picLocks noChangeAspect="1"/>
          </p:cNvPicPr>
          <p:nvPr/>
        </p:nvPicPr>
        <p:blipFill>
          <a:blip r:embed="rId2"/>
          <a:stretch>
            <a:fillRect/>
          </a:stretch>
        </p:blipFill>
        <p:spPr>
          <a:xfrm>
            <a:off x="2209800" y="74660"/>
            <a:ext cx="7772400" cy="6708680"/>
          </a:xfrm>
          <a:prstGeom prst="rect">
            <a:avLst/>
          </a:prstGeom>
        </p:spPr>
      </p:pic>
    </p:spTree>
    <p:extLst>
      <p:ext uri="{BB962C8B-B14F-4D97-AF65-F5344CB8AC3E}">
        <p14:creationId xmlns:p14="http://schemas.microsoft.com/office/powerpoint/2010/main" val="284406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a:t>
            </a:r>
          </a:p>
        </p:txBody>
      </p:sp>
      <p:sp>
        <p:nvSpPr>
          <p:cNvPr id="3" name="Content Placeholder 2"/>
          <p:cNvSpPr>
            <a:spLocks noGrp="1"/>
          </p:cNvSpPr>
          <p:nvPr>
            <p:ph idx="1"/>
          </p:nvPr>
        </p:nvSpPr>
        <p:spPr/>
        <p:txBody>
          <a:bodyPr/>
          <a:lstStyle/>
          <a:p>
            <a:pPr marL="0" indent="0">
              <a:buNone/>
            </a:pPr>
            <a:r>
              <a:rPr lang="en-US" dirty="0"/>
              <a:t>Processes generate data!</a:t>
            </a:r>
          </a:p>
          <a:p>
            <a:r>
              <a:rPr lang="en-US" dirty="0"/>
              <a:t>Some processes are deterministic; </a:t>
            </a:r>
            <a:r>
              <a:rPr lang="en-US" dirty="0">
                <a:solidFill>
                  <a:srgbClr val="FF0000"/>
                </a:solidFill>
              </a:rPr>
              <a:t>most are not.</a:t>
            </a:r>
          </a:p>
          <a:p>
            <a:r>
              <a:rPr lang="en-US" dirty="0"/>
              <a:t>Some processes involve the actions of </a:t>
            </a:r>
            <a:r>
              <a:rPr lang="en-US" dirty="0">
                <a:solidFill>
                  <a:srgbClr val="FF0000"/>
                </a:solidFill>
              </a:rPr>
              <a:t>autonomous agents</a:t>
            </a:r>
            <a:r>
              <a:rPr lang="en-US" dirty="0"/>
              <a:t>.</a:t>
            </a:r>
          </a:p>
          <a:p>
            <a:r>
              <a:rPr lang="en-US" dirty="0"/>
              <a:t>Some contain </a:t>
            </a:r>
            <a:r>
              <a:rPr lang="en-US" dirty="0">
                <a:solidFill>
                  <a:srgbClr val="FF0000"/>
                </a:solidFill>
              </a:rPr>
              <a:t>feedback loops</a:t>
            </a:r>
            <a:r>
              <a:rPr lang="en-US" dirty="0"/>
              <a:t>, so that outputs depend on old inputs, recent outputs, and perhaps external reinforcement (reward).</a:t>
            </a:r>
          </a:p>
          <a:p>
            <a:r>
              <a:rPr lang="en-US" dirty="0">
                <a:solidFill>
                  <a:srgbClr val="FF0000"/>
                </a:solidFill>
              </a:rPr>
              <a:t>Noise</a:t>
            </a:r>
            <a:r>
              <a:rPr lang="en-US" dirty="0"/>
              <a:t> may be inherent or the result of measurement.</a:t>
            </a:r>
          </a:p>
          <a:p>
            <a:r>
              <a:rPr lang="en-US" dirty="0"/>
              <a:t>The nature of a process may </a:t>
            </a:r>
            <a:r>
              <a:rPr lang="en-US" dirty="0">
                <a:solidFill>
                  <a:srgbClr val="FF0000"/>
                </a:solidFill>
              </a:rPr>
              <a:t>change with time</a:t>
            </a:r>
            <a:r>
              <a:rPr lang="en-US" dirty="0"/>
              <a:t>.</a:t>
            </a:r>
          </a:p>
        </p:txBody>
      </p:sp>
    </p:spTree>
    <p:extLst>
      <p:ext uri="{BB962C8B-B14F-4D97-AF65-F5344CB8AC3E}">
        <p14:creationId xmlns:p14="http://schemas.microsoft.com/office/powerpoint/2010/main" val="86061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D495-037D-3820-2372-D061CD6FEE7B}"/>
              </a:ext>
            </a:extLst>
          </p:cNvPr>
          <p:cNvSpPr>
            <a:spLocks noGrp="1"/>
          </p:cNvSpPr>
          <p:nvPr>
            <p:ph type="title"/>
          </p:nvPr>
        </p:nvSpPr>
        <p:spPr/>
        <p:txBody>
          <a:bodyPr/>
          <a:lstStyle/>
          <a:p>
            <a:r>
              <a:rPr lang="en-US" dirty="0"/>
              <a:t>Possible goals of Machine Learning</a:t>
            </a:r>
          </a:p>
        </p:txBody>
      </p:sp>
      <p:sp>
        <p:nvSpPr>
          <p:cNvPr id="3" name="Content Placeholder 2">
            <a:extLst>
              <a:ext uri="{FF2B5EF4-FFF2-40B4-BE49-F238E27FC236}">
                <a16:creationId xmlns:a16="http://schemas.microsoft.com/office/drawing/2014/main" id="{3E97EFE9-7675-8B62-E669-731B1253BC2C}"/>
              </a:ext>
            </a:extLst>
          </p:cNvPr>
          <p:cNvSpPr>
            <a:spLocks noGrp="1"/>
          </p:cNvSpPr>
          <p:nvPr>
            <p:ph idx="1"/>
          </p:nvPr>
        </p:nvSpPr>
        <p:spPr/>
        <p:txBody>
          <a:bodyPr/>
          <a:lstStyle/>
          <a:p>
            <a:pPr marL="514350" indent="-514350">
              <a:buAutoNum type="arabicPeriod"/>
            </a:pPr>
            <a:r>
              <a:rPr lang="en-US" dirty="0">
                <a:solidFill>
                  <a:srgbClr val="FF0000"/>
                </a:solidFill>
              </a:rPr>
              <a:t>Prediction</a:t>
            </a:r>
            <a:r>
              <a:rPr lang="en-US" dirty="0"/>
              <a:t> (of outputs of the process, in response to new inputs)</a:t>
            </a:r>
          </a:p>
          <a:p>
            <a:pPr marL="514350" indent="-514350">
              <a:buAutoNum type="arabicPeriod"/>
            </a:pPr>
            <a:r>
              <a:rPr lang="en-US" dirty="0"/>
              <a:t>Process </a:t>
            </a:r>
            <a:r>
              <a:rPr lang="en-US" dirty="0">
                <a:solidFill>
                  <a:srgbClr val="FF0000"/>
                </a:solidFill>
              </a:rPr>
              <a:t>simulation</a:t>
            </a:r>
            <a:r>
              <a:rPr lang="en-US" dirty="0"/>
              <a:t> (developing a functional description)</a:t>
            </a:r>
          </a:p>
          <a:p>
            <a:pPr marL="514350" indent="-514350">
              <a:buAutoNum type="arabicPeriod"/>
            </a:pPr>
            <a:r>
              <a:rPr lang="en-US" dirty="0"/>
              <a:t>Process </a:t>
            </a:r>
            <a:r>
              <a:rPr lang="en-US" dirty="0">
                <a:solidFill>
                  <a:srgbClr val="FF0000"/>
                </a:solidFill>
              </a:rPr>
              <a:t>understanding</a:t>
            </a:r>
            <a:r>
              <a:rPr lang="en-US" dirty="0"/>
              <a:t> (how the real process works)</a:t>
            </a:r>
          </a:p>
        </p:txBody>
      </p:sp>
    </p:spTree>
    <p:extLst>
      <p:ext uri="{BB962C8B-B14F-4D97-AF65-F5344CB8AC3E}">
        <p14:creationId xmlns:p14="http://schemas.microsoft.com/office/powerpoint/2010/main" val="75090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27BE-C023-ED22-62D3-FFCFA3E8F51A}"/>
              </a:ext>
            </a:extLst>
          </p:cNvPr>
          <p:cNvSpPr>
            <a:spLocks noGrp="1"/>
          </p:cNvSpPr>
          <p:nvPr>
            <p:ph type="title"/>
          </p:nvPr>
        </p:nvSpPr>
        <p:spPr/>
        <p:txBody>
          <a:bodyPr/>
          <a:lstStyle/>
          <a:p>
            <a:r>
              <a:rPr lang="en-US" dirty="0"/>
              <a:t>Prediction </a:t>
            </a:r>
            <a:r>
              <a:rPr lang="en-US" sz="3600" dirty="0"/>
              <a:t>(in the generic sense, not just forecasting)</a:t>
            </a:r>
            <a:endParaRPr lang="en-US" dirty="0"/>
          </a:p>
        </p:txBody>
      </p:sp>
      <p:sp>
        <p:nvSpPr>
          <p:cNvPr id="3" name="Content Placeholder 2">
            <a:extLst>
              <a:ext uri="{FF2B5EF4-FFF2-40B4-BE49-F238E27FC236}">
                <a16:creationId xmlns:a16="http://schemas.microsoft.com/office/drawing/2014/main" id="{FEB20B0B-590F-B0BA-F264-173DB8845D58}"/>
              </a:ext>
            </a:extLst>
          </p:cNvPr>
          <p:cNvSpPr>
            <a:spLocks noGrp="1"/>
          </p:cNvSpPr>
          <p:nvPr>
            <p:ph idx="1"/>
          </p:nvPr>
        </p:nvSpPr>
        <p:spPr/>
        <p:txBody>
          <a:bodyPr>
            <a:normAutofit/>
          </a:bodyPr>
          <a:lstStyle/>
          <a:p>
            <a:r>
              <a:rPr lang="en-US" sz="3600" b="1" dirty="0">
                <a:solidFill>
                  <a:srgbClr val="000000"/>
                </a:solidFill>
                <a:effectLst/>
                <a:latin typeface="Calibri" panose="020F0502020204030204" pitchFamily="34" charset="0"/>
              </a:rPr>
              <a:t>Given: </a:t>
            </a:r>
            <a:r>
              <a:rPr lang="en-US" sz="3600" dirty="0">
                <a:solidFill>
                  <a:srgbClr val="000000"/>
                </a:solidFill>
                <a:effectLst/>
                <a:latin typeface="Calibri" panose="020F0502020204030204" pitchFamily="34" charset="0"/>
              </a:rPr>
              <a:t>a new input </a:t>
            </a:r>
          </a:p>
          <a:p>
            <a:endParaRPr lang="en-US" sz="3600" dirty="0">
              <a:solidFill>
                <a:srgbClr val="000000"/>
              </a:solidFill>
              <a:effectLst/>
              <a:latin typeface="Calibri" panose="020F0502020204030204" pitchFamily="34" charset="0"/>
            </a:endParaRPr>
          </a:p>
          <a:p>
            <a:r>
              <a:rPr lang="en-US" sz="3600" b="1" dirty="0">
                <a:solidFill>
                  <a:srgbClr val="FF0000"/>
                </a:solidFill>
                <a:effectLst/>
                <a:latin typeface="Calibri" panose="020F0502020204030204" pitchFamily="34" charset="0"/>
              </a:rPr>
              <a:t>Goal: </a:t>
            </a:r>
            <a:r>
              <a:rPr lang="en-US" sz="3600" dirty="0">
                <a:solidFill>
                  <a:srgbClr val="FF0000"/>
                </a:solidFill>
                <a:effectLst/>
                <a:latin typeface="Calibri" panose="020F0502020204030204" pitchFamily="34" charset="0"/>
              </a:rPr>
              <a:t>estimate what the corresponding system output should be.</a:t>
            </a:r>
          </a:p>
          <a:p>
            <a:endParaRPr lang="en-US" sz="3600" dirty="0">
              <a:solidFill>
                <a:srgbClr val="FF0000"/>
              </a:solidFill>
              <a:effectLst/>
              <a:latin typeface="Calibri" panose="020F0502020204030204" pitchFamily="34" charset="0"/>
            </a:endParaRPr>
          </a:p>
          <a:p>
            <a:pPr marL="0" indent="0">
              <a:buNone/>
            </a:pPr>
            <a:r>
              <a:rPr lang="en-US" sz="3600" dirty="0">
                <a:solidFill>
                  <a:srgbClr val="000000"/>
                </a:solidFill>
                <a:latin typeface="Calibri" panose="020F0502020204030204" pitchFamily="34" charset="0"/>
              </a:rPr>
              <a:t>T</a:t>
            </a:r>
            <a:r>
              <a:rPr lang="en-US" sz="3600" dirty="0">
                <a:solidFill>
                  <a:srgbClr val="000000"/>
                </a:solidFill>
                <a:effectLst/>
                <a:latin typeface="Calibri" panose="020F0502020204030204" pitchFamily="34" charset="0"/>
              </a:rPr>
              <a:t>hese estimations may happen </a:t>
            </a:r>
            <a:r>
              <a:rPr lang="en-US" sz="3600" b="1" dirty="0">
                <a:solidFill>
                  <a:srgbClr val="000000"/>
                </a:solidFill>
                <a:effectLst/>
                <a:latin typeface="Calibri" panose="020F0502020204030204" pitchFamily="34" charset="0"/>
              </a:rPr>
              <a:t>over time</a:t>
            </a:r>
            <a:r>
              <a:rPr lang="en-US" sz="3600" dirty="0">
                <a:solidFill>
                  <a:srgbClr val="000000"/>
                </a:solidFill>
                <a:effectLst/>
                <a:latin typeface="Calibri" panose="020F0502020204030204" pitchFamily="34" charset="0"/>
              </a:rPr>
              <a:t>, depending also on recent inputs that may not be new.</a:t>
            </a:r>
            <a:br>
              <a:rPr lang="en-US" sz="2000" dirty="0">
                <a:solidFill>
                  <a:srgbClr val="000000"/>
                </a:solidFill>
                <a:effectLst/>
                <a:latin typeface="Calibri" panose="020F0502020204030204" pitchFamily="34" charset="0"/>
              </a:rPr>
            </a:br>
            <a:endParaRPr lang="en-US" sz="20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3355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27BE-C023-ED22-62D3-FFCFA3E8F51A}"/>
              </a:ext>
            </a:extLst>
          </p:cNvPr>
          <p:cNvSpPr>
            <a:spLocks noGrp="1"/>
          </p:cNvSpPr>
          <p:nvPr>
            <p:ph type="title"/>
          </p:nvPr>
        </p:nvSpPr>
        <p:spPr/>
        <p:txBody>
          <a:bodyPr/>
          <a:lstStyle/>
          <a:p>
            <a:r>
              <a:rPr lang="en-US" dirty="0"/>
              <a:t>Prediction: Archeology examples</a:t>
            </a:r>
          </a:p>
        </p:txBody>
      </p:sp>
      <p:sp>
        <p:nvSpPr>
          <p:cNvPr id="3" name="Content Placeholder 2">
            <a:extLst>
              <a:ext uri="{FF2B5EF4-FFF2-40B4-BE49-F238E27FC236}">
                <a16:creationId xmlns:a16="http://schemas.microsoft.com/office/drawing/2014/main" id="{FEB20B0B-590F-B0BA-F264-173DB8845D58}"/>
              </a:ext>
            </a:extLst>
          </p:cNvPr>
          <p:cNvSpPr>
            <a:spLocks noGrp="1"/>
          </p:cNvSpPr>
          <p:nvPr>
            <p:ph idx="1"/>
          </p:nvPr>
        </p:nvSpPr>
        <p:spPr/>
        <p:txBody>
          <a:bodyPr>
            <a:normAutofit fontScale="92500"/>
          </a:bodyPr>
          <a:lstStyle/>
          <a:p>
            <a:pPr marL="0" indent="0">
              <a:buNone/>
            </a:pPr>
            <a:r>
              <a:rPr lang="en-US" b="1" dirty="0">
                <a:solidFill>
                  <a:srgbClr val="FF0000"/>
                </a:solidFill>
                <a:effectLst/>
                <a:latin typeface="Calibri" panose="020F0502020204030204" pitchFamily="34" charset="0"/>
              </a:rPr>
              <a:t>Scientists have newly excavated some bones, and pose questions such as:</a:t>
            </a:r>
          </a:p>
          <a:p>
            <a:pPr algn="l">
              <a:buFont typeface="+mj-lt"/>
              <a:buAutoNum type="arabicPeriod"/>
            </a:pPr>
            <a:r>
              <a:rPr lang="en-US" sz="3000" b="0" i="0" u="none" strike="noStrike" dirty="0">
                <a:solidFill>
                  <a:srgbClr val="000000"/>
                </a:solidFill>
                <a:effectLst/>
                <a:latin typeface="Calibri" panose="020F0502020204030204" pitchFamily="34" charset="0"/>
              </a:rPr>
              <a:t>Which group of bones belong to the same animal? </a:t>
            </a:r>
            <a:r>
              <a:rPr lang="en-US" sz="3000" b="0" i="0" u="none" strike="noStrike" dirty="0">
                <a:solidFill>
                  <a:srgbClr val="FF0000"/>
                </a:solidFill>
                <a:effectLst/>
                <a:latin typeface="Calibri" panose="020F0502020204030204" pitchFamily="34" charset="0"/>
              </a:rPr>
              <a:t>(Grouping, clustering…)</a:t>
            </a:r>
          </a:p>
          <a:p>
            <a:pPr algn="l">
              <a:buFont typeface="+mj-lt"/>
              <a:buAutoNum type="arabicPeriod"/>
            </a:pPr>
            <a:r>
              <a:rPr lang="en-US" sz="3000" b="0" i="0" u="none" strike="noStrike" dirty="0">
                <a:solidFill>
                  <a:srgbClr val="000000"/>
                </a:solidFill>
                <a:effectLst/>
                <a:latin typeface="Calibri" panose="020F0502020204030204" pitchFamily="34" charset="0"/>
              </a:rPr>
              <a:t>To which species does a newly excavated bone belong? </a:t>
            </a:r>
            <a:r>
              <a:rPr lang="en-US" sz="3000" b="0" i="0" u="none" strike="noStrike" dirty="0">
                <a:solidFill>
                  <a:srgbClr val="FF0000"/>
                </a:solidFill>
                <a:effectLst/>
                <a:latin typeface="Calibri" panose="020F0502020204030204" pitchFamily="34" charset="0"/>
              </a:rPr>
              <a:t>(Classification)</a:t>
            </a:r>
          </a:p>
          <a:p>
            <a:pPr algn="l">
              <a:buFont typeface="+mj-lt"/>
              <a:buAutoNum type="arabicPeriod"/>
            </a:pPr>
            <a:r>
              <a:rPr lang="en-US" sz="3000" b="0" i="0" u="none" strike="noStrike" dirty="0">
                <a:solidFill>
                  <a:srgbClr val="000000"/>
                </a:solidFill>
                <a:effectLst/>
                <a:latin typeface="Calibri" panose="020F0502020204030204" pitchFamily="34" charset="0"/>
              </a:rPr>
              <a:t>What is the </a:t>
            </a:r>
            <a:r>
              <a:rPr lang="en-US" sz="3000" b="0" i="0" u="none" strike="noStrike" dirty="0">
                <a:solidFill>
                  <a:srgbClr val="FF0000"/>
                </a:solidFill>
                <a:effectLst/>
                <a:latin typeface="Calibri" panose="020F0502020204030204" pitchFamily="34" charset="0"/>
              </a:rPr>
              <a:t>probability</a:t>
            </a:r>
            <a:r>
              <a:rPr lang="en-US" sz="3000" b="0" i="0" u="none" strike="noStrike" dirty="0">
                <a:solidFill>
                  <a:srgbClr val="000000"/>
                </a:solidFill>
                <a:effectLst/>
                <a:latin typeface="Calibri" panose="020F0502020204030204" pitchFamily="34" charset="0"/>
              </a:rPr>
              <a:t> that an excavated bone belongs to T. Rex?</a:t>
            </a:r>
          </a:p>
          <a:p>
            <a:pPr algn="l">
              <a:buFont typeface="+mj-lt"/>
              <a:buAutoNum type="arabicPeriod"/>
            </a:pPr>
            <a:r>
              <a:rPr lang="en-US" sz="3000" b="0" i="0" u="none" strike="noStrike" dirty="0">
                <a:solidFill>
                  <a:srgbClr val="000000"/>
                </a:solidFill>
                <a:effectLst/>
                <a:latin typeface="Calibri" panose="020F0502020204030204" pitchFamily="34" charset="0"/>
              </a:rPr>
              <a:t>What is the </a:t>
            </a:r>
            <a:r>
              <a:rPr lang="en-US" sz="3000" b="0" i="0" u="none" strike="noStrike" dirty="0">
                <a:solidFill>
                  <a:srgbClr val="FF0000"/>
                </a:solidFill>
                <a:effectLst/>
                <a:latin typeface="Calibri" panose="020F0502020204030204" pitchFamily="34" charset="0"/>
              </a:rPr>
              <a:t>predicted length of the leg </a:t>
            </a:r>
            <a:r>
              <a:rPr lang="en-US" sz="3000" b="0" i="0" u="none" strike="noStrike" dirty="0">
                <a:solidFill>
                  <a:srgbClr val="000000"/>
                </a:solidFill>
                <a:effectLst/>
                <a:latin typeface="Calibri" panose="020F0502020204030204" pitchFamily="34" charset="0"/>
              </a:rPr>
              <a:t>of the animal to which an excavated partial thigh bone belongs?</a:t>
            </a:r>
          </a:p>
          <a:p>
            <a:pPr algn="l">
              <a:buFont typeface="+mj-lt"/>
              <a:buAutoNum type="arabicPeriod"/>
            </a:pPr>
            <a:r>
              <a:rPr lang="en-US" sz="3000" b="0" i="0" u="none" strike="noStrike" dirty="0">
                <a:solidFill>
                  <a:srgbClr val="000000"/>
                </a:solidFill>
                <a:effectLst/>
                <a:latin typeface="Calibri" panose="020F0502020204030204" pitchFamily="34" charset="0"/>
              </a:rPr>
              <a:t>In which </a:t>
            </a:r>
            <a:r>
              <a:rPr lang="en-US" sz="3000" b="0" i="0" u="none" strike="noStrike" dirty="0">
                <a:solidFill>
                  <a:srgbClr val="FF0000"/>
                </a:solidFill>
                <a:effectLst/>
                <a:latin typeface="Calibri" panose="020F0502020204030204" pitchFamily="34" charset="0"/>
              </a:rPr>
              <a:t>direction should we dig </a:t>
            </a:r>
            <a:r>
              <a:rPr lang="en-US" sz="3000" b="0" i="0" u="none" strike="noStrike" dirty="0">
                <a:solidFill>
                  <a:srgbClr val="000000"/>
                </a:solidFill>
                <a:effectLst/>
                <a:latin typeface="Calibri" panose="020F0502020204030204" pitchFamily="34" charset="0"/>
              </a:rPr>
              <a:t>next to uncover more bones?</a:t>
            </a:r>
          </a:p>
        </p:txBody>
      </p:sp>
    </p:spTree>
    <p:extLst>
      <p:ext uri="{BB962C8B-B14F-4D97-AF65-F5344CB8AC3E}">
        <p14:creationId xmlns:p14="http://schemas.microsoft.com/office/powerpoint/2010/main" val="41665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F839-EFB3-A9ED-D934-393DFB830718}"/>
              </a:ext>
            </a:extLst>
          </p:cNvPr>
          <p:cNvSpPr>
            <a:spLocks noGrp="1"/>
          </p:cNvSpPr>
          <p:nvPr>
            <p:ph type="title"/>
          </p:nvPr>
        </p:nvSpPr>
        <p:spPr/>
        <p:txBody>
          <a:bodyPr/>
          <a:lstStyle/>
          <a:p>
            <a:r>
              <a:rPr lang="en-US" dirty="0"/>
              <a:t>Prediction is </a:t>
            </a:r>
            <a:r>
              <a:rPr lang="en-US" dirty="0">
                <a:solidFill>
                  <a:srgbClr val="FF0000"/>
                </a:solidFill>
              </a:rPr>
              <a:t>not</a:t>
            </a:r>
            <a:r>
              <a:rPr lang="en-US" dirty="0"/>
              <a:t> process simulation!</a:t>
            </a:r>
          </a:p>
        </p:txBody>
      </p:sp>
      <p:sp>
        <p:nvSpPr>
          <p:cNvPr id="3" name="Content Placeholder 2">
            <a:extLst>
              <a:ext uri="{FF2B5EF4-FFF2-40B4-BE49-F238E27FC236}">
                <a16:creationId xmlns:a16="http://schemas.microsoft.com/office/drawing/2014/main" id="{A1EF8BA6-4541-6959-34C1-5B0391F398F9}"/>
              </a:ext>
            </a:extLst>
          </p:cNvPr>
          <p:cNvSpPr>
            <a:spLocks noGrp="1"/>
          </p:cNvSpPr>
          <p:nvPr>
            <p:ph idx="1"/>
          </p:nvPr>
        </p:nvSpPr>
        <p:spPr>
          <a:xfrm>
            <a:off x="838200" y="1897062"/>
            <a:ext cx="10515600" cy="4351338"/>
          </a:xfrm>
        </p:spPr>
        <p:txBody>
          <a:bodyPr>
            <a:normAutofit fontScale="92500" lnSpcReduction="10000"/>
          </a:bodyPr>
          <a:lstStyle/>
          <a:p>
            <a:pPr algn="l"/>
            <a:r>
              <a:rPr lang="en-US" b="1" dirty="0">
                <a:solidFill>
                  <a:srgbClr val="7030A0"/>
                </a:solidFill>
                <a:latin typeface="Calibri" panose="020F0502020204030204" pitchFamily="34" charset="0"/>
              </a:rPr>
              <a:t>W</a:t>
            </a:r>
            <a:r>
              <a:rPr lang="en-US" sz="2800" b="1" i="0" u="none" strike="noStrike" dirty="0">
                <a:solidFill>
                  <a:srgbClr val="7030A0"/>
                </a:solidFill>
                <a:effectLst/>
                <a:latin typeface="Calibri" panose="020F0502020204030204" pitchFamily="34" charset="0"/>
              </a:rPr>
              <a:t>e may </a:t>
            </a:r>
            <a:r>
              <a:rPr lang="en-US" sz="2800" b="1" i="0" u="sng" strike="noStrike" dirty="0">
                <a:solidFill>
                  <a:srgbClr val="7030A0"/>
                </a:solidFill>
                <a:effectLst/>
                <a:latin typeface="Calibri" panose="020F0502020204030204" pitchFamily="34" charset="0"/>
              </a:rPr>
              <a:t>accept good estimates</a:t>
            </a:r>
            <a:r>
              <a:rPr lang="en-US" sz="2800" b="1" i="0" u="none" strike="noStrike" dirty="0">
                <a:solidFill>
                  <a:srgbClr val="7030A0"/>
                </a:solidFill>
                <a:effectLst/>
                <a:latin typeface="Calibri" panose="020F0502020204030204" pitchFamily="34" charset="0"/>
              </a:rPr>
              <a:t>, even if the logic or the actual relationship between input and output variables remains unknown. </a:t>
            </a:r>
            <a:r>
              <a:rPr lang="en-US" sz="2800" b="1" i="0" u="none" strike="noStrike" dirty="0">
                <a:solidFill>
                  <a:srgbClr val="000000"/>
                </a:solidFill>
                <a:effectLst/>
                <a:latin typeface="Calibri" panose="020F0502020204030204" pitchFamily="34" charset="0"/>
              </a:rPr>
              <a:t> </a:t>
            </a:r>
          </a:p>
          <a:p>
            <a:pPr marL="0" indent="0" algn="l">
              <a:buNone/>
            </a:pPr>
            <a:r>
              <a:rPr lang="en-US" b="1" dirty="0">
                <a:solidFill>
                  <a:srgbClr val="000000"/>
                </a:solidFill>
                <a:latin typeface="Calibri" panose="020F0502020204030204" pitchFamily="34" charset="0"/>
              </a:rPr>
              <a:t>E</a:t>
            </a:r>
            <a:r>
              <a:rPr lang="en-US" sz="2800" b="1" i="0" u="none" strike="noStrike" dirty="0">
                <a:solidFill>
                  <a:srgbClr val="000000"/>
                </a:solidFill>
                <a:effectLst/>
                <a:latin typeface="Calibri" panose="020F0502020204030204" pitchFamily="34" charset="0"/>
              </a:rPr>
              <a:t>xample</a:t>
            </a:r>
            <a:r>
              <a:rPr lang="en-US" b="1" dirty="0">
                <a:solidFill>
                  <a:srgbClr val="000000"/>
                </a:solidFill>
                <a:latin typeface="Calibri" panose="020F0502020204030204" pitchFamily="34" charset="0"/>
              </a:rPr>
              <a:t>: </a:t>
            </a:r>
            <a:r>
              <a:rPr lang="en-US" sz="2800" b="1" i="0" u="none" strike="noStrike" dirty="0">
                <a:solidFill>
                  <a:srgbClr val="000000"/>
                </a:solidFill>
                <a:effectLst/>
                <a:latin typeface="Calibri" panose="020F0502020204030204" pitchFamily="34" charset="0"/>
              </a:rPr>
              <a:t> </a:t>
            </a:r>
            <a:r>
              <a:rPr lang="en-US" sz="2800" b="0" i="0" u="none" strike="noStrike" dirty="0">
                <a:solidFill>
                  <a:srgbClr val="000000"/>
                </a:solidFill>
                <a:effectLst/>
                <a:latin typeface="Calibri" panose="020F0502020204030204" pitchFamily="34" charset="0"/>
              </a:rPr>
              <a:t>in some ML approaches, multiple models are developed, possibly contradicting each other, and we rely on an overall prediction that aggregates the results of each of these models.  </a:t>
            </a:r>
          </a:p>
          <a:p>
            <a:pPr marL="0" indent="0" algn="l">
              <a:buNone/>
            </a:pPr>
            <a:br>
              <a:rPr lang="en-US" sz="2800" b="0" i="0" u="none" strike="noStrike" dirty="0">
                <a:solidFill>
                  <a:srgbClr val="000000"/>
                </a:solidFill>
                <a:effectLst/>
                <a:latin typeface="Calibri" panose="020F0502020204030204" pitchFamily="34" charset="0"/>
              </a:rPr>
            </a:br>
            <a:endParaRPr lang="en-US" sz="2800" b="0" i="0" u="none" strike="noStrike" dirty="0">
              <a:solidFill>
                <a:srgbClr val="000000"/>
              </a:solidFill>
              <a:effectLst/>
              <a:latin typeface="Calibri" panose="020F0502020204030204" pitchFamily="34" charset="0"/>
            </a:endParaRPr>
          </a:p>
          <a:p>
            <a:pPr algn="l"/>
            <a:r>
              <a:rPr lang="en-US" sz="2800" b="1" i="0" u="none" strike="noStrike" dirty="0">
                <a:solidFill>
                  <a:srgbClr val="7030A0"/>
                </a:solidFill>
                <a:effectLst/>
                <a:latin typeface="Calibri" panose="020F0502020204030204" pitchFamily="34" charset="0"/>
              </a:rPr>
              <a:t>Predictions may be performed </a:t>
            </a:r>
            <a:r>
              <a:rPr lang="en-US" sz="2800" b="1" i="0" u="sng" strike="noStrike" dirty="0">
                <a:solidFill>
                  <a:srgbClr val="7030A0"/>
                </a:solidFill>
                <a:effectLst/>
                <a:latin typeface="Calibri" panose="020F0502020204030204" pitchFamily="34" charset="0"/>
              </a:rPr>
              <a:t>without</a:t>
            </a:r>
            <a:r>
              <a:rPr lang="en-US" sz="2800" b="1" i="0" u="none" strike="noStrike" dirty="0">
                <a:solidFill>
                  <a:srgbClr val="7030A0"/>
                </a:solidFill>
                <a:effectLst/>
                <a:latin typeface="Calibri" panose="020F0502020204030204" pitchFamily="34" charset="0"/>
              </a:rPr>
              <a:t> constructing any models</a:t>
            </a:r>
            <a:r>
              <a:rPr lang="en-US" sz="2800" b="0" i="0" u="none" strike="noStrike" dirty="0">
                <a:solidFill>
                  <a:srgbClr val="7030A0"/>
                </a:solidFill>
                <a:effectLst/>
                <a:latin typeface="Calibri" panose="020F0502020204030204" pitchFamily="34" charset="0"/>
              </a:rPr>
              <a:t>, </a:t>
            </a:r>
            <a:r>
              <a:rPr lang="en-US" sz="2800" b="0" i="0" u="none" strike="noStrike" dirty="0">
                <a:solidFill>
                  <a:srgbClr val="000000"/>
                </a:solidFill>
                <a:effectLst/>
                <a:latin typeface="Calibri" panose="020F0502020204030204" pitchFamily="34" charset="0"/>
              </a:rPr>
              <a:t>e.g., in </a:t>
            </a:r>
            <a:r>
              <a:rPr lang="en-US" sz="2800" b="0" i="1" u="none" strike="noStrike" dirty="0">
                <a:solidFill>
                  <a:srgbClr val="000000"/>
                </a:solidFill>
                <a:effectLst/>
                <a:latin typeface="Calibri" panose="020F0502020204030204" pitchFamily="34" charset="0"/>
              </a:rPr>
              <a:t>nearest neighbor </a:t>
            </a:r>
            <a:r>
              <a:rPr lang="en-US" sz="2800" b="0" i="0" u="none" strike="noStrike" dirty="0">
                <a:solidFill>
                  <a:srgbClr val="000000"/>
                </a:solidFill>
                <a:effectLst/>
                <a:latin typeface="Calibri" panose="020F0502020204030204" pitchFamily="34" charset="0"/>
              </a:rPr>
              <a:t>approaches, we simply rely on the expectation that similar inputs produce similar outputs, without any pretense of learning why that happens.</a:t>
            </a:r>
          </a:p>
          <a:p>
            <a:pPr marL="0" indent="0">
              <a:buNone/>
            </a:pPr>
            <a:endParaRPr lang="en-US" dirty="0"/>
          </a:p>
          <a:p>
            <a:endParaRPr lang="en-US" dirty="0"/>
          </a:p>
        </p:txBody>
      </p:sp>
    </p:spTree>
    <p:extLst>
      <p:ext uri="{BB962C8B-B14F-4D97-AF65-F5344CB8AC3E}">
        <p14:creationId xmlns:p14="http://schemas.microsoft.com/office/powerpoint/2010/main" val="298426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5EA-53D9-7027-2B23-DCFF606F878A}"/>
              </a:ext>
            </a:extLst>
          </p:cNvPr>
          <p:cNvSpPr>
            <a:spLocks noGrp="1"/>
          </p:cNvSpPr>
          <p:nvPr>
            <p:ph type="title"/>
          </p:nvPr>
        </p:nvSpPr>
        <p:spPr/>
        <p:txBody>
          <a:bodyPr/>
          <a:lstStyle/>
          <a:p>
            <a:r>
              <a:rPr lang="en-US" dirty="0"/>
              <a:t>Process Simulation</a:t>
            </a:r>
          </a:p>
        </p:txBody>
      </p:sp>
      <p:sp>
        <p:nvSpPr>
          <p:cNvPr id="3" name="Content Placeholder 2">
            <a:extLst>
              <a:ext uri="{FF2B5EF4-FFF2-40B4-BE49-F238E27FC236}">
                <a16:creationId xmlns:a16="http://schemas.microsoft.com/office/drawing/2014/main" id="{F87F6A35-D653-A00F-4A98-EC6EB3A2B826}"/>
              </a:ext>
            </a:extLst>
          </p:cNvPr>
          <p:cNvSpPr>
            <a:spLocks noGrp="1"/>
          </p:cNvSpPr>
          <p:nvPr>
            <p:ph idx="1"/>
          </p:nvPr>
        </p:nvSpPr>
        <p:spPr/>
        <p:txBody>
          <a:bodyPr>
            <a:normAutofit/>
          </a:bodyPr>
          <a:lstStyle/>
          <a:p>
            <a:pPr algn="l"/>
            <a:r>
              <a:rPr lang="en-US" b="1" i="0" u="none" strike="noStrike" dirty="0">
                <a:solidFill>
                  <a:srgbClr val="FF0000"/>
                </a:solidFill>
                <a:effectLst/>
                <a:latin typeface="Calibri" panose="020F0502020204030204" pitchFamily="34" charset="0"/>
              </a:rPr>
              <a:t>Goal: </a:t>
            </a:r>
            <a:r>
              <a:rPr lang="en-US" b="0" i="0" u="none" strike="noStrike" dirty="0">
                <a:solidFill>
                  <a:srgbClr val="FF0000"/>
                </a:solidFill>
                <a:effectLst/>
                <a:latin typeface="Calibri" panose="020F0502020204030204" pitchFamily="34" charset="0"/>
              </a:rPr>
              <a:t>construct a “model” </a:t>
            </a:r>
            <a:r>
              <a:rPr lang="en-US" b="0" i="0" u="none" strike="noStrike" dirty="0">
                <a:solidFill>
                  <a:srgbClr val="000000"/>
                </a:solidFill>
                <a:effectLst/>
                <a:latin typeface="Calibri" panose="020F0502020204030204" pitchFamily="34" charset="0"/>
              </a:rPr>
              <a:t>(mapping from inputs to outputs) that provides good estimates in all cases that fall in the applicable domain of input data.</a:t>
            </a:r>
          </a:p>
          <a:p>
            <a:pPr algn="l"/>
            <a:r>
              <a:rPr lang="en-US" b="0" i="0" u="none" strike="noStrike" dirty="0">
                <a:solidFill>
                  <a:srgbClr val="FF0000"/>
                </a:solidFill>
                <a:effectLst/>
                <a:latin typeface="Calibri" panose="020F0502020204030204" pitchFamily="34" charset="0"/>
              </a:rPr>
              <a:t>The model describes all the computations </a:t>
            </a:r>
            <a:r>
              <a:rPr lang="en-US" b="0" i="0" u="none" strike="noStrike" dirty="0">
                <a:solidFill>
                  <a:srgbClr val="000000"/>
                </a:solidFill>
                <a:effectLst/>
                <a:latin typeface="Calibri" panose="020F0502020204030204" pitchFamily="34" charset="0"/>
              </a:rPr>
              <a:t>that need to be carried out to obtain a reasonable estimate of the system outputs, when given the inputs.  </a:t>
            </a:r>
          </a:p>
          <a:p>
            <a:pPr algn="l"/>
            <a:r>
              <a:rPr lang="en-US" b="0" i="0" u="none" strike="noStrike" dirty="0">
                <a:solidFill>
                  <a:srgbClr val="000000"/>
                </a:solidFill>
                <a:effectLst/>
                <a:latin typeface="Calibri" panose="020F0502020204030204" pitchFamily="34" charset="0"/>
              </a:rPr>
              <a:t>With modern ML systems, especially with deep learning, </a:t>
            </a:r>
            <a:r>
              <a:rPr lang="en-US" b="0" i="0" u="none" strike="noStrike" dirty="0">
                <a:solidFill>
                  <a:srgbClr val="FF0000"/>
                </a:solidFill>
                <a:effectLst/>
                <a:latin typeface="Calibri" panose="020F0502020204030204" pitchFamily="34" charset="0"/>
              </a:rPr>
              <a:t>the model may be very complex</a:t>
            </a:r>
            <a:r>
              <a:rPr lang="en-US" b="0" i="0" u="none" strike="noStrike" dirty="0">
                <a:solidFill>
                  <a:srgbClr val="000000"/>
                </a:solidFill>
                <a:effectLst/>
                <a:latin typeface="Calibri" panose="020F0502020204030204" pitchFamily="34" charset="0"/>
              </a:rPr>
              <a:t>, involving the successive composition of numerous component nonlinear functions, which may not be amenable to any short summary. </a:t>
            </a:r>
            <a:endParaRPr lang="en-US" dirty="0"/>
          </a:p>
        </p:txBody>
      </p:sp>
    </p:spTree>
    <p:extLst>
      <p:ext uri="{BB962C8B-B14F-4D97-AF65-F5344CB8AC3E}">
        <p14:creationId xmlns:p14="http://schemas.microsoft.com/office/powerpoint/2010/main" val="148787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2775</Words>
  <Application>Microsoft Macintosh PowerPoint</Application>
  <PresentationFormat>Widescreen</PresentationFormat>
  <Paragraphs>231</Paragraphs>
  <Slides>37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Getting started  with  Machine Learning</vt:lpstr>
      <vt:lpstr>Class Exercise</vt:lpstr>
      <vt:lpstr>Class Exercise</vt:lpstr>
      <vt:lpstr>Reality</vt:lpstr>
      <vt:lpstr>Possible goals of Machine Learning</vt:lpstr>
      <vt:lpstr>Prediction (in the generic sense, not just forecasting)</vt:lpstr>
      <vt:lpstr>Prediction: Archeology examples</vt:lpstr>
      <vt:lpstr>Prediction is not process simulation!</vt:lpstr>
      <vt:lpstr>Process Simulation</vt:lpstr>
      <vt:lpstr>Process Simulation is not “Understanding”!</vt:lpstr>
      <vt:lpstr>“Understanding” = being able to …?...</vt:lpstr>
      <vt:lpstr>“Understanding” = being able to …</vt:lpstr>
      <vt:lpstr>What shall we do in ML?</vt:lpstr>
      <vt:lpstr>ML as a high-level meta-algorithm</vt:lpstr>
      <vt:lpstr>ML is Data-Driven!</vt:lpstr>
      <vt:lpstr>ML is Data-Driven!</vt:lpstr>
      <vt:lpstr>ML is Data-Driven!</vt:lpstr>
      <vt:lpstr>Models</vt:lpstr>
      <vt:lpstr>Models</vt:lpstr>
      <vt:lpstr>Learning Algorithms</vt:lpstr>
      <vt:lpstr>Class Exercise</vt:lpstr>
      <vt:lpstr>Class Exercise</vt:lpstr>
      <vt:lpstr>Incremental vs. Local vs. Global Search</vt:lpstr>
      <vt:lpstr>Incremental vs. Local vs. Global Search in Problem-Solving</vt:lpstr>
      <vt:lpstr>Incremental vs. Local vs. Global Search</vt:lpstr>
      <vt:lpstr>Local Search</vt:lpstr>
      <vt:lpstr>Well-known problem with Local Search</vt:lpstr>
      <vt:lpstr>Incremental vs. Local vs. Global Search</vt:lpstr>
      <vt:lpstr>Incremental vs. Local vs. Global Search</vt:lpstr>
      <vt:lpstr>Learning Approaches </vt:lpstr>
      <vt:lpstr>Need to choose models and learning algorithms</vt:lpstr>
      <vt:lpstr>Domain-specific information is important!</vt:lpstr>
      <vt:lpstr>Example problems from Finance</vt:lpstr>
      <vt:lpstr>If you are evaluating a new algorithm or model, what is the “straw man” for comparison?</vt:lpstr>
      <vt:lpstr>How to show results</vt:lpstr>
      <vt:lpstr>Example: how to show results</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K Mohan</cp:lastModifiedBy>
  <cp:revision>23</cp:revision>
  <dcterms:created xsi:type="dcterms:W3CDTF">2019-01-15T17:27:55Z</dcterms:created>
  <dcterms:modified xsi:type="dcterms:W3CDTF">2023-09-06T14:48:04Z</dcterms:modified>
</cp:coreProperties>
</file>