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15" r:id="rId3"/>
    <p:sldId id="316" r:id="rId4"/>
    <p:sldId id="317" r:id="rId5"/>
    <p:sldId id="318" r:id="rId6"/>
    <p:sldId id="319" r:id="rId7"/>
    <p:sldId id="320" r:id="rId8"/>
    <p:sldId id="321" r:id="rId9"/>
    <p:sldId id="322" r:id="rId10"/>
    <p:sldId id="323" r:id="rId11"/>
    <p:sldId id="324" r:id="rId12"/>
    <p:sldId id="328" r:id="rId13"/>
    <p:sldId id="325" r:id="rId14"/>
    <p:sldId id="326" r:id="rId15"/>
    <p:sldId id="3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p:restoredTop sz="94571"/>
  </p:normalViewPr>
  <p:slideViewPr>
    <p:cSldViewPr>
      <p:cViewPr varScale="1">
        <p:scale>
          <a:sx n="92" d="100"/>
          <a:sy n="92"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AB627-6190-2F4E-B496-81CC6BEBCCDB}" type="datetimeFigureOut">
              <a:rPr lang="en-US" smtClean="0"/>
              <a:t>9/13/23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4F71-CDBC-1748-94D5-9F5CE45349D9}" type="slidenum">
              <a:rPr lang="en-US" smtClean="0"/>
              <a:t>‹#›</a:t>
            </a:fld>
            <a:endParaRPr lang="en-US"/>
          </a:p>
        </p:txBody>
      </p:sp>
    </p:spTree>
    <p:extLst>
      <p:ext uri="{BB962C8B-B14F-4D97-AF65-F5344CB8AC3E}">
        <p14:creationId xmlns:p14="http://schemas.microsoft.com/office/powerpoint/2010/main" val="317982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D32EF-19DD-41FF-8E5F-C5C08257195F}"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24725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4267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78665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D32EF-19DD-41FF-8E5F-C5C08257195F}"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79593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FD32EF-19DD-41FF-8E5F-C5C08257195F}" type="datetimeFigureOut">
              <a:rPr lang="en-US" smtClean="0"/>
              <a:t>9/13/23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3784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D32EF-19DD-41FF-8E5F-C5C08257195F}"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406445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D32EF-19DD-41FF-8E5F-C5C08257195F}" type="datetimeFigureOut">
              <a:rPr lang="en-US" smtClean="0"/>
              <a:t>9/13/23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26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FD32EF-19DD-41FF-8E5F-C5C08257195F}" type="datetimeFigureOut">
              <a:rPr lang="en-US" smtClean="0"/>
              <a:t>9/13/23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50651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D32EF-19DD-41FF-8E5F-C5C08257195F}" type="datetimeFigureOut">
              <a:rPr lang="en-US" smtClean="0"/>
              <a:t>9/13/23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83723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3524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FD32EF-19DD-41FF-8E5F-C5C08257195F}" type="datetimeFigureOut">
              <a:rPr lang="en-US" smtClean="0"/>
              <a:t>9/13/23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51CE1-F351-4788-85F4-8E22D26E243D}" type="slidenum">
              <a:rPr lang="en-US" smtClean="0"/>
              <a:t>‹#›</a:t>
            </a:fld>
            <a:endParaRPr lang="en-US"/>
          </a:p>
        </p:txBody>
      </p:sp>
    </p:spTree>
    <p:extLst>
      <p:ext uri="{BB962C8B-B14F-4D97-AF65-F5344CB8AC3E}">
        <p14:creationId xmlns:p14="http://schemas.microsoft.com/office/powerpoint/2010/main" val="133595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D32EF-19DD-41FF-8E5F-C5C08257195F}" type="datetimeFigureOut">
              <a:rPr lang="en-US" smtClean="0"/>
              <a:t>9/13/23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51CE1-F351-4788-85F4-8E22D26E243D}" type="slidenum">
              <a:rPr lang="en-US" smtClean="0"/>
              <a:t>‹#›</a:t>
            </a:fld>
            <a:endParaRPr lang="en-US"/>
          </a:p>
        </p:txBody>
      </p:sp>
    </p:spTree>
    <p:extLst>
      <p:ext uri="{BB962C8B-B14F-4D97-AF65-F5344CB8AC3E}">
        <p14:creationId xmlns:p14="http://schemas.microsoft.com/office/powerpoint/2010/main" val="23491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 Pre-processing</a:t>
            </a:r>
            <a:br>
              <a:rPr lang="en-US" dirty="0"/>
            </a:br>
            <a:r>
              <a:rPr lang="en-US" dirty="0"/>
              <a:t>(and next steps for ML)</a:t>
            </a:r>
          </a:p>
        </p:txBody>
      </p:sp>
      <p:sp>
        <p:nvSpPr>
          <p:cNvPr id="3" name="Subtitle 2"/>
          <p:cNvSpPr>
            <a:spLocks noGrp="1"/>
          </p:cNvSpPr>
          <p:nvPr>
            <p:ph type="subTitle" idx="1"/>
          </p:nvPr>
        </p:nvSpPr>
        <p:spPr/>
        <p:txBody>
          <a:bodyPr/>
          <a:lstStyle/>
          <a:p>
            <a:r>
              <a:rPr lang="en-US" dirty="0"/>
              <a:t>CIS662, Sep. 11, 2023</a:t>
            </a:r>
          </a:p>
        </p:txBody>
      </p:sp>
    </p:spTree>
    <p:extLst>
      <p:ext uri="{BB962C8B-B14F-4D97-AF65-F5344CB8AC3E}">
        <p14:creationId xmlns:p14="http://schemas.microsoft.com/office/powerpoint/2010/main" val="296113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7C65-2C8F-8C4E-12C2-F7F59FABACCD}"/>
              </a:ext>
            </a:extLst>
          </p:cNvPr>
          <p:cNvSpPr>
            <a:spLocks noGrp="1"/>
          </p:cNvSpPr>
          <p:nvPr>
            <p:ph type="title"/>
          </p:nvPr>
        </p:nvSpPr>
        <p:spPr/>
        <p:txBody>
          <a:bodyPr/>
          <a:lstStyle/>
          <a:p>
            <a:r>
              <a:rPr lang="en-US" dirty="0"/>
              <a:t>Numerical degree of precision needed?</a:t>
            </a:r>
          </a:p>
        </p:txBody>
      </p:sp>
      <p:sp>
        <p:nvSpPr>
          <p:cNvPr id="3" name="Content Placeholder 2">
            <a:extLst>
              <a:ext uri="{FF2B5EF4-FFF2-40B4-BE49-F238E27FC236}">
                <a16:creationId xmlns:a16="http://schemas.microsoft.com/office/drawing/2014/main" id="{65ACA400-D5F6-40A4-D848-B37F46C5AD0A}"/>
              </a:ext>
            </a:extLst>
          </p:cNvPr>
          <p:cNvSpPr>
            <a:spLocks noGrp="1"/>
          </p:cNvSpPr>
          <p:nvPr>
            <p:ph idx="1"/>
          </p:nvPr>
        </p:nvSpPr>
        <p:spPr/>
        <p:txBody>
          <a:bodyPr/>
          <a:lstStyle/>
          <a:p>
            <a:r>
              <a:rPr lang="en-US" dirty="0"/>
              <a:t>Use as few digits as needed to distinguish various entries!</a:t>
            </a:r>
          </a:p>
          <a:p>
            <a:endParaRPr lang="en-US" dirty="0"/>
          </a:p>
          <a:p>
            <a:r>
              <a:rPr lang="en-US" dirty="0"/>
              <a:t>With floating point numbers, use 2-digit precision if the exponent is the same (e.g., 0.0000056 instead of 0.000005 or 0.00000559231).</a:t>
            </a:r>
          </a:p>
          <a:p>
            <a:endParaRPr lang="en-US" dirty="0"/>
          </a:p>
          <a:p>
            <a:r>
              <a:rPr lang="en-US" dirty="0"/>
              <a:t>With very large or very small numbers, use logarithms.</a:t>
            </a:r>
          </a:p>
        </p:txBody>
      </p:sp>
    </p:spTree>
    <p:extLst>
      <p:ext uri="{BB962C8B-B14F-4D97-AF65-F5344CB8AC3E}">
        <p14:creationId xmlns:p14="http://schemas.microsoft.com/office/powerpoint/2010/main" val="389020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BCE4-FDD7-9A62-00C0-8107453E827A}"/>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336C9A07-15BF-BA1F-2284-4BE558FC3A0C}"/>
              </a:ext>
            </a:extLst>
          </p:cNvPr>
          <p:cNvSpPr>
            <a:spLocks noGrp="1"/>
          </p:cNvSpPr>
          <p:nvPr>
            <p:ph idx="1"/>
          </p:nvPr>
        </p:nvSpPr>
        <p:spPr/>
        <p:txBody>
          <a:bodyPr>
            <a:normAutofit fontScale="92500" lnSpcReduction="10000"/>
          </a:bodyPr>
          <a:lstStyle/>
          <a:p>
            <a:r>
              <a:rPr lang="en-US" dirty="0"/>
              <a:t>Many practical data sets have missing values for some attributes.</a:t>
            </a:r>
          </a:p>
          <a:p>
            <a:r>
              <a:rPr lang="en-US" dirty="0"/>
              <a:t>Deleting such data points would lose important information, excessively shrinking the data set.</a:t>
            </a:r>
          </a:p>
          <a:p>
            <a:r>
              <a:rPr lang="en-US" dirty="0">
                <a:solidFill>
                  <a:srgbClr val="FF0000"/>
                </a:solidFill>
              </a:rPr>
              <a:t>“Imputation” algorithms attempt to fill in the missing values.</a:t>
            </a:r>
          </a:p>
          <a:p>
            <a:r>
              <a:rPr lang="en-US" dirty="0"/>
              <a:t>Warnings: </a:t>
            </a:r>
          </a:p>
          <a:p>
            <a:pPr marL="914400" lvl="1" indent="-457200">
              <a:buAutoNum type="arabicPeriod"/>
            </a:pPr>
            <a:r>
              <a:rPr lang="en-US" dirty="0"/>
              <a:t>Imputation may introduce unintended biases based on other data.  (E.g., people belonging to a particular zip code may tend to have low incomes)</a:t>
            </a:r>
          </a:p>
          <a:p>
            <a:pPr marL="914400" lvl="1" indent="-457200">
              <a:buAutoNum type="arabicPeriod"/>
            </a:pPr>
            <a:r>
              <a:rPr lang="en-US" dirty="0"/>
              <a:t>Some fields should not be imputed!  (E.g., date of birth)</a:t>
            </a:r>
          </a:p>
          <a:p>
            <a:pPr marL="914400" lvl="1" indent="-457200">
              <a:buAutoNum type="arabicPeriod"/>
            </a:pPr>
            <a:r>
              <a:rPr lang="en-US" dirty="0"/>
              <a:t>Most algorithms perform some form of interpolation based on other data, so unusual/unexpected values will not appear even if they are the right ones—they may be the reason for missing data!  (E.g., salaries that run over 7 digits in dollar figures)</a:t>
            </a:r>
          </a:p>
        </p:txBody>
      </p:sp>
    </p:spTree>
    <p:extLst>
      <p:ext uri="{BB962C8B-B14F-4D97-AF65-F5344CB8AC3E}">
        <p14:creationId xmlns:p14="http://schemas.microsoft.com/office/powerpoint/2010/main" val="259550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1A88-A33B-6C5B-A897-FCF58F34A6CB}"/>
              </a:ext>
            </a:extLst>
          </p:cNvPr>
          <p:cNvSpPr>
            <a:spLocks noGrp="1"/>
          </p:cNvSpPr>
          <p:nvPr>
            <p:ph type="title"/>
          </p:nvPr>
        </p:nvSpPr>
        <p:spPr/>
        <p:txBody>
          <a:bodyPr/>
          <a:lstStyle/>
          <a:p>
            <a:r>
              <a:rPr lang="en-US" dirty="0"/>
              <a:t>Some Missing Data Imputation approaches</a:t>
            </a:r>
          </a:p>
        </p:txBody>
      </p:sp>
      <p:sp>
        <p:nvSpPr>
          <p:cNvPr id="3" name="Content Placeholder 2">
            <a:extLst>
              <a:ext uri="{FF2B5EF4-FFF2-40B4-BE49-F238E27FC236}">
                <a16:creationId xmlns:a16="http://schemas.microsoft.com/office/drawing/2014/main" id="{EF3F9651-5B65-68CF-3C1A-180492771A2D}"/>
              </a:ext>
            </a:extLst>
          </p:cNvPr>
          <p:cNvSpPr>
            <a:spLocks noGrp="1"/>
          </p:cNvSpPr>
          <p:nvPr>
            <p:ph idx="1"/>
          </p:nvPr>
        </p:nvSpPr>
        <p:spPr/>
        <p:txBody>
          <a:bodyPr/>
          <a:lstStyle/>
          <a:p>
            <a:r>
              <a:rPr lang="en-US" dirty="0"/>
              <a:t>Replace by arithmetic average (for that field) from available data.</a:t>
            </a:r>
          </a:p>
          <a:p>
            <a:r>
              <a:rPr lang="en-US" dirty="0"/>
              <a:t>Replace by median…</a:t>
            </a:r>
          </a:p>
          <a:p>
            <a:r>
              <a:rPr lang="en-US" dirty="0"/>
              <a:t>Replace by the value of the nearest neighbor based on remaining fields.  Potential problems:</a:t>
            </a:r>
          </a:p>
          <a:p>
            <a:pPr marL="457200" lvl="1" indent="0">
              <a:buNone/>
            </a:pPr>
            <a:r>
              <a:rPr lang="en-US" dirty="0"/>
              <a:t>1. Which distance measure to use?</a:t>
            </a:r>
          </a:p>
          <a:p>
            <a:pPr marL="457200" lvl="1" indent="0">
              <a:buNone/>
            </a:pPr>
            <a:r>
              <a:rPr lang="en-US" dirty="0"/>
              <a:t>2. Who is the nearest neighbor, if they are also missing some field values?</a:t>
            </a:r>
          </a:p>
          <a:p>
            <a:r>
              <a:rPr lang="en-US" dirty="0"/>
              <a:t>Averaging field values from multiple (e.g., 3) nearest neighbors</a:t>
            </a:r>
          </a:p>
          <a:p>
            <a:r>
              <a:rPr lang="en-US" dirty="0"/>
              <a:t>“MICE” : missing data interpolation with chained equations</a:t>
            </a:r>
          </a:p>
          <a:p>
            <a:pPr marL="457200" lvl="1" indent="0">
              <a:buNone/>
            </a:pPr>
            <a:endParaRPr lang="en-US" dirty="0"/>
          </a:p>
        </p:txBody>
      </p:sp>
    </p:spTree>
    <p:extLst>
      <p:ext uri="{BB962C8B-B14F-4D97-AF65-F5344CB8AC3E}">
        <p14:creationId xmlns:p14="http://schemas.microsoft.com/office/powerpoint/2010/main" val="509298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5991-8F94-722D-8FCC-7DF507B07A44}"/>
              </a:ext>
            </a:extLst>
          </p:cNvPr>
          <p:cNvSpPr>
            <a:spLocks noGrp="1"/>
          </p:cNvSpPr>
          <p:nvPr>
            <p:ph type="title"/>
          </p:nvPr>
        </p:nvSpPr>
        <p:spPr/>
        <p:txBody>
          <a:bodyPr/>
          <a:lstStyle/>
          <a:p>
            <a:r>
              <a:rPr lang="en-US" dirty="0"/>
              <a:t>Impossible data field values</a:t>
            </a:r>
          </a:p>
        </p:txBody>
      </p:sp>
      <p:sp>
        <p:nvSpPr>
          <p:cNvPr id="3" name="Content Placeholder 2">
            <a:extLst>
              <a:ext uri="{FF2B5EF4-FFF2-40B4-BE49-F238E27FC236}">
                <a16:creationId xmlns:a16="http://schemas.microsoft.com/office/drawing/2014/main" id="{15374451-7ABA-7D70-9164-8550399B6A92}"/>
              </a:ext>
            </a:extLst>
          </p:cNvPr>
          <p:cNvSpPr>
            <a:spLocks noGrp="1"/>
          </p:cNvSpPr>
          <p:nvPr>
            <p:ph idx="1"/>
          </p:nvPr>
        </p:nvSpPr>
        <p:spPr/>
        <p:txBody>
          <a:bodyPr>
            <a:normAutofit fontScale="92500" lnSpcReduction="20000"/>
          </a:bodyPr>
          <a:lstStyle/>
          <a:p>
            <a:r>
              <a:rPr lang="en-US" dirty="0"/>
              <a:t>Examples: </a:t>
            </a:r>
          </a:p>
          <a:p>
            <a:pPr lvl="1"/>
            <a:r>
              <a:rPr lang="en-US" dirty="0"/>
              <a:t>birthday 2-29-2023, </a:t>
            </a:r>
          </a:p>
          <a:p>
            <a:pPr lvl="1"/>
            <a:r>
              <a:rPr lang="en-US" dirty="0"/>
              <a:t>negative salary (may sometimes make sense!)</a:t>
            </a:r>
          </a:p>
          <a:p>
            <a:pPr lvl="1"/>
            <a:r>
              <a:rPr lang="en-US" dirty="0"/>
              <a:t>Grade F-</a:t>
            </a:r>
          </a:p>
          <a:p>
            <a:pPr marL="457200" lvl="1" indent="0">
              <a:buNone/>
            </a:pPr>
            <a:endParaRPr lang="en-US" dirty="0"/>
          </a:p>
          <a:p>
            <a:r>
              <a:rPr lang="en-US" dirty="0"/>
              <a:t>Test first, don’t assume data is perfect!</a:t>
            </a:r>
          </a:p>
          <a:p>
            <a:endParaRPr lang="en-US" dirty="0"/>
          </a:p>
          <a:p>
            <a:r>
              <a:rPr lang="en-US" dirty="0"/>
              <a:t>Possible approaches to fix the problem:</a:t>
            </a:r>
          </a:p>
          <a:p>
            <a:pPr lvl="1"/>
            <a:r>
              <a:rPr lang="en-US" dirty="0"/>
              <a:t>Change it to “undefined”</a:t>
            </a:r>
          </a:p>
          <a:p>
            <a:pPr lvl="1"/>
            <a:r>
              <a:rPr lang="en-US" dirty="0"/>
              <a:t>Replace by a default value (e.g., 0 for salary)</a:t>
            </a:r>
          </a:p>
          <a:p>
            <a:pPr lvl="1"/>
            <a:r>
              <a:rPr lang="en-US" dirty="0"/>
              <a:t>Replace by the nearest feasible or reasonable value</a:t>
            </a:r>
          </a:p>
          <a:p>
            <a:pPr lvl="1"/>
            <a:r>
              <a:rPr lang="en-US" dirty="0"/>
              <a:t>Treat it just like missing data</a:t>
            </a:r>
          </a:p>
          <a:p>
            <a:pPr lvl="1"/>
            <a:endParaRPr lang="en-US" dirty="0"/>
          </a:p>
          <a:p>
            <a:endParaRPr lang="en-US" dirty="0"/>
          </a:p>
        </p:txBody>
      </p:sp>
    </p:spTree>
    <p:extLst>
      <p:ext uri="{BB962C8B-B14F-4D97-AF65-F5344CB8AC3E}">
        <p14:creationId xmlns:p14="http://schemas.microsoft.com/office/powerpoint/2010/main" val="406132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826A-F5A8-F29C-5DDB-84C48B52A3F5}"/>
              </a:ext>
            </a:extLst>
          </p:cNvPr>
          <p:cNvSpPr>
            <a:spLocks noGrp="1"/>
          </p:cNvSpPr>
          <p:nvPr>
            <p:ph type="title"/>
          </p:nvPr>
        </p:nvSpPr>
        <p:spPr/>
        <p:txBody>
          <a:bodyPr/>
          <a:lstStyle/>
          <a:p>
            <a:r>
              <a:rPr lang="en-US" dirty="0"/>
              <a:t>Data entry errors</a:t>
            </a:r>
          </a:p>
        </p:txBody>
      </p:sp>
      <p:sp>
        <p:nvSpPr>
          <p:cNvPr id="3" name="Content Placeholder 2">
            <a:extLst>
              <a:ext uri="{FF2B5EF4-FFF2-40B4-BE49-F238E27FC236}">
                <a16:creationId xmlns:a16="http://schemas.microsoft.com/office/drawing/2014/main" id="{91F247DC-AEA0-4C6F-7313-3FC0CEF9DA3A}"/>
              </a:ext>
            </a:extLst>
          </p:cNvPr>
          <p:cNvSpPr>
            <a:spLocks noGrp="1"/>
          </p:cNvSpPr>
          <p:nvPr>
            <p:ph idx="1"/>
          </p:nvPr>
        </p:nvSpPr>
        <p:spPr/>
        <p:txBody>
          <a:bodyPr/>
          <a:lstStyle/>
          <a:p>
            <a:pPr marL="0" indent="0">
              <a:buNone/>
            </a:pPr>
            <a:r>
              <a:rPr lang="en-US" dirty="0"/>
              <a:t>More comm0n than you </a:t>
            </a:r>
            <a:r>
              <a:rPr lang="en-US" dirty="0" err="1"/>
              <a:t>wuld</a:t>
            </a:r>
            <a:r>
              <a:rPr lang="en-US" dirty="0"/>
              <a:t> expect, 1f humans are in the loop, due to mis-typing!</a:t>
            </a:r>
          </a:p>
          <a:p>
            <a:r>
              <a:rPr lang="en-US" dirty="0">
                <a:solidFill>
                  <a:srgbClr val="00B050"/>
                </a:solidFill>
              </a:rPr>
              <a:t>Some impossible data fields are easier to catch by type-checking or examining if field constraints are met.</a:t>
            </a:r>
          </a:p>
          <a:p>
            <a:r>
              <a:rPr lang="en-US" dirty="0">
                <a:solidFill>
                  <a:srgbClr val="FF0000"/>
                </a:solidFill>
              </a:rPr>
              <a:t>Relatively un-catchable errors also exist, e.g., because of an extra zero in a salary number; </a:t>
            </a:r>
            <a:r>
              <a:rPr lang="en-US" b="1" u="sng" dirty="0">
                <a:solidFill>
                  <a:srgbClr val="FF0000"/>
                </a:solidFill>
              </a:rPr>
              <a:t>explicitly looking for anomalies</a:t>
            </a:r>
            <a:r>
              <a:rPr lang="en-US" dirty="0">
                <a:solidFill>
                  <a:srgbClr val="FF0000"/>
                </a:solidFill>
              </a:rPr>
              <a:t> may help catch possible ones.</a:t>
            </a:r>
          </a:p>
          <a:p>
            <a:r>
              <a:rPr lang="en-US" dirty="0">
                <a:solidFill>
                  <a:srgbClr val="C00000"/>
                </a:solidFill>
              </a:rPr>
              <a:t>Impossible: digit swapping, e.g., “5193” to “5913”; we may catch if some expected correlation with other data attributes is violated.</a:t>
            </a:r>
          </a:p>
          <a:p>
            <a:endParaRPr lang="en-US" dirty="0"/>
          </a:p>
        </p:txBody>
      </p:sp>
    </p:spTree>
    <p:extLst>
      <p:ext uri="{BB962C8B-B14F-4D97-AF65-F5344CB8AC3E}">
        <p14:creationId xmlns:p14="http://schemas.microsoft.com/office/powerpoint/2010/main" val="376873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1FE5-A97A-5A07-C1AE-FBAF8462A0A3}"/>
              </a:ext>
            </a:extLst>
          </p:cNvPr>
          <p:cNvSpPr>
            <a:spLocks noGrp="1"/>
          </p:cNvSpPr>
          <p:nvPr>
            <p:ph type="title"/>
          </p:nvPr>
        </p:nvSpPr>
        <p:spPr/>
        <p:txBody>
          <a:bodyPr/>
          <a:lstStyle/>
          <a:p>
            <a:r>
              <a:rPr lang="en-US" dirty="0"/>
              <a:t>Normalizing numerical data</a:t>
            </a:r>
          </a:p>
        </p:txBody>
      </p:sp>
      <p:sp>
        <p:nvSpPr>
          <p:cNvPr id="3" name="Content Placeholder 2">
            <a:extLst>
              <a:ext uri="{FF2B5EF4-FFF2-40B4-BE49-F238E27FC236}">
                <a16:creationId xmlns:a16="http://schemas.microsoft.com/office/drawing/2014/main" id="{DCD38C65-8FFB-B0F5-775B-875F06A22253}"/>
              </a:ext>
            </a:extLst>
          </p:cNvPr>
          <p:cNvSpPr>
            <a:spLocks noGrp="1"/>
          </p:cNvSpPr>
          <p:nvPr>
            <p:ph idx="1"/>
          </p:nvPr>
        </p:nvSpPr>
        <p:spPr/>
        <p:txBody>
          <a:bodyPr>
            <a:normAutofit lnSpcReduction="10000"/>
          </a:bodyPr>
          <a:lstStyle/>
          <a:p>
            <a:r>
              <a:rPr lang="en-US" dirty="0"/>
              <a:t>Simplest: linear squeezing into [0.0, 1.0] range</a:t>
            </a:r>
          </a:p>
          <a:p>
            <a:pPr lvl="1"/>
            <a:r>
              <a:rPr lang="en-US" dirty="0"/>
              <a:t>Possible problem: a single very large (or small) value can squeeze all data values into a very small range</a:t>
            </a:r>
          </a:p>
          <a:p>
            <a:r>
              <a:rPr lang="en-US" dirty="0" err="1"/>
              <a:t>Winsorizing</a:t>
            </a:r>
            <a:r>
              <a:rPr lang="en-US" dirty="0"/>
              <a:t>: keep out the extremes (e.g., top 5% and bottom 5%), linear squeezing of the remaining (e.g., middle 90%).</a:t>
            </a:r>
          </a:p>
          <a:p>
            <a:pPr lvl="1"/>
            <a:r>
              <a:rPr lang="en-US" dirty="0"/>
              <a:t>Decision to make: what to do with the extremes</a:t>
            </a:r>
          </a:p>
          <a:p>
            <a:pPr lvl="1"/>
            <a:endParaRPr lang="en-US" dirty="0"/>
          </a:p>
          <a:p>
            <a:r>
              <a:rPr lang="en-US" dirty="0"/>
              <a:t>Z-score: subtract the mean and divide by the standard deviation</a:t>
            </a:r>
          </a:p>
          <a:p>
            <a:endParaRPr lang="en-US" dirty="0"/>
          </a:p>
          <a:p>
            <a:r>
              <a:rPr lang="en-US" dirty="0"/>
              <a:t>Variations: use median and percentiles, instead of mean.</a:t>
            </a:r>
          </a:p>
          <a:p>
            <a:endParaRPr lang="en-US" dirty="0"/>
          </a:p>
        </p:txBody>
      </p:sp>
    </p:spTree>
    <p:extLst>
      <p:ext uri="{BB962C8B-B14F-4D97-AF65-F5344CB8AC3E}">
        <p14:creationId xmlns:p14="http://schemas.microsoft.com/office/powerpoint/2010/main" val="107990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5CA7-812C-8D86-1FCE-597C1F86431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08AD232-DCF1-4CFE-18A3-B263CEAA6D29}"/>
              </a:ext>
            </a:extLst>
          </p:cNvPr>
          <p:cNvSpPr>
            <a:spLocks noGrp="1"/>
          </p:cNvSpPr>
          <p:nvPr>
            <p:ph idx="1"/>
          </p:nvPr>
        </p:nvSpPr>
        <p:spPr/>
        <p:txBody>
          <a:bodyPr/>
          <a:lstStyle/>
          <a:p>
            <a:r>
              <a:rPr lang="en-US" dirty="0"/>
              <a:t>ML is focused on data analysis.</a:t>
            </a:r>
          </a:p>
          <a:p>
            <a:r>
              <a:rPr lang="en-US" dirty="0"/>
              <a:t>Two perspectives:</a:t>
            </a:r>
          </a:p>
          <a:p>
            <a:pPr lvl="1"/>
            <a:r>
              <a:rPr lang="en-US" dirty="0">
                <a:solidFill>
                  <a:srgbClr val="FF0000"/>
                </a:solidFill>
              </a:rPr>
              <a:t>Given data, </a:t>
            </a:r>
            <a:r>
              <a:rPr lang="en-US" dirty="0"/>
              <a:t>what is the best way to analyze it?  What features are important?  How can data be grouped?  What inferences can be drawn?  What patterns exist?  What are the anomalies?</a:t>
            </a:r>
          </a:p>
          <a:p>
            <a:pPr lvl="1"/>
            <a:endParaRPr lang="en-US" dirty="0"/>
          </a:p>
          <a:p>
            <a:pPr lvl="1"/>
            <a:r>
              <a:rPr lang="en-US" dirty="0">
                <a:solidFill>
                  <a:srgbClr val="FF0000"/>
                </a:solidFill>
              </a:rPr>
              <a:t>Given a hypothesis, </a:t>
            </a:r>
            <a:r>
              <a:rPr lang="en-US" dirty="0"/>
              <a:t>what is the best way to confirm or disconfirm it using data?  Which data need to be collected?  What aspects of available data will be helpful for the purpose?  How much confidence do we have in the inferences made from the data?</a:t>
            </a:r>
          </a:p>
        </p:txBody>
      </p:sp>
    </p:spTree>
    <p:extLst>
      <p:ext uri="{BB962C8B-B14F-4D97-AF65-F5344CB8AC3E}">
        <p14:creationId xmlns:p14="http://schemas.microsoft.com/office/powerpoint/2010/main" val="178176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578E-AA59-1AA8-4CDF-A35C94C13570}"/>
              </a:ext>
            </a:extLst>
          </p:cNvPr>
          <p:cNvSpPr>
            <a:spLocks noGrp="1"/>
          </p:cNvSpPr>
          <p:nvPr>
            <p:ph type="title"/>
          </p:nvPr>
        </p:nvSpPr>
        <p:spPr/>
        <p:txBody>
          <a:bodyPr/>
          <a:lstStyle/>
          <a:p>
            <a:r>
              <a:rPr lang="en-US" dirty="0"/>
              <a:t>Data Sourcing</a:t>
            </a:r>
          </a:p>
        </p:txBody>
      </p:sp>
      <p:sp>
        <p:nvSpPr>
          <p:cNvPr id="3" name="Content Placeholder 2">
            <a:extLst>
              <a:ext uri="{FF2B5EF4-FFF2-40B4-BE49-F238E27FC236}">
                <a16:creationId xmlns:a16="http://schemas.microsoft.com/office/drawing/2014/main" id="{36346CD0-C801-9F95-D41D-01A708B2E7D2}"/>
              </a:ext>
            </a:extLst>
          </p:cNvPr>
          <p:cNvSpPr>
            <a:spLocks noGrp="1"/>
          </p:cNvSpPr>
          <p:nvPr>
            <p:ph idx="1"/>
          </p:nvPr>
        </p:nvSpPr>
        <p:spPr/>
        <p:txBody>
          <a:bodyPr>
            <a:normAutofit fontScale="92500" lnSpcReduction="20000"/>
          </a:bodyPr>
          <a:lstStyle/>
          <a:p>
            <a:r>
              <a:rPr lang="en-US" dirty="0"/>
              <a:t>The first step is to obtain data.</a:t>
            </a:r>
          </a:p>
          <a:p>
            <a:r>
              <a:rPr lang="en-US" dirty="0"/>
              <a:t>Sometimes, laborious manual effort is expended for the same.</a:t>
            </a:r>
          </a:p>
          <a:p>
            <a:r>
              <a:rPr lang="en-US" dirty="0"/>
              <a:t>Data collection algorithms may be implemented.</a:t>
            </a:r>
          </a:p>
          <a:p>
            <a:pPr marL="0" indent="0">
              <a:buNone/>
            </a:pPr>
            <a:endParaRPr lang="en-US" dirty="0"/>
          </a:p>
          <a:p>
            <a:r>
              <a:rPr lang="en-US" dirty="0">
                <a:solidFill>
                  <a:srgbClr val="FF0000"/>
                </a:solidFill>
              </a:rPr>
              <a:t>Legal questions </a:t>
            </a:r>
            <a:r>
              <a:rPr lang="en-US" dirty="0"/>
              <a:t>arise: can we get into trouble for collecting this data?</a:t>
            </a:r>
          </a:p>
          <a:p>
            <a:r>
              <a:rPr lang="en-US" dirty="0">
                <a:solidFill>
                  <a:srgbClr val="FF0000"/>
                </a:solidFill>
              </a:rPr>
              <a:t>Ethical questions </a:t>
            </a:r>
            <a:r>
              <a:rPr lang="en-US" dirty="0"/>
              <a:t>also arise: are we harming those whose data we are collecting?</a:t>
            </a:r>
          </a:p>
          <a:p>
            <a:pPr marL="0" indent="0">
              <a:buNone/>
            </a:pPr>
            <a:r>
              <a:rPr lang="en-US" dirty="0"/>
              <a:t>[These two are not the same!]</a:t>
            </a:r>
          </a:p>
          <a:p>
            <a:pPr marL="0" indent="0">
              <a:buNone/>
            </a:pPr>
            <a:endParaRPr lang="en-US" dirty="0"/>
          </a:p>
          <a:p>
            <a:r>
              <a:rPr lang="en-US" dirty="0"/>
              <a:t>Any potential issues with data collected for HW0?</a:t>
            </a:r>
          </a:p>
          <a:p>
            <a:r>
              <a:rPr lang="en-US" dirty="0"/>
              <a:t>What if we also collected photographs of people?</a:t>
            </a:r>
          </a:p>
          <a:p>
            <a:pPr marL="0" indent="0">
              <a:buNone/>
            </a:pPr>
            <a:endParaRPr lang="en-US" dirty="0"/>
          </a:p>
        </p:txBody>
      </p:sp>
    </p:spTree>
    <p:extLst>
      <p:ext uri="{BB962C8B-B14F-4D97-AF65-F5344CB8AC3E}">
        <p14:creationId xmlns:p14="http://schemas.microsoft.com/office/powerpoint/2010/main" val="1716712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4F94-5BA5-0604-2535-AC66D20CD05C}"/>
              </a:ext>
            </a:extLst>
          </p:cNvPr>
          <p:cNvSpPr>
            <a:spLocks noGrp="1"/>
          </p:cNvSpPr>
          <p:nvPr>
            <p:ph type="title"/>
          </p:nvPr>
        </p:nvSpPr>
        <p:spPr/>
        <p:txBody>
          <a:bodyPr/>
          <a:lstStyle/>
          <a:p>
            <a:r>
              <a:rPr lang="en-US" dirty="0"/>
              <a:t>Good intentions may pave the way to “the bad place”!</a:t>
            </a:r>
          </a:p>
        </p:txBody>
      </p:sp>
      <p:sp>
        <p:nvSpPr>
          <p:cNvPr id="3" name="Content Placeholder 2">
            <a:extLst>
              <a:ext uri="{FF2B5EF4-FFF2-40B4-BE49-F238E27FC236}">
                <a16:creationId xmlns:a16="http://schemas.microsoft.com/office/drawing/2014/main" id="{19D32208-EDE0-6D18-9C46-5BF7E470FD98}"/>
              </a:ext>
            </a:extLst>
          </p:cNvPr>
          <p:cNvSpPr>
            <a:spLocks noGrp="1"/>
          </p:cNvSpPr>
          <p:nvPr>
            <p:ph idx="1"/>
          </p:nvPr>
        </p:nvSpPr>
        <p:spPr/>
        <p:txBody>
          <a:bodyPr/>
          <a:lstStyle/>
          <a:p>
            <a:pPr marL="0" indent="0">
              <a:buNone/>
            </a:pPr>
            <a:r>
              <a:rPr lang="en-US" dirty="0">
                <a:solidFill>
                  <a:srgbClr val="FF0000"/>
                </a:solidFill>
              </a:rPr>
              <a:t>Could someone else use this data for their own (not so good) reasons?</a:t>
            </a:r>
          </a:p>
          <a:p>
            <a:pPr lvl="1"/>
            <a:r>
              <a:rPr lang="en-US" dirty="0"/>
              <a:t>Governments and political organizations</a:t>
            </a:r>
          </a:p>
          <a:p>
            <a:pPr lvl="1"/>
            <a:r>
              <a:rPr lang="en-US" dirty="0"/>
              <a:t>Botnet hackers</a:t>
            </a:r>
          </a:p>
          <a:p>
            <a:pPr lvl="1"/>
            <a:r>
              <a:rPr lang="en-US" dirty="0"/>
              <a:t>Hackers interested in money</a:t>
            </a:r>
          </a:p>
          <a:p>
            <a:pPr lvl="1"/>
            <a:r>
              <a:rPr lang="en-US" dirty="0"/>
              <a:t>People with a grudge against someone</a:t>
            </a:r>
          </a:p>
          <a:p>
            <a:pPr lvl="1"/>
            <a:r>
              <a:rPr lang="en-US" dirty="0"/>
              <a:t>Stalkers</a:t>
            </a:r>
          </a:p>
          <a:p>
            <a:pPr lvl="1"/>
            <a:r>
              <a:rPr lang="en-US" dirty="0"/>
              <a:t>Spammers</a:t>
            </a:r>
          </a:p>
          <a:p>
            <a:pPr lvl="1"/>
            <a:r>
              <a:rPr lang="en-US" dirty="0"/>
              <a:t>Advertisers</a:t>
            </a:r>
          </a:p>
        </p:txBody>
      </p:sp>
    </p:spTree>
    <p:extLst>
      <p:ext uri="{BB962C8B-B14F-4D97-AF65-F5344CB8AC3E}">
        <p14:creationId xmlns:p14="http://schemas.microsoft.com/office/powerpoint/2010/main" val="82954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F52F-E02F-1492-695A-42D6EA575438}"/>
              </a:ext>
            </a:extLst>
          </p:cNvPr>
          <p:cNvSpPr>
            <a:spLocks noGrp="1"/>
          </p:cNvSpPr>
          <p:nvPr>
            <p:ph type="title"/>
          </p:nvPr>
        </p:nvSpPr>
        <p:spPr/>
        <p:txBody>
          <a:bodyPr/>
          <a:lstStyle/>
          <a:p>
            <a:r>
              <a:rPr lang="en-US" dirty="0"/>
              <a:t>First steps with data collected</a:t>
            </a:r>
          </a:p>
        </p:txBody>
      </p:sp>
      <p:sp>
        <p:nvSpPr>
          <p:cNvPr id="3" name="Content Placeholder 2">
            <a:extLst>
              <a:ext uri="{FF2B5EF4-FFF2-40B4-BE49-F238E27FC236}">
                <a16:creationId xmlns:a16="http://schemas.microsoft.com/office/drawing/2014/main" id="{E549480D-4984-148C-4711-AC2D823AE355}"/>
              </a:ext>
            </a:extLst>
          </p:cNvPr>
          <p:cNvSpPr>
            <a:spLocks noGrp="1"/>
          </p:cNvSpPr>
          <p:nvPr>
            <p:ph idx="1"/>
          </p:nvPr>
        </p:nvSpPr>
        <p:spPr/>
        <p:txBody>
          <a:bodyPr>
            <a:normAutofit fontScale="92500" lnSpcReduction="10000"/>
          </a:bodyPr>
          <a:lstStyle/>
          <a:p>
            <a:r>
              <a:rPr lang="en-US" dirty="0"/>
              <a:t>Look through the data for potential problems.</a:t>
            </a:r>
          </a:p>
          <a:p>
            <a:pPr lvl="1"/>
            <a:r>
              <a:rPr lang="en-US" dirty="0"/>
              <a:t>If it’s too large, look through a random sample.</a:t>
            </a:r>
          </a:p>
          <a:p>
            <a:pPr lvl="1"/>
            <a:endParaRPr lang="en-US" dirty="0"/>
          </a:p>
          <a:p>
            <a:r>
              <a:rPr lang="en-US" dirty="0"/>
              <a:t>Questions:</a:t>
            </a:r>
          </a:p>
          <a:p>
            <a:pPr lvl="1"/>
            <a:r>
              <a:rPr lang="en-US" dirty="0">
                <a:solidFill>
                  <a:srgbClr val="FF0000"/>
                </a:solidFill>
              </a:rPr>
              <a:t>What type of data do we have in each column?  </a:t>
            </a:r>
          </a:p>
          <a:p>
            <a:pPr lvl="1"/>
            <a:r>
              <a:rPr lang="en-US" dirty="0"/>
              <a:t>If nominal/categorical, how best can we encode them numerically?</a:t>
            </a:r>
          </a:p>
          <a:p>
            <a:pPr lvl="1"/>
            <a:r>
              <a:rPr lang="en-US" dirty="0">
                <a:solidFill>
                  <a:srgbClr val="C00000"/>
                </a:solidFill>
              </a:rPr>
              <a:t>If strings, what is the best way to work with them?</a:t>
            </a:r>
          </a:p>
          <a:p>
            <a:pPr lvl="1"/>
            <a:r>
              <a:rPr lang="en-US" dirty="0"/>
              <a:t>If numerical, what degree of precision is needed?</a:t>
            </a:r>
          </a:p>
          <a:p>
            <a:pPr lvl="1"/>
            <a:r>
              <a:rPr lang="en-US" dirty="0">
                <a:solidFill>
                  <a:srgbClr val="00B050"/>
                </a:solidFill>
              </a:rPr>
              <a:t>Are some data missing?  Is this a big problem?</a:t>
            </a:r>
          </a:p>
          <a:p>
            <a:pPr lvl="1"/>
            <a:r>
              <a:rPr lang="en-US" dirty="0"/>
              <a:t>Are some data values unbelievable or impossible?  (e.g., negative salaries)</a:t>
            </a:r>
          </a:p>
          <a:p>
            <a:pPr lvl="1"/>
            <a:r>
              <a:rPr lang="en-US" dirty="0">
                <a:solidFill>
                  <a:srgbClr val="7030A0"/>
                </a:solidFill>
              </a:rPr>
              <a:t>How frequent are data entry errors?</a:t>
            </a:r>
          </a:p>
          <a:p>
            <a:pPr lvl="1"/>
            <a:r>
              <a:rPr lang="en-US" dirty="0">
                <a:solidFill>
                  <a:srgbClr val="FF0000"/>
                </a:solidFill>
              </a:rPr>
              <a:t>How to normalize data?</a:t>
            </a:r>
          </a:p>
          <a:p>
            <a:pPr lvl="1"/>
            <a:endParaRPr lang="en-US" dirty="0"/>
          </a:p>
          <a:p>
            <a:pPr lvl="1"/>
            <a:endParaRPr lang="en-US" dirty="0"/>
          </a:p>
        </p:txBody>
      </p:sp>
    </p:spTree>
    <p:extLst>
      <p:ext uri="{BB962C8B-B14F-4D97-AF65-F5344CB8AC3E}">
        <p14:creationId xmlns:p14="http://schemas.microsoft.com/office/powerpoint/2010/main" val="191717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95F9-1AFE-7C62-9A1A-793B6DE4CEDC}"/>
              </a:ext>
            </a:extLst>
          </p:cNvPr>
          <p:cNvSpPr>
            <a:spLocks noGrp="1"/>
          </p:cNvSpPr>
          <p:nvPr>
            <p:ph type="title"/>
          </p:nvPr>
        </p:nvSpPr>
        <p:spPr/>
        <p:txBody>
          <a:bodyPr/>
          <a:lstStyle/>
          <a:p>
            <a:r>
              <a:rPr lang="en-US" dirty="0"/>
              <a:t>Encoding nominal values to numbers</a:t>
            </a:r>
          </a:p>
        </p:txBody>
      </p:sp>
      <p:sp>
        <p:nvSpPr>
          <p:cNvPr id="3" name="Content Placeholder 2">
            <a:extLst>
              <a:ext uri="{FF2B5EF4-FFF2-40B4-BE49-F238E27FC236}">
                <a16:creationId xmlns:a16="http://schemas.microsoft.com/office/drawing/2014/main" id="{9D14B3A3-2CE5-CFFA-A437-65231EAAB7D9}"/>
              </a:ext>
            </a:extLst>
          </p:cNvPr>
          <p:cNvSpPr>
            <a:spLocks noGrp="1"/>
          </p:cNvSpPr>
          <p:nvPr>
            <p:ph idx="1"/>
          </p:nvPr>
        </p:nvSpPr>
        <p:spPr/>
        <p:txBody>
          <a:bodyPr>
            <a:normAutofit fontScale="92500" lnSpcReduction="20000"/>
          </a:bodyPr>
          <a:lstStyle/>
          <a:p>
            <a:pPr marL="0" indent="0">
              <a:buNone/>
            </a:pPr>
            <a:r>
              <a:rPr lang="en-US" dirty="0"/>
              <a:t>Examples: </a:t>
            </a:r>
          </a:p>
          <a:p>
            <a:r>
              <a:rPr lang="en-US" dirty="0"/>
              <a:t>Grades: simple numerical translations are predefined</a:t>
            </a:r>
          </a:p>
          <a:p>
            <a:r>
              <a:rPr lang="en-US" dirty="0">
                <a:solidFill>
                  <a:srgbClr val="FF0000"/>
                </a:solidFill>
              </a:rPr>
              <a:t>Colors: </a:t>
            </a:r>
            <a:r>
              <a:rPr lang="en-US" dirty="0"/>
              <a:t>wavelengths or frequencies?  But these may be irrelevant for our practical applications.</a:t>
            </a:r>
          </a:p>
          <a:p>
            <a:endParaRPr lang="en-US" dirty="0"/>
          </a:p>
          <a:p>
            <a:pPr marL="0" indent="0">
              <a:buNone/>
            </a:pPr>
            <a:r>
              <a:rPr lang="en-US" dirty="0"/>
              <a:t>When we encode into numerical values, </a:t>
            </a:r>
            <a:r>
              <a:rPr lang="en-US" dirty="0">
                <a:solidFill>
                  <a:srgbClr val="FF0000"/>
                </a:solidFill>
              </a:rPr>
              <a:t>the main concern is whether the distance relationships are preserved, </a:t>
            </a:r>
            <a:r>
              <a:rPr lang="en-US" dirty="0"/>
              <a:t>e.g., VIBGYOR: if blue=3, green=4, and red=7, does it make sense to say that blue and green are much nearer to each other, and red is far away from both?  Can we say that green is “between” blue and red?</a:t>
            </a:r>
          </a:p>
          <a:p>
            <a:pPr marL="0" indent="0">
              <a:buNone/>
            </a:pPr>
            <a:endParaRPr lang="en-US" dirty="0"/>
          </a:p>
          <a:p>
            <a:pPr marL="0" indent="0">
              <a:buNone/>
            </a:pPr>
            <a:r>
              <a:rPr lang="en-US" dirty="0">
                <a:solidFill>
                  <a:srgbClr val="FF0000"/>
                </a:solidFill>
              </a:rPr>
              <a:t>Spurious relationships can lead learning algorithms in misleading directions!</a:t>
            </a:r>
          </a:p>
        </p:txBody>
      </p:sp>
    </p:spTree>
    <p:extLst>
      <p:ext uri="{BB962C8B-B14F-4D97-AF65-F5344CB8AC3E}">
        <p14:creationId xmlns:p14="http://schemas.microsoft.com/office/powerpoint/2010/main" val="2689482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5213-C772-3ADB-D92A-915FA3A98B9F}"/>
              </a:ext>
            </a:extLst>
          </p:cNvPr>
          <p:cNvSpPr>
            <a:spLocks noGrp="1"/>
          </p:cNvSpPr>
          <p:nvPr>
            <p:ph type="title"/>
          </p:nvPr>
        </p:nvSpPr>
        <p:spPr/>
        <p:txBody>
          <a:bodyPr/>
          <a:lstStyle/>
          <a:p>
            <a:r>
              <a:rPr lang="en-US" dirty="0"/>
              <a:t>Encoding nominal values to numerical vectors</a:t>
            </a:r>
          </a:p>
        </p:txBody>
      </p:sp>
      <p:sp>
        <p:nvSpPr>
          <p:cNvPr id="3" name="Content Placeholder 2">
            <a:extLst>
              <a:ext uri="{FF2B5EF4-FFF2-40B4-BE49-F238E27FC236}">
                <a16:creationId xmlns:a16="http://schemas.microsoft.com/office/drawing/2014/main" id="{E581CE05-3776-8FC3-B546-ACCC53AE0373}"/>
              </a:ext>
            </a:extLst>
          </p:cNvPr>
          <p:cNvSpPr>
            <a:spLocks noGrp="1"/>
          </p:cNvSpPr>
          <p:nvPr>
            <p:ph idx="1"/>
          </p:nvPr>
        </p:nvSpPr>
        <p:spPr/>
        <p:txBody>
          <a:bodyPr/>
          <a:lstStyle/>
          <a:p>
            <a:r>
              <a:rPr lang="en-US" dirty="0"/>
              <a:t>Vector encodings can ensure that distance relationships between concepts are not distorted.</a:t>
            </a:r>
          </a:p>
          <a:p>
            <a:r>
              <a:rPr lang="en-US" dirty="0">
                <a:solidFill>
                  <a:srgbClr val="FF0000"/>
                </a:solidFill>
              </a:rPr>
              <a:t>”One-HOT” encoding: </a:t>
            </a:r>
            <a:r>
              <a:rPr lang="en-US" dirty="0"/>
              <a:t>with 26 possible values (e.g., A-Z), we encode each into a 26-bit vector containing only one 1, e.g., B is encoded into 01000000000000000000000000000000000000</a:t>
            </a:r>
          </a:p>
          <a:p>
            <a:pPr lvl="1"/>
            <a:r>
              <a:rPr lang="en-US" dirty="0"/>
              <a:t>Possible problem: some 26-bit vectors cannot be interpreted, </a:t>
            </a:r>
            <a:r>
              <a:rPr lang="en-US" dirty="0" err="1"/>
              <a:t>e.g.,all</a:t>
            </a:r>
            <a:r>
              <a:rPr lang="en-US" dirty="0"/>
              <a:t>-zero-vector, or vector with multiple 1s.</a:t>
            </a:r>
          </a:p>
          <a:p>
            <a:r>
              <a:rPr lang="en-US" dirty="0"/>
              <a:t>Embeddings: possibly smaller vectors, containing multiple 1s</a:t>
            </a:r>
          </a:p>
          <a:p>
            <a:pPr lvl="1"/>
            <a:r>
              <a:rPr lang="en-US" dirty="0"/>
              <a:t>Semantic: based on proximity to different words</a:t>
            </a:r>
          </a:p>
        </p:txBody>
      </p:sp>
    </p:spTree>
    <p:extLst>
      <p:ext uri="{BB962C8B-B14F-4D97-AF65-F5344CB8AC3E}">
        <p14:creationId xmlns:p14="http://schemas.microsoft.com/office/powerpoint/2010/main" val="337455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45ED2-DB8F-E0C6-E763-658CCB95D7B6}"/>
              </a:ext>
            </a:extLst>
          </p:cNvPr>
          <p:cNvSpPr>
            <a:spLocks noGrp="1"/>
          </p:cNvSpPr>
          <p:nvPr>
            <p:ph type="title"/>
          </p:nvPr>
        </p:nvSpPr>
        <p:spPr>
          <a:xfrm>
            <a:off x="589560" y="856180"/>
            <a:ext cx="4560584" cy="1128068"/>
          </a:xfrm>
        </p:spPr>
        <p:txBody>
          <a:bodyPr anchor="ctr">
            <a:normAutofit/>
          </a:bodyPr>
          <a:lstStyle/>
          <a:p>
            <a:r>
              <a:rPr lang="en-US" sz="3700"/>
              <a:t>Word2Vec embedding</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55B475B-BD15-7C84-1E62-D91AA53F694E}"/>
              </a:ext>
            </a:extLst>
          </p:cNvPr>
          <p:cNvSpPr>
            <a:spLocks noGrp="1"/>
          </p:cNvSpPr>
          <p:nvPr>
            <p:ph idx="1"/>
          </p:nvPr>
        </p:nvSpPr>
        <p:spPr>
          <a:xfrm>
            <a:off x="590719" y="2330505"/>
            <a:ext cx="4559425" cy="3979585"/>
          </a:xfrm>
        </p:spPr>
        <p:txBody>
          <a:bodyPr anchor="ctr">
            <a:normAutofit lnSpcReduction="10000"/>
          </a:bodyPr>
          <a:lstStyle/>
          <a:p>
            <a:r>
              <a:rPr lang="en-US" sz="2400" dirty="0"/>
              <a:t>Input: large text “corpus”</a:t>
            </a:r>
          </a:p>
          <a:p>
            <a:r>
              <a:rPr lang="en-US" sz="2400" dirty="0"/>
              <a:t>Output: vector space (hundreds of dimensions)</a:t>
            </a:r>
          </a:p>
          <a:p>
            <a:r>
              <a:rPr lang="en-US" sz="2400" dirty="0">
                <a:solidFill>
                  <a:srgbClr val="FF0000"/>
                </a:solidFill>
              </a:rPr>
              <a:t>Distributed representations: each word is assigned one vector in the space</a:t>
            </a:r>
          </a:p>
          <a:p>
            <a:r>
              <a:rPr lang="en-US" sz="2400" dirty="0"/>
              <a:t>How produced: neural network models with</a:t>
            </a:r>
          </a:p>
          <a:p>
            <a:pPr lvl="1"/>
            <a:r>
              <a:rPr lang="en-US" sz="2000" dirty="0"/>
              <a:t>Sliding bag-of-words or</a:t>
            </a:r>
          </a:p>
          <a:p>
            <a:pPr lvl="1"/>
            <a:r>
              <a:rPr lang="en-US" sz="2000" dirty="0"/>
              <a:t>Sliding skip-grams (target word is input, context word set is output)</a:t>
            </a:r>
          </a:p>
          <a:p>
            <a:pPr marL="0" indent="0">
              <a:buNone/>
            </a:pPr>
            <a:endParaRPr lang="en-US" sz="2000" dirty="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two people&#10;&#10;Description automatically generated">
            <a:extLst>
              <a:ext uri="{FF2B5EF4-FFF2-40B4-BE49-F238E27FC236}">
                <a16:creationId xmlns:a16="http://schemas.microsoft.com/office/drawing/2014/main" id="{3D80C464-A1E5-F221-F9BC-95BD7C8825FC}"/>
              </a:ext>
            </a:extLst>
          </p:cNvPr>
          <p:cNvPicPr>
            <a:picLocks noChangeAspect="1"/>
          </p:cNvPicPr>
          <p:nvPr/>
        </p:nvPicPr>
        <p:blipFill rotWithShape="1">
          <a:blip r:embed="rId2"/>
          <a:srcRect l="1984" r="-2" b="-2"/>
          <a:stretch/>
        </p:blipFill>
        <p:spPr>
          <a:xfrm>
            <a:off x="5977788" y="799352"/>
            <a:ext cx="5425410" cy="5259296"/>
          </a:xfrm>
          <a:prstGeom prst="rect">
            <a:avLst/>
          </a:prstGeom>
        </p:spPr>
      </p:pic>
    </p:spTree>
    <p:extLst>
      <p:ext uri="{BB962C8B-B14F-4D97-AF65-F5344CB8AC3E}">
        <p14:creationId xmlns:p14="http://schemas.microsoft.com/office/powerpoint/2010/main" val="178828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9971-B07D-FD35-A0AA-FAB52C289C44}"/>
              </a:ext>
            </a:extLst>
          </p:cNvPr>
          <p:cNvSpPr>
            <a:spLocks noGrp="1"/>
          </p:cNvSpPr>
          <p:nvPr>
            <p:ph type="title"/>
          </p:nvPr>
        </p:nvSpPr>
        <p:spPr/>
        <p:txBody>
          <a:bodyPr/>
          <a:lstStyle/>
          <a:p>
            <a:r>
              <a:rPr lang="en-US" dirty="0"/>
              <a:t>Working with strings</a:t>
            </a:r>
          </a:p>
        </p:txBody>
      </p:sp>
      <p:sp>
        <p:nvSpPr>
          <p:cNvPr id="3" name="Content Placeholder 2">
            <a:extLst>
              <a:ext uri="{FF2B5EF4-FFF2-40B4-BE49-F238E27FC236}">
                <a16:creationId xmlns:a16="http://schemas.microsoft.com/office/drawing/2014/main" id="{1D11E152-9EE9-2866-2101-66ABB8E7ED9D}"/>
              </a:ext>
            </a:extLst>
          </p:cNvPr>
          <p:cNvSpPr>
            <a:spLocks noGrp="1"/>
          </p:cNvSpPr>
          <p:nvPr>
            <p:ph idx="1"/>
          </p:nvPr>
        </p:nvSpPr>
        <p:spPr/>
        <p:txBody>
          <a:bodyPr/>
          <a:lstStyle/>
          <a:p>
            <a:r>
              <a:rPr lang="en-US" dirty="0"/>
              <a:t>Strings of words: we can use Word2Vec embeddings</a:t>
            </a:r>
          </a:p>
          <a:p>
            <a:endParaRPr lang="en-US" dirty="0"/>
          </a:p>
          <a:p>
            <a:r>
              <a:rPr lang="en-US" dirty="0"/>
              <a:t>Other character strings (e.g., DNA): we can work with the raw strings (or their ASCII encodings), using distance measures based on </a:t>
            </a:r>
            <a:r>
              <a:rPr lang="en-US" dirty="0">
                <a:solidFill>
                  <a:srgbClr val="FF0000"/>
                </a:solidFill>
              </a:rPr>
              <a:t>estimating minimum amount of effort needed to make them identical</a:t>
            </a:r>
            <a:r>
              <a:rPr lang="en-US" dirty="0"/>
              <a:t>, e.g., number of additions, deletions, and perhaps character swaps needed.</a:t>
            </a:r>
          </a:p>
        </p:txBody>
      </p:sp>
    </p:spTree>
    <p:extLst>
      <p:ext uri="{BB962C8B-B14F-4D97-AF65-F5344CB8AC3E}">
        <p14:creationId xmlns:p14="http://schemas.microsoft.com/office/powerpoint/2010/main" val="203827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2209</TotalTime>
  <Words>1237</Words>
  <Application>Microsoft Macintosh PowerPoint</Application>
  <PresentationFormat>Widescreen</PresentationFormat>
  <Paragraphs>115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Pre-processing (and next steps for ML)</vt:lpstr>
      <vt:lpstr>Data</vt:lpstr>
      <vt:lpstr>Data Sourcing</vt:lpstr>
      <vt:lpstr>Good intentions may pave the way to “the bad place”!</vt:lpstr>
      <vt:lpstr>First steps with data collected</vt:lpstr>
      <vt:lpstr>Encoding nominal values to numbers</vt:lpstr>
      <vt:lpstr>Encoding nominal values to numerical vectors</vt:lpstr>
      <vt:lpstr>Word2Vec embedding</vt:lpstr>
      <vt:lpstr>Working with strings</vt:lpstr>
      <vt:lpstr>Numerical degree of precision needed?</vt:lpstr>
      <vt:lpstr>Missing Data</vt:lpstr>
      <vt:lpstr>Some Missing Data Imputation approaches</vt:lpstr>
      <vt:lpstr>Impossible data field values</vt:lpstr>
      <vt:lpstr>Data entry errors</vt:lpstr>
      <vt:lpstr>Normalizing numerical data</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Machine Learning</dc:title>
  <dc:creator>Chilukuri K Mohan</dc:creator>
  <cp:lastModifiedBy>Chilukuri K Mohan</cp:lastModifiedBy>
  <cp:revision>26</cp:revision>
  <dcterms:created xsi:type="dcterms:W3CDTF">2019-01-15T17:27:55Z</dcterms:created>
  <dcterms:modified xsi:type="dcterms:W3CDTF">2023-09-13T11:05:11Z</dcterms:modified>
</cp:coreProperties>
</file>