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>
      <p:cViewPr varScale="1">
        <p:scale>
          <a:sx n="92" d="100"/>
          <a:sy n="92" d="100"/>
        </p:scale>
        <p:origin x="166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3" y="0"/>
            <a:ext cx="9140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209800" y="1447798"/>
            <a:ext cx="5334000" cy="5393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3" y="0"/>
            <a:ext cx="9140952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444" y="257555"/>
            <a:ext cx="7157110" cy="567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373378"/>
            <a:ext cx="8224519" cy="147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1340BB-5435-A7B8-99B9-CDC68F2D46EF}"/>
              </a:ext>
            </a:extLst>
          </p:cNvPr>
          <p:cNvSpPr txBox="1"/>
          <p:nvPr/>
        </p:nvSpPr>
        <p:spPr>
          <a:xfrm>
            <a:off x="1295400" y="1787236"/>
            <a:ext cx="70794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Bias-Variance Tradeoff</a:t>
            </a:r>
          </a:p>
          <a:p>
            <a:endParaRPr lang="en-US" dirty="0"/>
          </a:p>
          <a:p>
            <a:r>
              <a:rPr lang="en-US" dirty="0"/>
              <a:t>(Slides modified from those of Prof. Y. Liang, U. Wisconsin)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7770" y="2478732"/>
            <a:ext cx="3893820" cy="1287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56590" algn="r">
              <a:lnSpc>
                <a:spcPts val="600"/>
              </a:lnSpc>
            </a:pPr>
            <a:r>
              <a:rPr sz="1350" spc="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  <a:p>
            <a:pPr marL="207010">
              <a:lnSpc>
                <a:spcPts val="3000"/>
              </a:lnSpc>
            </a:pPr>
            <a:r>
              <a:rPr sz="5025" spc="-359" baseline="-4975" dirty="0">
                <a:latin typeface="Symbol"/>
                <a:cs typeface="Symbol"/>
              </a:rPr>
              <a:t>(</a:t>
            </a:r>
            <a:r>
              <a:rPr sz="2350" i="1" spc="160" dirty="0">
                <a:latin typeface="Times New Roman"/>
                <a:cs typeface="Times New Roman"/>
              </a:rPr>
              <a:t>E</a:t>
            </a:r>
            <a:r>
              <a:rPr sz="2025" i="1" spc="15" baseline="-24691" dirty="0">
                <a:latin typeface="Times New Roman"/>
                <a:cs typeface="Times New Roman"/>
              </a:rPr>
              <a:t>D</a:t>
            </a:r>
            <a:r>
              <a:rPr sz="2025" i="1" spc="-104" baseline="-24691" dirty="0">
                <a:latin typeface="Times New Roman"/>
                <a:cs typeface="Times New Roman"/>
              </a:rPr>
              <a:t> </a:t>
            </a:r>
            <a:r>
              <a:rPr sz="4425" spc="-352" baseline="-3766" dirty="0">
                <a:latin typeface="Symbol"/>
                <a:cs typeface="Symbol"/>
              </a:rPr>
              <a:t>[</a:t>
            </a:r>
            <a:r>
              <a:rPr sz="4425" spc="-555" baseline="-3766" dirty="0">
                <a:latin typeface="Symbol"/>
                <a:cs typeface="Symbol"/>
              </a:rPr>
              <a:t> </a:t>
            </a:r>
            <a:r>
              <a:rPr sz="2350" i="1" spc="-5" dirty="0">
                <a:latin typeface="Times New Roman"/>
                <a:cs typeface="Times New Roman"/>
              </a:rPr>
              <a:t>f</a:t>
            </a:r>
            <a:r>
              <a:rPr sz="2350" i="1" spc="-75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Times New Roman"/>
                <a:cs typeface="Times New Roman"/>
              </a:rPr>
              <a:t>(</a:t>
            </a:r>
            <a:r>
              <a:rPr sz="2350" b="1" i="1" spc="-15" dirty="0">
                <a:latin typeface="TimesNewRomanPS-BoldItalicMT"/>
                <a:cs typeface="TimesNewRomanPS-BoldItalicMT"/>
              </a:rPr>
              <a:t>x</a:t>
            </a:r>
            <a:r>
              <a:rPr sz="2350" spc="-5" dirty="0">
                <a:latin typeface="Times New Roman"/>
                <a:cs typeface="Times New Roman"/>
              </a:rPr>
              <a:t>;</a:t>
            </a:r>
            <a:r>
              <a:rPr sz="2350" spc="160" dirty="0">
                <a:latin typeface="Times New Roman"/>
                <a:cs typeface="Times New Roman"/>
              </a:rPr>
              <a:t> </a:t>
            </a:r>
            <a:r>
              <a:rPr sz="2350" i="1" spc="-40" dirty="0">
                <a:latin typeface="Times New Roman"/>
                <a:cs typeface="Times New Roman"/>
              </a:rPr>
              <a:t>D</a:t>
            </a:r>
            <a:r>
              <a:rPr sz="2350" spc="-45" dirty="0">
                <a:latin typeface="Times New Roman"/>
                <a:cs typeface="Times New Roman"/>
              </a:rPr>
              <a:t>)</a:t>
            </a:r>
            <a:r>
              <a:rPr sz="4425" spc="-352" baseline="-3766" dirty="0">
                <a:latin typeface="Symbol"/>
                <a:cs typeface="Symbol"/>
              </a:rPr>
              <a:t>]</a:t>
            </a:r>
            <a:r>
              <a:rPr sz="4425" spc="-637" baseline="-3766" dirty="0">
                <a:latin typeface="Symbol"/>
                <a:cs typeface="Symbol"/>
              </a:rPr>
              <a:t> </a:t>
            </a:r>
            <a:r>
              <a:rPr sz="2350" spc="-204" dirty="0">
                <a:latin typeface="Symbol"/>
                <a:cs typeface="Symbol"/>
              </a:rPr>
              <a:t>-</a:t>
            </a:r>
            <a:r>
              <a:rPr sz="2350" spc="-25" dirty="0">
                <a:latin typeface="Symbol"/>
                <a:cs typeface="Symbol"/>
              </a:rPr>
              <a:t> </a:t>
            </a:r>
            <a:r>
              <a:rPr sz="2350" i="1" spc="-5" dirty="0">
                <a:latin typeface="Times New Roman"/>
                <a:cs typeface="Times New Roman"/>
              </a:rPr>
              <a:t>E</a:t>
            </a:r>
            <a:r>
              <a:rPr sz="2350" i="1" spc="-375" dirty="0">
                <a:latin typeface="Times New Roman"/>
                <a:cs typeface="Times New Roman"/>
              </a:rPr>
              <a:t> </a:t>
            </a:r>
            <a:r>
              <a:rPr sz="4425" spc="-127" baseline="-3766" dirty="0">
                <a:latin typeface="Symbol"/>
                <a:cs typeface="Symbol"/>
              </a:rPr>
              <a:t>[</a:t>
            </a:r>
            <a:r>
              <a:rPr sz="2350" i="1" spc="-5" dirty="0">
                <a:latin typeface="Times New Roman"/>
                <a:cs typeface="Times New Roman"/>
              </a:rPr>
              <a:t>y</a:t>
            </a:r>
            <a:r>
              <a:rPr sz="2350" i="1" spc="35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Times New Roman"/>
                <a:cs typeface="Times New Roman"/>
              </a:rPr>
              <a:t>|</a:t>
            </a:r>
            <a:r>
              <a:rPr sz="2350" spc="-185" dirty="0">
                <a:latin typeface="Times New Roman"/>
                <a:cs typeface="Times New Roman"/>
              </a:rPr>
              <a:t> </a:t>
            </a:r>
            <a:r>
              <a:rPr sz="2350" b="1" i="1" spc="70" dirty="0">
                <a:latin typeface="TimesNewRomanPS-BoldItalicMT"/>
                <a:cs typeface="TimesNewRomanPS-BoldItalicMT"/>
              </a:rPr>
              <a:t>x</a:t>
            </a:r>
            <a:r>
              <a:rPr sz="4425" spc="-337" baseline="-3766" dirty="0">
                <a:latin typeface="Symbol"/>
                <a:cs typeface="Symbol"/>
              </a:rPr>
              <a:t>]</a:t>
            </a:r>
            <a:r>
              <a:rPr sz="5025" spc="-555" baseline="-4975" dirty="0">
                <a:latin typeface="Symbol"/>
                <a:cs typeface="Symbol"/>
              </a:rPr>
              <a:t>)</a:t>
            </a:r>
            <a:endParaRPr sz="5025" baseline="-4975">
              <a:latin typeface="Symbol"/>
              <a:cs typeface="Symbol"/>
            </a:endParaRPr>
          </a:p>
          <a:p>
            <a:pPr marR="124460" algn="r">
              <a:lnSpc>
                <a:spcPts val="125"/>
              </a:lnSpc>
              <a:spcBef>
                <a:spcPts val="1255"/>
              </a:spcBef>
            </a:pPr>
            <a:r>
              <a:rPr sz="1350" spc="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3895"/>
              </a:lnSpc>
            </a:pPr>
            <a:r>
              <a:rPr sz="2350" spc="-5" dirty="0">
                <a:latin typeface="Symbol"/>
                <a:cs typeface="Symbol"/>
              </a:rPr>
              <a:t>+ </a:t>
            </a:r>
            <a:r>
              <a:rPr sz="2350" i="1" spc="90" dirty="0">
                <a:latin typeface="Times New Roman"/>
                <a:cs typeface="Times New Roman"/>
              </a:rPr>
              <a:t>E</a:t>
            </a:r>
            <a:r>
              <a:rPr sz="2025" i="1" spc="135" baseline="-24691" dirty="0">
                <a:latin typeface="Times New Roman"/>
                <a:cs typeface="Times New Roman"/>
              </a:rPr>
              <a:t>D </a:t>
            </a:r>
            <a:r>
              <a:rPr sz="7200" spc="-907" baseline="-8101" dirty="0">
                <a:latin typeface="Symbol"/>
                <a:cs typeface="Symbol"/>
              </a:rPr>
              <a:t>[</a:t>
            </a:r>
            <a:r>
              <a:rPr sz="5025" spc="-907" baseline="-4975" dirty="0">
                <a:latin typeface="Symbol"/>
                <a:cs typeface="Symbol"/>
              </a:rPr>
              <a:t>( </a:t>
            </a:r>
            <a:r>
              <a:rPr sz="2350" i="1" spc="-5" dirty="0">
                <a:latin typeface="Times New Roman"/>
                <a:cs typeface="Times New Roman"/>
              </a:rPr>
              <a:t>f </a:t>
            </a:r>
            <a:r>
              <a:rPr sz="2350" spc="20" dirty="0">
                <a:latin typeface="Times New Roman"/>
                <a:cs typeface="Times New Roman"/>
              </a:rPr>
              <a:t>(</a:t>
            </a:r>
            <a:r>
              <a:rPr sz="2350" b="1" i="1" spc="20" dirty="0">
                <a:latin typeface="TimesNewRomanPS-BoldItalicMT"/>
                <a:cs typeface="TimesNewRomanPS-BoldItalicMT"/>
              </a:rPr>
              <a:t>x</a:t>
            </a:r>
            <a:r>
              <a:rPr sz="2350" spc="20" dirty="0">
                <a:latin typeface="Times New Roman"/>
                <a:cs typeface="Times New Roman"/>
              </a:rPr>
              <a:t>; </a:t>
            </a:r>
            <a:r>
              <a:rPr sz="2350" i="1" spc="-20" dirty="0">
                <a:latin typeface="Times New Roman"/>
                <a:cs typeface="Times New Roman"/>
              </a:rPr>
              <a:t>D</a:t>
            </a:r>
            <a:r>
              <a:rPr sz="2350" spc="-20" dirty="0">
                <a:latin typeface="Times New Roman"/>
                <a:cs typeface="Times New Roman"/>
              </a:rPr>
              <a:t>) </a:t>
            </a:r>
            <a:r>
              <a:rPr sz="2350" spc="-204" dirty="0">
                <a:latin typeface="Symbol"/>
                <a:cs typeface="Symbol"/>
              </a:rPr>
              <a:t>- </a:t>
            </a:r>
            <a:r>
              <a:rPr sz="2350" i="1" spc="90" dirty="0">
                <a:latin typeface="Times New Roman"/>
                <a:cs typeface="Times New Roman"/>
              </a:rPr>
              <a:t>E</a:t>
            </a:r>
            <a:r>
              <a:rPr sz="2025" i="1" spc="135" baseline="-24691" dirty="0">
                <a:latin typeface="Times New Roman"/>
                <a:cs typeface="Times New Roman"/>
              </a:rPr>
              <a:t>D </a:t>
            </a:r>
            <a:r>
              <a:rPr sz="4425" spc="-352" baseline="-3766" dirty="0">
                <a:latin typeface="Symbol"/>
                <a:cs typeface="Symbol"/>
              </a:rPr>
              <a:t>[ </a:t>
            </a:r>
            <a:r>
              <a:rPr sz="2350" i="1" spc="-5" dirty="0">
                <a:latin typeface="Times New Roman"/>
                <a:cs typeface="Times New Roman"/>
              </a:rPr>
              <a:t>f </a:t>
            </a:r>
            <a:r>
              <a:rPr sz="2350" spc="20" dirty="0">
                <a:latin typeface="Times New Roman"/>
                <a:cs typeface="Times New Roman"/>
              </a:rPr>
              <a:t>(</a:t>
            </a:r>
            <a:r>
              <a:rPr sz="2350" b="1" i="1" spc="20" dirty="0">
                <a:latin typeface="TimesNewRomanPS-BoldItalicMT"/>
                <a:cs typeface="TimesNewRomanPS-BoldItalicMT"/>
              </a:rPr>
              <a:t>x</a:t>
            </a:r>
            <a:r>
              <a:rPr sz="2350" spc="20" dirty="0">
                <a:latin typeface="Times New Roman"/>
                <a:cs typeface="Times New Roman"/>
              </a:rPr>
              <a:t>; </a:t>
            </a:r>
            <a:r>
              <a:rPr sz="2350" i="1" spc="-165" dirty="0">
                <a:latin typeface="Times New Roman"/>
                <a:cs typeface="Times New Roman"/>
              </a:rPr>
              <a:t>D</a:t>
            </a:r>
            <a:r>
              <a:rPr sz="2350" spc="-165" dirty="0">
                <a:latin typeface="Times New Roman"/>
                <a:cs typeface="Times New Roman"/>
              </a:rPr>
              <a:t>)</a:t>
            </a:r>
            <a:r>
              <a:rPr sz="4425" spc="-247" baseline="-3766" dirty="0">
                <a:latin typeface="Symbol"/>
                <a:cs typeface="Symbol"/>
              </a:rPr>
              <a:t>]</a:t>
            </a:r>
            <a:r>
              <a:rPr sz="5025" spc="-247" baseline="-4975" dirty="0">
                <a:latin typeface="Symbol"/>
                <a:cs typeface="Symbol"/>
              </a:rPr>
              <a:t>)</a:t>
            </a:r>
            <a:r>
              <a:rPr sz="5025" spc="-150" baseline="-4975" dirty="0">
                <a:latin typeface="Symbol"/>
                <a:cs typeface="Symbol"/>
              </a:rPr>
              <a:t> </a:t>
            </a:r>
            <a:r>
              <a:rPr sz="7200" spc="-1935" baseline="-8101" dirty="0">
                <a:latin typeface="Symbol"/>
                <a:cs typeface="Symbol"/>
              </a:rPr>
              <a:t>]</a:t>
            </a:r>
            <a:endParaRPr sz="7200" baseline="-8101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5229" y="3236086"/>
            <a:ext cx="117729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5040C"/>
                </a:solidFill>
                <a:latin typeface="Arial"/>
                <a:cs typeface="Arial"/>
              </a:rPr>
              <a:t>variance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5229" y="2550286"/>
            <a:ext cx="58356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5040C"/>
                </a:solidFill>
                <a:latin typeface="Arial"/>
                <a:cs typeface="Arial"/>
              </a:rPr>
              <a:t>b</a:t>
            </a:r>
            <a:r>
              <a:rPr sz="2400" spc="-15" dirty="0">
                <a:solidFill>
                  <a:srgbClr val="C5040C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C5040C"/>
                </a:solidFill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4457572"/>
            <a:ext cx="8122920" cy="1297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US" sz="2000" b="1" dirty="0">
                <a:solidFill>
                  <a:srgbClr val="0070C0"/>
                </a:solidFill>
                <a:latin typeface="Arial"/>
                <a:cs typeface="Arial"/>
              </a:rPr>
              <a:t>B</a:t>
            </a:r>
            <a:r>
              <a:rPr sz="2000" b="1" dirty="0">
                <a:solidFill>
                  <a:srgbClr val="0070C0"/>
                </a:solidFill>
                <a:latin typeface="Arial"/>
                <a:cs typeface="Arial"/>
              </a:rPr>
              <a:t>ias: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if on average </a:t>
            </a:r>
            <a:r>
              <a:rPr sz="2000" i="1" dirty="0">
                <a:solidFill>
                  <a:srgbClr val="0070C0"/>
                </a:solidFill>
                <a:latin typeface="Times"/>
                <a:cs typeface="Times"/>
              </a:rPr>
              <a:t>f </a:t>
            </a:r>
            <a:r>
              <a:rPr sz="2000" spc="-35" dirty="0">
                <a:solidFill>
                  <a:srgbClr val="0070C0"/>
                </a:solidFill>
                <a:latin typeface="Times"/>
                <a:cs typeface="Times"/>
              </a:rPr>
              <a:t>(</a:t>
            </a:r>
            <a:r>
              <a:rPr sz="2000" b="1" i="1" spc="-35" dirty="0">
                <a:solidFill>
                  <a:srgbClr val="0070C0"/>
                </a:solidFill>
                <a:latin typeface="Arial-BoldItalicMT"/>
                <a:cs typeface="Arial-BoldItalicMT"/>
              </a:rPr>
              <a:t>x</a:t>
            </a:r>
            <a:r>
              <a:rPr sz="2000" spc="-35" dirty="0">
                <a:solidFill>
                  <a:srgbClr val="0070C0"/>
                </a:solidFill>
                <a:latin typeface="Times"/>
                <a:cs typeface="Times"/>
              </a:rPr>
              <a:t>; </a:t>
            </a:r>
            <a:r>
              <a:rPr sz="2000" i="1" dirty="0">
                <a:solidFill>
                  <a:srgbClr val="0070C0"/>
                </a:solidFill>
                <a:latin typeface="Times"/>
                <a:cs typeface="Times"/>
              </a:rPr>
              <a:t>D</a:t>
            </a:r>
            <a:r>
              <a:rPr sz="2000" dirty="0">
                <a:solidFill>
                  <a:srgbClr val="0070C0"/>
                </a:solidFill>
                <a:latin typeface="Times"/>
                <a:cs typeface="Times"/>
              </a:rPr>
              <a:t>)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differs from </a:t>
            </a:r>
            <a:r>
              <a:rPr sz="2000" i="1" dirty="0">
                <a:solidFill>
                  <a:srgbClr val="0070C0"/>
                </a:solidFill>
                <a:latin typeface="Times"/>
                <a:cs typeface="Times"/>
              </a:rPr>
              <a:t>E </a:t>
            </a:r>
            <a:r>
              <a:rPr sz="2000" dirty="0">
                <a:solidFill>
                  <a:srgbClr val="0070C0"/>
                </a:solidFill>
                <a:latin typeface="Times"/>
                <a:cs typeface="Times"/>
              </a:rPr>
              <a:t>[</a:t>
            </a:r>
            <a:r>
              <a:rPr sz="2000" i="1" dirty="0">
                <a:solidFill>
                  <a:srgbClr val="0070C0"/>
                </a:solidFill>
                <a:latin typeface="Times"/>
                <a:cs typeface="Times"/>
              </a:rPr>
              <a:t>y </a:t>
            </a:r>
            <a:r>
              <a:rPr sz="2000" dirty="0">
                <a:solidFill>
                  <a:srgbClr val="0070C0"/>
                </a:solidFill>
                <a:latin typeface="Times"/>
                <a:cs typeface="Times"/>
              </a:rPr>
              <a:t>| </a:t>
            </a:r>
            <a:r>
              <a:rPr sz="2000" b="1" i="1" spc="-55" dirty="0">
                <a:solidFill>
                  <a:srgbClr val="0070C0"/>
                </a:solidFill>
                <a:latin typeface="Arial-BoldItalicMT"/>
                <a:cs typeface="Arial-BoldItalicMT"/>
              </a:rPr>
              <a:t>x</a:t>
            </a:r>
            <a:r>
              <a:rPr sz="2000" spc="-55" dirty="0">
                <a:solidFill>
                  <a:srgbClr val="0070C0"/>
                </a:solidFill>
                <a:latin typeface="Times"/>
                <a:cs typeface="Times"/>
              </a:rPr>
              <a:t>]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then </a:t>
            </a:r>
            <a:r>
              <a:rPr sz="2000" i="1" dirty="0">
                <a:solidFill>
                  <a:srgbClr val="0070C0"/>
                </a:solidFill>
                <a:latin typeface="Times"/>
                <a:cs typeface="Times"/>
              </a:rPr>
              <a:t>f </a:t>
            </a:r>
            <a:r>
              <a:rPr sz="2000" spc="-35" dirty="0">
                <a:solidFill>
                  <a:srgbClr val="0070C0"/>
                </a:solidFill>
                <a:latin typeface="Times"/>
                <a:cs typeface="Times"/>
              </a:rPr>
              <a:t>(</a:t>
            </a:r>
            <a:r>
              <a:rPr sz="2000" b="1" i="1" spc="-35" dirty="0">
                <a:solidFill>
                  <a:srgbClr val="0070C0"/>
                </a:solidFill>
                <a:latin typeface="Arial-BoldItalicMT"/>
                <a:cs typeface="Arial-BoldItalicMT"/>
              </a:rPr>
              <a:t>x</a:t>
            </a:r>
            <a:r>
              <a:rPr sz="2000" spc="-35" dirty="0">
                <a:solidFill>
                  <a:srgbClr val="0070C0"/>
                </a:solidFill>
                <a:latin typeface="Times"/>
                <a:cs typeface="Times"/>
              </a:rPr>
              <a:t>; </a:t>
            </a:r>
            <a:r>
              <a:rPr sz="2000" i="1" dirty="0">
                <a:solidFill>
                  <a:srgbClr val="0070C0"/>
                </a:solidFill>
                <a:latin typeface="Times"/>
                <a:cs typeface="Times"/>
              </a:rPr>
              <a:t>D</a:t>
            </a:r>
            <a:r>
              <a:rPr sz="2000" dirty="0">
                <a:solidFill>
                  <a:srgbClr val="0070C0"/>
                </a:solidFill>
                <a:latin typeface="Times"/>
                <a:cs typeface="Times"/>
              </a:rPr>
              <a:t>)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is a</a:t>
            </a:r>
            <a:r>
              <a:rPr sz="2000" spc="-10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biased  estimator of </a:t>
            </a:r>
            <a:r>
              <a:rPr sz="2000" i="1" dirty="0">
                <a:solidFill>
                  <a:srgbClr val="0070C0"/>
                </a:solidFill>
                <a:latin typeface="Times"/>
                <a:cs typeface="Times"/>
              </a:rPr>
              <a:t>E </a:t>
            </a:r>
            <a:r>
              <a:rPr sz="2000" dirty="0">
                <a:solidFill>
                  <a:srgbClr val="0070C0"/>
                </a:solidFill>
                <a:latin typeface="Times"/>
                <a:cs typeface="Times"/>
              </a:rPr>
              <a:t>[</a:t>
            </a:r>
            <a:r>
              <a:rPr sz="2000" i="1" dirty="0">
                <a:solidFill>
                  <a:srgbClr val="0070C0"/>
                </a:solidFill>
                <a:latin typeface="Times"/>
                <a:cs typeface="Times"/>
              </a:rPr>
              <a:t>y </a:t>
            </a:r>
            <a:r>
              <a:rPr sz="2000" dirty="0">
                <a:solidFill>
                  <a:srgbClr val="0070C0"/>
                </a:solidFill>
                <a:latin typeface="Times"/>
                <a:cs typeface="Times"/>
              </a:rPr>
              <a:t>|</a:t>
            </a:r>
            <a:r>
              <a:rPr sz="2000" spc="-145" dirty="0">
                <a:solidFill>
                  <a:srgbClr val="0070C0"/>
                </a:solidFill>
                <a:latin typeface="Times"/>
                <a:cs typeface="Times"/>
              </a:rPr>
              <a:t> </a:t>
            </a:r>
            <a:r>
              <a:rPr sz="2000" b="1" i="1" spc="-55" dirty="0">
                <a:solidFill>
                  <a:srgbClr val="0070C0"/>
                </a:solidFill>
                <a:latin typeface="Arial-BoldItalicMT"/>
                <a:cs typeface="Arial-BoldItalicMT"/>
              </a:rPr>
              <a:t>x</a:t>
            </a:r>
            <a:r>
              <a:rPr sz="2000" spc="-55" dirty="0">
                <a:solidFill>
                  <a:srgbClr val="0070C0"/>
                </a:solidFill>
                <a:latin typeface="Times"/>
                <a:cs typeface="Times"/>
              </a:rPr>
              <a:t>]</a:t>
            </a:r>
            <a:endParaRPr sz="2000" dirty="0">
              <a:solidFill>
                <a:srgbClr val="0070C0"/>
              </a:solidFill>
              <a:latin typeface="Times"/>
              <a:cs typeface="Times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  <a:tab pos="1525905" algn="l"/>
                <a:tab pos="2405380" algn="l"/>
              </a:tabLst>
            </a:pPr>
            <a:r>
              <a:rPr lang="en-US" sz="2000" b="1" dirty="0">
                <a:solidFill>
                  <a:srgbClr val="00B050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ariance: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	</a:t>
            </a:r>
            <a:r>
              <a:rPr sz="2000" i="1" dirty="0">
                <a:solidFill>
                  <a:srgbClr val="00B050"/>
                </a:solidFill>
                <a:latin typeface="Times"/>
                <a:cs typeface="Times"/>
              </a:rPr>
              <a:t>f</a:t>
            </a:r>
            <a:r>
              <a:rPr sz="2000" i="1" spc="-15" dirty="0">
                <a:solidFill>
                  <a:srgbClr val="00B050"/>
                </a:solidFill>
                <a:latin typeface="Times"/>
                <a:cs typeface="Times"/>
              </a:rPr>
              <a:t> </a:t>
            </a:r>
            <a:r>
              <a:rPr sz="2000" spc="-35" dirty="0">
                <a:solidFill>
                  <a:srgbClr val="00B050"/>
                </a:solidFill>
                <a:latin typeface="Times"/>
                <a:cs typeface="Times"/>
              </a:rPr>
              <a:t>(</a:t>
            </a:r>
            <a:r>
              <a:rPr sz="2000" b="1" i="1" spc="-35" dirty="0">
                <a:solidFill>
                  <a:srgbClr val="00B050"/>
                </a:solidFill>
                <a:latin typeface="Arial-BoldItalicMT"/>
                <a:cs typeface="Arial-BoldItalicMT"/>
              </a:rPr>
              <a:t>x</a:t>
            </a:r>
            <a:r>
              <a:rPr sz="2000" spc="-35" dirty="0">
                <a:solidFill>
                  <a:srgbClr val="00B050"/>
                </a:solidFill>
                <a:latin typeface="Times"/>
                <a:cs typeface="Times"/>
              </a:rPr>
              <a:t>;</a:t>
            </a:r>
            <a:r>
              <a:rPr sz="2000" spc="-30" dirty="0">
                <a:solidFill>
                  <a:srgbClr val="00B050"/>
                </a:solidFill>
                <a:latin typeface="Times"/>
                <a:cs typeface="Times"/>
              </a:rPr>
              <a:t> </a:t>
            </a:r>
            <a:r>
              <a:rPr sz="2000" i="1" dirty="0">
                <a:solidFill>
                  <a:srgbClr val="00B050"/>
                </a:solidFill>
                <a:latin typeface="Times"/>
                <a:cs typeface="Times"/>
              </a:rPr>
              <a:t>D</a:t>
            </a:r>
            <a:r>
              <a:rPr sz="2000" dirty="0">
                <a:solidFill>
                  <a:srgbClr val="00B050"/>
                </a:solidFill>
                <a:latin typeface="Times"/>
                <a:cs typeface="Times"/>
              </a:rPr>
              <a:t>)	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may be sensitive to </a:t>
            </a:r>
            <a:r>
              <a:rPr sz="2000" i="1" dirty="0">
                <a:solidFill>
                  <a:srgbClr val="00B050"/>
                </a:solidFill>
                <a:latin typeface="Times"/>
                <a:cs typeface="Times"/>
              </a:rPr>
              <a:t>D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and vary a lot </a:t>
            </a:r>
            <a:r>
              <a:rPr sz="2000" spc="-5" dirty="0">
                <a:solidFill>
                  <a:srgbClr val="00B050"/>
                </a:solidFill>
                <a:latin typeface="Arial"/>
                <a:cs typeface="Arial"/>
              </a:rPr>
              <a:t>from</a:t>
            </a:r>
            <a:r>
              <a:rPr sz="2000" spc="-1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Arial"/>
                <a:cs typeface="Arial"/>
              </a:rPr>
              <a:t>its</a:t>
            </a:r>
            <a:endParaRPr sz="2000" dirty="0">
              <a:solidFill>
                <a:srgbClr val="00B050"/>
              </a:solidFill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expected</a:t>
            </a:r>
            <a:r>
              <a:rPr sz="2000" spc="-10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value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257555"/>
            <a:ext cx="7517130" cy="2076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lang="en-US" sz="3600" dirty="0">
                <a:latin typeface="Arial"/>
                <a:cs typeface="Arial"/>
              </a:rPr>
              <a:t>Error =</a:t>
            </a:r>
            <a:r>
              <a:rPr sz="3600" dirty="0">
                <a:latin typeface="Arial"/>
                <a:cs typeface="Arial"/>
              </a:rPr>
              <a:t> bias </a:t>
            </a:r>
            <a:r>
              <a:rPr lang="en-US" sz="3600" dirty="0">
                <a:latin typeface="Arial"/>
                <a:cs typeface="Arial"/>
              </a:rPr>
              <a:t>+</a:t>
            </a:r>
            <a:r>
              <a:rPr sz="3600" spc="-1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variance</a:t>
            </a:r>
            <a:r>
              <a:rPr lang="en-US" sz="3600" dirty="0">
                <a:latin typeface="Arial"/>
                <a:cs typeface="Arial"/>
              </a:rPr>
              <a:t> + …</a:t>
            </a:r>
          </a:p>
          <a:p>
            <a:pPr marL="622300">
              <a:lnSpc>
                <a:spcPct val="100000"/>
              </a:lnSpc>
            </a:pPr>
            <a:endParaRPr lang="en-US" sz="20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endParaRPr lang="en-US" sz="20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lang="en-US" sz="2000" dirty="0">
                <a:latin typeface="Arial"/>
                <a:cs typeface="Arial"/>
              </a:rPr>
              <a:t>= </a:t>
            </a:r>
            <a:r>
              <a:rPr sz="2000" dirty="0">
                <a:latin typeface="Arial"/>
                <a:cs typeface="Arial"/>
              </a:rPr>
              <a:t>expectation (over different data sets </a:t>
            </a:r>
            <a:r>
              <a:rPr sz="2000" i="1" dirty="0">
                <a:latin typeface="Times"/>
                <a:cs typeface="Times"/>
              </a:rPr>
              <a:t>D</a:t>
            </a:r>
            <a:r>
              <a:rPr sz="2000" dirty="0">
                <a:latin typeface="Arial"/>
                <a:cs typeface="Arial"/>
              </a:rPr>
              <a:t>) for</a:t>
            </a:r>
          </a:p>
          <a:p>
            <a:pPr marL="515620">
              <a:lnSpc>
                <a:spcPts val="1050"/>
              </a:lnSpc>
              <a:tabLst>
                <a:tab pos="3305810" algn="l"/>
              </a:tabLst>
            </a:pPr>
            <a:r>
              <a:rPr sz="1350" spc="-5" dirty="0">
                <a:latin typeface="Times New Roman"/>
                <a:cs typeface="Times New Roman"/>
              </a:rPr>
              <a:t>	</a:t>
            </a:r>
            <a:r>
              <a:rPr lang="en-US" sz="1350" spc="-5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Times New Roman"/>
                <a:cs typeface="Times New Roman"/>
              </a:rPr>
              <a:t>2</a:t>
            </a:r>
            <a:endParaRPr lang="en-US" sz="1350" dirty="0">
              <a:latin typeface="Times New Roman"/>
              <a:cs typeface="Times New Roman"/>
            </a:endParaRPr>
          </a:p>
          <a:p>
            <a:pPr marL="719455">
              <a:lnSpc>
                <a:spcPts val="3525"/>
              </a:lnSpc>
            </a:pPr>
            <a:r>
              <a:rPr lang="en-US" sz="2800" i="1" spc="15" dirty="0">
                <a:latin typeface="Times New Roman"/>
                <a:cs typeface="Times New Roman"/>
              </a:rPr>
              <a:t>E</a:t>
            </a:r>
            <a:r>
              <a:rPr lang="en-US" sz="2025" i="1" spc="15" dirty="0">
                <a:latin typeface="Times New Roman"/>
                <a:cs typeface="Times New Roman"/>
              </a:rPr>
              <a:t> </a:t>
            </a:r>
            <a:r>
              <a:rPr lang="en-US" sz="2025" i="1" spc="15" baseline="-24691" dirty="0">
                <a:latin typeface="Times New Roman"/>
                <a:cs typeface="Times New Roman"/>
              </a:rPr>
              <a:t>D </a:t>
            </a:r>
            <a:r>
              <a:rPr lang="en-US" sz="6600" spc="-697" baseline="-7575" dirty="0">
                <a:latin typeface="Symbol"/>
                <a:cs typeface="Symbol"/>
              </a:rPr>
              <a:t>[</a:t>
            </a:r>
            <a:r>
              <a:rPr lang="en-US" sz="4425" spc="-697" baseline="-3766" dirty="0">
                <a:latin typeface="Symbol"/>
                <a:cs typeface="Symbol"/>
              </a:rPr>
              <a:t>( </a:t>
            </a:r>
            <a:r>
              <a:rPr lang="en-US" sz="2350" i="1" spc="-5" dirty="0">
                <a:latin typeface="Times New Roman"/>
                <a:cs typeface="Times New Roman"/>
              </a:rPr>
              <a:t>f </a:t>
            </a:r>
            <a:r>
              <a:rPr lang="en-US" sz="2350" spc="15" dirty="0">
                <a:latin typeface="Times New Roman"/>
                <a:cs typeface="Times New Roman"/>
              </a:rPr>
              <a:t>(</a:t>
            </a:r>
            <a:r>
              <a:rPr lang="en-US" sz="2350" b="1" i="1" spc="15" dirty="0">
                <a:latin typeface="TimesNewRomanPS-BoldItalicMT"/>
                <a:cs typeface="TimesNewRomanPS-BoldItalicMT"/>
              </a:rPr>
              <a:t>x</a:t>
            </a:r>
            <a:r>
              <a:rPr lang="en-US" sz="2350" spc="15" dirty="0">
                <a:latin typeface="Times New Roman"/>
                <a:cs typeface="Times New Roman"/>
              </a:rPr>
              <a:t>; </a:t>
            </a:r>
            <a:r>
              <a:rPr lang="en-US" sz="2350" i="1" spc="-30" dirty="0">
                <a:latin typeface="Times New Roman"/>
                <a:cs typeface="Times New Roman"/>
              </a:rPr>
              <a:t>D</a:t>
            </a:r>
            <a:r>
              <a:rPr lang="en-US" sz="2350" spc="-30" dirty="0">
                <a:latin typeface="Times New Roman"/>
                <a:cs typeface="Times New Roman"/>
              </a:rPr>
              <a:t>) </a:t>
            </a:r>
            <a:r>
              <a:rPr lang="en-US" sz="2350" spc="-204" dirty="0">
                <a:latin typeface="Symbol"/>
                <a:cs typeface="Symbol"/>
              </a:rPr>
              <a:t>- </a:t>
            </a:r>
            <a:r>
              <a:rPr lang="en-US" sz="2350" i="1" spc="90" dirty="0">
                <a:latin typeface="Times New Roman"/>
                <a:cs typeface="Times New Roman"/>
              </a:rPr>
              <a:t>E</a:t>
            </a:r>
            <a:r>
              <a:rPr lang="en-US" sz="2350" spc="90" dirty="0">
                <a:latin typeface="Times New Roman"/>
                <a:cs typeface="Times New Roman"/>
              </a:rPr>
              <a:t>[</a:t>
            </a:r>
            <a:r>
              <a:rPr lang="en-US" sz="2350" i="1" spc="90" dirty="0">
                <a:latin typeface="Times New Roman"/>
                <a:cs typeface="Times New Roman"/>
              </a:rPr>
              <a:t>y </a:t>
            </a:r>
            <a:r>
              <a:rPr lang="en-US" sz="2350" spc="-5" dirty="0">
                <a:latin typeface="Times New Roman"/>
                <a:cs typeface="Times New Roman"/>
              </a:rPr>
              <a:t>| </a:t>
            </a:r>
            <a:r>
              <a:rPr lang="en-US" sz="2350" b="1" i="1" spc="-95" dirty="0">
                <a:latin typeface="TimesNewRomanPS-BoldItalicMT"/>
                <a:cs typeface="TimesNewRomanPS-BoldItalicMT"/>
              </a:rPr>
              <a:t>x</a:t>
            </a:r>
            <a:r>
              <a:rPr lang="en-US" sz="2350" spc="-95" dirty="0">
                <a:latin typeface="Times New Roman"/>
                <a:cs typeface="Times New Roman"/>
              </a:rPr>
              <a:t>]</a:t>
            </a:r>
            <a:r>
              <a:rPr lang="en-US" sz="4425" spc="-142" baseline="-3766" dirty="0">
                <a:latin typeface="Symbol"/>
                <a:cs typeface="Symbol"/>
              </a:rPr>
              <a:t>)</a:t>
            </a:r>
            <a:r>
              <a:rPr lang="en-US" sz="4425" spc="89" baseline="-3766" dirty="0">
                <a:latin typeface="Symbol"/>
                <a:cs typeface="Symbol"/>
              </a:rPr>
              <a:t> 	   </a:t>
            </a:r>
            <a:r>
              <a:rPr lang="en-US" sz="6600" spc="-352" baseline="-7575" dirty="0">
                <a:latin typeface="Symbol"/>
                <a:cs typeface="Symbol"/>
              </a:rPr>
              <a:t>]</a:t>
            </a:r>
            <a:r>
              <a:rPr lang="en-US" sz="2350" spc="-235" dirty="0">
                <a:latin typeface="Symbol"/>
                <a:cs typeface="Symbol"/>
              </a:rPr>
              <a:t>=</a:t>
            </a:r>
            <a:endParaRPr lang="en-US" sz="2350" dirty="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51510"/>
            <a:ext cx="835660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Bias/variance for polynomial</a:t>
            </a:r>
            <a:r>
              <a:rPr spc="-150" dirty="0"/>
              <a:t> </a:t>
            </a:r>
            <a:r>
              <a:rPr dirty="0"/>
              <a:t>interpolation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667000" y="1306067"/>
            <a:ext cx="6476999" cy="5303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939" y="1868678"/>
            <a:ext cx="2498725" cy="2595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1620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spc="-7" baseline="25462" dirty="0">
                <a:latin typeface="Arial"/>
                <a:cs typeface="Arial"/>
              </a:rPr>
              <a:t>st </a:t>
            </a:r>
            <a:r>
              <a:rPr sz="1800" spc="-5" dirty="0">
                <a:latin typeface="Arial"/>
                <a:cs typeface="Arial"/>
              </a:rPr>
              <a:t>order  </a:t>
            </a:r>
            <a:r>
              <a:rPr sz="1800" spc="-10" dirty="0">
                <a:latin typeface="Arial"/>
                <a:cs typeface="Arial"/>
              </a:rPr>
              <a:t>polynomial </a:t>
            </a:r>
            <a:r>
              <a:rPr sz="1800" spc="-5" dirty="0">
                <a:latin typeface="Arial"/>
                <a:cs typeface="Arial"/>
              </a:rPr>
              <a:t>has high  bias, low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variance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50</a:t>
            </a:r>
            <a:r>
              <a:rPr sz="1800" spc="-7" baseline="25462" dirty="0">
                <a:latin typeface="Arial"/>
                <a:cs typeface="Arial"/>
              </a:rPr>
              <a:t>th </a:t>
            </a:r>
            <a:r>
              <a:rPr sz="1800" spc="-5" dirty="0">
                <a:latin typeface="Arial"/>
                <a:cs typeface="Arial"/>
              </a:rPr>
              <a:t>order polynomial  has low bias, high  variance</a:t>
            </a:r>
            <a:endParaRPr sz="1800">
              <a:latin typeface="Arial"/>
              <a:cs typeface="Arial"/>
            </a:endParaRPr>
          </a:p>
          <a:p>
            <a:pPr marL="355600" marR="135255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4</a:t>
            </a:r>
            <a:r>
              <a:rPr sz="1800" spc="-7" baseline="25462" dirty="0">
                <a:latin typeface="Arial"/>
                <a:cs typeface="Arial"/>
              </a:rPr>
              <a:t>th </a:t>
            </a:r>
            <a:r>
              <a:rPr sz="1800" spc="-5" dirty="0">
                <a:latin typeface="Arial"/>
                <a:cs typeface="Arial"/>
              </a:rPr>
              <a:t>order </a:t>
            </a:r>
            <a:r>
              <a:rPr sz="1800" spc="-10" dirty="0">
                <a:latin typeface="Arial"/>
                <a:cs typeface="Arial"/>
              </a:rPr>
              <a:t>polynomial  </a:t>
            </a:r>
            <a:r>
              <a:rPr sz="1800" spc="-5" dirty="0">
                <a:latin typeface="Arial"/>
                <a:cs typeface="Arial"/>
              </a:rPr>
              <a:t>represents a </a:t>
            </a:r>
            <a:r>
              <a:rPr sz="1800" spc="-10" dirty="0">
                <a:latin typeface="Arial"/>
                <a:cs typeface="Arial"/>
              </a:rPr>
              <a:t>good  </a:t>
            </a:r>
            <a:r>
              <a:rPr sz="1800" spc="-5" dirty="0">
                <a:latin typeface="Arial"/>
                <a:cs typeface="Arial"/>
              </a:rPr>
              <a:t>trade-off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64" y="97282"/>
            <a:ext cx="8681085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Bias/variance </a:t>
            </a:r>
            <a:r>
              <a:rPr spc="-10" dirty="0"/>
              <a:t>trade-off </a:t>
            </a:r>
            <a:r>
              <a:rPr spc="-5" dirty="0"/>
              <a:t>for k-NN</a:t>
            </a:r>
            <a:r>
              <a:rPr spc="-60" dirty="0"/>
              <a:t> </a:t>
            </a:r>
            <a:r>
              <a:rPr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624327"/>
            <a:ext cx="8610600" cy="2404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559305"/>
            <a:ext cx="7775575" cy="75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consider using </a:t>
            </a:r>
            <a:r>
              <a:rPr sz="2400" i="1" dirty="0">
                <a:latin typeface="Times"/>
                <a:cs typeface="Times"/>
              </a:rPr>
              <a:t>k</a:t>
            </a:r>
            <a:r>
              <a:rPr sz="2400" dirty="0">
                <a:latin typeface="Arial"/>
                <a:cs typeface="Arial"/>
              </a:rPr>
              <a:t>-NN </a:t>
            </a:r>
            <a:r>
              <a:rPr sz="2400" spc="-5" dirty="0">
                <a:latin typeface="Arial"/>
                <a:cs typeface="Arial"/>
              </a:rPr>
              <a:t>regression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learn a model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Arial"/>
                <a:cs typeface="Arial"/>
              </a:rPr>
              <a:t>surface in a </a:t>
            </a:r>
            <a:r>
              <a:rPr sz="2400" spc="-5" dirty="0">
                <a:latin typeface="Arial"/>
                <a:cs typeface="Arial"/>
              </a:rPr>
              <a:t>2-dimensional </a:t>
            </a:r>
            <a:r>
              <a:rPr sz="2400" dirty="0">
                <a:latin typeface="Arial"/>
                <a:cs typeface="Arial"/>
              </a:rPr>
              <a:t>feature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945" y="1944878"/>
            <a:ext cx="137033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bias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1-NN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186" y="3240659"/>
            <a:ext cx="1815464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variance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1-NN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0" y="5832043"/>
            <a:ext cx="194183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variance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10-NN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299" y="4536313"/>
            <a:ext cx="149669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bias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10-NN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5209" y="1843785"/>
            <a:ext cx="1423035" cy="83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C5040C"/>
                </a:solidFill>
                <a:latin typeface="Arial"/>
                <a:cs typeface="Arial"/>
              </a:rPr>
              <a:t>darker </a:t>
            </a:r>
            <a:r>
              <a:rPr sz="1800" spc="-10" dirty="0">
                <a:solidFill>
                  <a:srgbClr val="C5040C"/>
                </a:solidFill>
                <a:latin typeface="Arial"/>
                <a:cs typeface="Arial"/>
              </a:rPr>
              <a:t>pixels  </a:t>
            </a:r>
            <a:r>
              <a:rPr sz="1800" spc="-5" dirty="0">
                <a:solidFill>
                  <a:srgbClr val="C5040C"/>
                </a:solidFill>
                <a:latin typeface="Arial"/>
                <a:cs typeface="Arial"/>
              </a:rPr>
              <a:t>correspond</a:t>
            </a:r>
            <a:r>
              <a:rPr sz="1800" spc="-55" dirty="0">
                <a:solidFill>
                  <a:srgbClr val="C5040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5040C"/>
                </a:solidFill>
                <a:latin typeface="Arial"/>
                <a:cs typeface="Arial"/>
              </a:rPr>
              <a:t>to  </a:t>
            </a:r>
            <a:r>
              <a:rPr sz="1800" spc="-10" dirty="0">
                <a:solidFill>
                  <a:srgbClr val="C5040C"/>
                </a:solidFill>
                <a:latin typeface="Arial"/>
                <a:cs typeface="Arial"/>
              </a:rPr>
              <a:t>higher</a:t>
            </a:r>
            <a:r>
              <a:rPr sz="1800" spc="-70" dirty="0">
                <a:solidFill>
                  <a:srgbClr val="C5040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5040C"/>
                </a:solidFill>
                <a:latin typeface="Arial"/>
                <a:cs typeface="Arial"/>
              </a:rPr>
              <a:t>values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2864" y="97282"/>
            <a:ext cx="8681085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Bias/variance </a:t>
            </a:r>
            <a:r>
              <a:rPr spc="-10" dirty="0"/>
              <a:t>trade-off </a:t>
            </a:r>
            <a:r>
              <a:rPr spc="-5" dirty="0"/>
              <a:t>for k-NN</a:t>
            </a:r>
            <a:r>
              <a:rPr spc="-60" dirty="0"/>
              <a:t> </a:t>
            </a:r>
            <a:r>
              <a:rPr dirty="0"/>
              <a:t>regression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7555"/>
            <a:ext cx="459105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Bias/variance</a:t>
            </a:r>
            <a:r>
              <a:rPr spc="-90" dirty="0"/>
              <a:t> </a:t>
            </a:r>
            <a:r>
              <a:rPr spc="-10" dirty="0"/>
              <a:t>trade-off</a:t>
            </a:r>
          </a:p>
        </p:txBody>
      </p:sp>
      <p:sp>
        <p:nvSpPr>
          <p:cNvPr id="3" name="object 3"/>
          <p:cNvSpPr/>
          <p:nvPr/>
        </p:nvSpPr>
        <p:spPr>
          <a:xfrm>
            <a:off x="3476244" y="1237486"/>
            <a:ext cx="5667755" cy="5620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2590800"/>
            <a:ext cx="3429000" cy="2689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1330705"/>
            <a:ext cx="3350260" cy="75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consider </a:t>
            </a:r>
            <a:r>
              <a:rPr sz="2400" i="1" spc="-5" dirty="0">
                <a:latin typeface="Times"/>
                <a:cs typeface="Times"/>
              </a:rPr>
              <a:t>k</a:t>
            </a:r>
            <a:r>
              <a:rPr sz="2400" spc="-5" dirty="0">
                <a:latin typeface="Arial"/>
                <a:cs typeface="Arial"/>
              </a:rPr>
              <a:t>-NN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applied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digit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recognition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57555"/>
            <a:ext cx="571215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Bias/variance</a:t>
            </a:r>
            <a:r>
              <a:rPr spc="-114" dirty="0"/>
              <a:t> </a:t>
            </a:r>
            <a:r>
              <a:rPr lang="en-US" spc="-114" dirty="0"/>
              <a:t>D</a:t>
            </a:r>
            <a:r>
              <a:rPr dirty="0"/>
              <a:t>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68578"/>
            <a:ext cx="8296909" cy="5041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lang="en-US" sz="2400" spc="-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redictive error has </a:t>
            </a:r>
            <a:r>
              <a:rPr sz="2400" dirty="0"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controllable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components</a:t>
            </a:r>
            <a:endParaRPr sz="2400" dirty="0">
              <a:latin typeface="Arial"/>
              <a:cs typeface="Arial"/>
            </a:endParaRPr>
          </a:p>
          <a:p>
            <a:pPr marL="527685" lvl="1" indent="-172085">
              <a:lnSpc>
                <a:spcPts val="2735"/>
              </a:lnSpc>
              <a:spcBef>
                <a:spcPts val="10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expressive/flexible </a:t>
            </a:r>
            <a:r>
              <a:rPr sz="2400" dirty="0">
                <a:latin typeface="Arial"/>
                <a:cs typeface="Arial"/>
              </a:rPr>
              <a:t>learners </a:t>
            </a:r>
            <a:r>
              <a:rPr sz="2400" spc="-5" dirty="0">
                <a:latin typeface="Arial"/>
                <a:cs typeface="Arial"/>
              </a:rPr>
              <a:t>reduce </a:t>
            </a:r>
            <a:r>
              <a:rPr sz="2400" i="1" spc="-5" dirty="0">
                <a:latin typeface="Arial"/>
                <a:cs typeface="Arial"/>
              </a:rPr>
              <a:t>bias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but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increase</a:t>
            </a:r>
            <a:endParaRPr sz="2400" dirty="0">
              <a:latin typeface="Arial"/>
              <a:cs typeface="Arial"/>
            </a:endParaRPr>
          </a:p>
          <a:p>
            <a:pPr marL="527685">
              <a:lnSpc>
                <a:spcPts val="2735"/>
              </a:lnSpc>
            </a:pPr>
            <a:r>
              <a:rPr sz="2400" i="1" dirty="0">
                <a:latin typeface="Arial"/>
                <a:cs typeface="Arial"/>
              </a:rPr>
              <a:t>variance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84785" marR="332740" indent="-172085">
              <a:lnSpc>
                <a:spcPts val="2580"/>
              </a:lnSpc>
              <a:buChar char="•"/>
              <a:tabLst>
                <a:tab pos="185420" algn="l"/>
              </a:tabLst>
            </a:pPr>
            <a:r>
              <a:rPr lang="en-US" sz="240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 </a:t>
            </a:r>
            <a:r>
              <a:rPr sz="2400" spc="-5" dirty="0">
                <a:latin typeface="Arial"/>
                <a:cs typeface="Arial"/>
              </a:rPr>
              <a:t>many learners we can trade-off these two components  </a:t>
            </a:r>
            <a:r>
              <a:rPr sz="2400" dirty="0">
                <a:latin typeface="Arial"/>
                <a:cs typeface="Arial"/>
              </a:rPr>
              <a:t>(e.g. </a:t>
            </a:r>
            <a:r>
              <a:rPr sz="2400" spc="-5" dirty="0">
                <a:latin typeface="Arial"/>
                <a:cs typeface="Arial"/>
              </a:rPr>
              <a:t>via our selection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i="1" dirty="0">
                <a:latin typeface="Times"/>
                <a:cs typeface="Times"/>
              </a:rPr>
              <a:t>k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i="1" spc="-5" dirty="0">
                <a:latin typeface="Times"/>
                <a:cs typeface="Times"/>
              </a:rPr>
              <a:t>k</a:t>
            </a:r>
            <a:r>
              <a:rPr sz="2400" spc="-5" dirty="0">
                <a:latin typeface="Arial"/>
                <a:cs typeface="Arial"/>
              </a:rPr>
              <a:t>-NN)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650" dirty="0">
              <a:latin typeface="Times New Roman"/>
              <a:cs typeface="Times New Roman"/>
            </a:endParaRPr>
          </a:p>
          <a:p>
            <a:pPr marL="184785" marR="247015" indent="-172085">
              <a:lnSpc>
                <a:spcPts val="2590"/>
              </a:lnSpc>
              <a:buChar char="•"/>
              <a:tabLst>
                <a:tab pos="185420" algn="l"/>
              </a:tabLst>
            </a:pPr>
            <a:r>
              <a:rPr lang="en-US" sz="240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 </a:t>
            </a:r>
            <a:r>
              <a:rPr sz="2400" spc="-5" dirty="0">
                <a:latin typeface="Arial"/>
                <a:cs typeface="Arial"/>
              </a:rPr>
              <a:t>optimal point in this trade-off depends on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particular  problem domain and training </a:t>
            </a:r>
            <a:r>
              <a:rPr sz="2400" dirty="0">
                <a:latin typeface="Arial"/>
                <a:cs typeface="Arial"/>
              </a:rPr>
              <a:t>set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size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184785" marR="5080" indent="-172085">
              <a:lnSpc>
                <a:spcPct val="89600"/>
              </a:lnSpc>
              <a:buChar char="•"/>
              <a:tabLst>
                <a:tab pos="185420" algn="l"/>
              </a:tabLst>
            </a:pPr>
            <a:r>
              <a:rPr lang="en-US" sz="240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his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necessarily </a:t>
            </a:r>
            <a:r>
              <a:rPr sz="2400" dirty="0">
                <a:latin typeface="Arial"/>
                <a:cs typeface="Arial"/>
              </a:rPr>
              <a:t>a strict </a:t>
            </a:r>
            <a:r>
              <a:rPr sz="2400" spc="-5" dirty="0">
                <a:latin typeface="Arial"/>
                <a:cs typeface="Arial"/>
              </a:rPr>
              <a:t>trade-off; </a:t>
            </a:r>
            <a:r>
              <a:rPr sz="2400" dirty="0">
                <a:latin typeface="Arial"/>
                <a:cs typeface="Arial"/>
              </a:rPr>
              <a:t>e.g. </a:t>
            </a:r>
            <a:r>
              <a:rPr sz="2400" spc="-5" dirty="0">
                <a:latin typeface="Arial"/>
                <a:cs typeface="Arial"/>
              </a:rPr>
              <a:t>with ensembles  we can </a:t>
            </a:r>
            <a:r>
              <a:rPr sz="2400" dirty="0">
                <a:latin typeface="Arial"/>
                <a:cs typeface="Arial"/>
              </a:rPr>
              <a:t>often </a:t>
            </a:r>
            <a:r>
              <a:rPr sz="2400" spc="-5" dirty="0">
                <a:latin typeface="Arial"/>
                <a:cs typeface="Arial"/>
              </a:rPr>
              <a:t>reduce bias and/or variance without increasing  the other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term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57555"/>
            <a:ext cx="5031105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Bias/variance</a:t>
            </a:r>
            <a:r>
              <a:rPr spc="-114" dirty="0"/>
              <a:t> </a:t>
            </a:r>
            <a:r>
              <a:rPr lang="en-US" spc="-114" dirty="0"/>
              <a:t>T</a:t>
            </a:r>
            <a:r>
              <a:rPr lang="en-US" dirty="0"/>
              <a:t>radeoff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373378"/>
            <a:ext cx="8018145" cy="1197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172085">
              <a:lnSpc>
                <a:spcPts val="2740"/>
              </a:lnSpc>
              <a:spcBef>
                <a:spcPts val="105"/>
              </a:spcBef>
              <a:buChar char="•"/>
              <a:tabLst>
                <a:tab pos="528320" algn="l"/>
              </a:tabLst>
            </a:pPr>
            <a:r>
              <a:rPr lang="en-US" sz="3200" spc="-5" dirty="0">
                <a:latin typeface="Arial"/>
                <a:cs typeface="Arial"/>
              </a:rPr>
              <a:t>H</a:t>
            </a:r>
            <a:r>
              <a:rPr sz="3200" spc="-5" dirty="0">
                <a:latin typeface="Arial"/>
                <a:cs typeface="Arial"/>
              </a:rPr>
              <a:t>elps explain why simple learners </a:t>
            </a:r>
            <a:r>
              <a:rPr sz="3200" dirty="0">
                <a:latin typeface="Arial"/>
                <a:cs typeface="Arial"/>
              </a:rPr>
              <a:t>can outperform</a:t>
            </a:r>
            <a:r>
              <a:rPr sz="3200" spc="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more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complex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ones</a:t>
            </a:r>
            <a:endParaRPr sz="3200" dirty="0">
              <a:latin typeface="Arial"/>
              <a:cs typeface="Arial"/>
            </a:endParaRPr>
          </a:p>
          <a:p>
            <a:pPr marL="527685" indent="-172085">
              <a:lnSpc>
                <a:spcPct val="100000"/>
              </a:lnSpc>
              <a:spcBef>
                <a:spcPts val="110"/>
              </a:spcBef>
              <a:buChar char="•"/>
              <a:tabLst>
                <a:tab pos="528320" algn="l"/>
              </a:tabLst>
            </a:pPr>
            <a:r>
              <a:rPr lang="en-US" sz="3200" spc="-5" dirty="0">
                <a:latin typeface="Arial"/>
                <a:cs typeface="Arial"/>
              </a:rPr>
              <a:t>H</a:t>
            </a:r>
            <a:r>
              <a:rPr sz="3200" spc="-5" dirty="0">
                <a:latin typeface="Arial"/>
                <a:cs typeface="Arial"/>
              </a:rPr>
              <a:t>elps understand and avoid</a:t>
            </a:r>
            <a:r>
              <a:rPr sz="3200" spc="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overfitting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360</Words>
  <Application>Microsoft Macintosh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Arial-BoldItalicMT</vt:lpstr>
      <vt:lpstr>Calibri</vt:lpstr>
      <vt:lpstr>Symbol</vt:lpstr>
      <vt:lpstr>Times</vt:lpstr>
      <vt:lpstr>Times New Roman</vt:lpstr>
      <vt:lpstr>TimesNewRomanPS-BoldItalicMT</vt:lpstr>
      <vt:lpstr>Office Theme</vt:lpstr>
      <vt:lpstr>PowerPoint Presentation</vt:lpstr>
      <vt:lpstr>PowerPoint Presentation</vt:lpstr>
      <vt:lpstr>Bias/variance for polynomial interpolation</vt:lpstr>
      <vt:lpstr>Bias/variance trade-off for k-NN regression</vt:lpstr>
      <vt:lpstr>Bias/variance trade-off for k-NN regression</vt:lpstr>
      <vt:lpstr>Bias/variance trade-off</vt:lpstr>
      <vt:lpstr>Bias/variance Discussion</vt:lpstr>
      <vt:lpstr>Bias/variance Tradeoff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FACTS</dc:title>
  <dc:creator>Microsoft Office User</dc:creator>
  <cp:lastModifiedBy>Chilukuri Mohan</cp:lastModifiedBy>
  <cp:revision>1</cp:revision>
  <dcterms:created xsi:type="dcterms:W3CDTF">2023-09-25T11:43:14Z</dcterms:created>
  <dcterms:modified xsi:type="dcterms:W3CDTF">2023-09-25T15:52:21Z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2023-09-25T00:00:00Z</vt:filetime>
  </property>
</Properties>
</file>