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408" r:id="rId2"/>
    <p:sldId id="353" r:id="rId3"/>
    <p:sldId id="354" r:id="rId4"/>
    <p:sldId id="355" r:id="rId5"/>
    <p:sldId id="410" r:id="rId6"/>
    <p:sldId id="415" r:id="rId7"/>
    <p:sldId id="357" r:id="rId8"/>
    <p:sldId id="358" r:id="rId9"/>
    <p:sldId id="409" r:id="rId10"/>
    <p:sldId id="360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421" r:id="rId19"/>
    <p:sldId id="369" r:id="rId20"/>
    <p:sldId id="416" r:id="rId21"/>
    <p:sldId id="417" r:id="rId22"/>
    <p:sldId id="418" r:id="rId23"/>
    <p:sldId id="420" r:id="rId24"/>
    <p:sldId id="370" r:id="rId25"/>
    <p:sldId id="371" r:id="rId26"/>
    <p:sldId id="372" r:id="rId27"/>
    <p:sldId id="373" r:id="rId28"/>
    <p:sldId id="374" r:id="rId29"/>
    <p:sldId id="378" r:id="rId30"/>
    <p:sldId id="379" r:id="rId31"/>
    <p:sldId id="419" r:id="rId32"/>
    <p:sldId id="428" r:id="rId33"/>
    <p:sldId id="429" r:id="rId34"/>
    <p:sldId id="430" r:id="rId35"/>
    <p:sldId id="431" r:id="rId36"/>
    <p:sldId id="432" r:id="rId37"/>
    <p:sldId id="433" r:id="rId38"/>
    <p:sldId id="381" r:id="rId39"/>
    <p:sldId id="434" r:id="rId40"/>
    <p:sldId id="435" r:id="rId41"/>
    <p:sldId id="436" r:id="rId42"/>
    <p:sldId id="437" r:id="rId43"/>
    <p:sldId id="382" r:id="rId44"/>
    <p:sldId id="455" r:id="rId45"/>
    <p:sldId id="457" r:id="rId46"/>
    <p:sldId id="456" r:id="rId47"/>
    <p:sldId id="342" r:id="rId48"/>
    <p:sldId id="331" r:id="rId49"/>
    <p:sldId id="343" r:id="rId50"/>
    <p:sldId id="347" r:id="rId51"/>
    <p:sldId id="259" r:id="rId52"/>
    <p:sldId id="459" r:id="rId53"/>
    <p:sldId id="268" r:id="rId54"/>
    <p:sldId id="458" r:id="rId55"/>
    <p:sldId id="460" r:id="rId56"/>
    <p:sldId id="461" r:id="rId57"/>
    <p:sldId id="260" r:id="rId58"/>
    <p:sldId id="453" r:id="rId59"/>
    <p:sldId id="423" r:id="rId60"/>
    <p:sldId id="262" r:id="rId61"/>
    <p:sldId id="307" r:id="rId62"/>
    <p:sldId id="425" r:id="rId63"/>
    <p:sldId id="440" r:id="rId64"/>
    <p:sldId id="442" r:id="rId65"/>
    <p:sldId id="443" r:id="rId66"/>
    <p:sldId id="444" r:id="rId67"/>
    <p:sldId id="446" r:id="rId68"/>
    <p:sldId id="447" r:id="rId69"/>
    <p:sldId id="448" r:id="rId70"/>
    <p:sldId id="449" r:id="rId71"/>
    <p:sldId id="450" r:id="rId72"/>
    <p:sldId id="263" r:id="rId73"/>
    <p:sldId id="264" r:id="rId74"/>
    <p:sldId id="265" r:id="rId75"/>
    <p:sldId id="266" r:id="rId76"/>
    <p:sldId id="267" r:id="rId77"/>
    <p:sldId id="405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95255" autoAdjust="0"/>
  </p:normalViewPr>
  <p:slideViewPr>
    <p:cSldViewPr>
      <p:cViewPr varScale="1">
        <p:scale>
          <a:sx n="92" d="100"/>
          <a:sy n="92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7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26918-2EDE-1854-F1F2-AECC07709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A9E6C-CBC8-2CDF-F292-761BB3431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DF66A17-9386-9C46-89E9-4B44CF00E795}" type="datetimeFigureOut">
              <a:rPr lang="en-US"/>
              <a:pPr>
                <a:defRPr/>
              </a:pPr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BC254-C6C2-EACD-A245-2804B040A5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77E66-E842-3660-32FF-ECA188D04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52F5A02-8638-E74F-BDEF-FB482AF230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CDEFC6BB-EF96-F6D4-7339-EB46E9D747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1933BCCE-4E01-D7AC-6A6E-93E89C5EB3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99012" name="Rectangle 4">
            <a:extLst>
              <a:ext uri="{FF2B5EF4-FFF2-40B4-BE49-F238E27FC236}">
                <a16:creationId xmlns:a16="http://schemas.microsoft.com/office/drawing/2014/main" id="{C265063C-C8F5-32A0-6B95-C7A3827B10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9013" name="Rectangle 5">
            <a:extLst>
              <a:ext uri="{FF2B5EF4-FFF2-40B4-BE49-F238E27FC236}">
                <a16:creationId xmlns:a16="http://schemas.microsoft.com/office/drawing/2014/main" id="{930ED4B1-2685-D51D-51F9-6F7F959494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299014" name="Rectangle 6">
            <a:extLst>
              <a:ext uri="{FF2B5EF4-FFF2-40B4-BE49-F238E27FC236}">
                <a16:creationId xmlns:a16="http://schemas.microsoft.com/office/drawing/2014/main" id="{3DE9B6F9-7182-5A82-C5C5-9F47B79BAF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99015" name="Rectangle 7">
            <a:extLst>
              <a:ext uri="{FF2B5EF4-FFF2-40B4-BE49-F238E27FC236}">
                <a16:creationId xmlns:a16="http://schemas.microsoft.com/office/drawing/2014/main" id="{3291397F-D866-14F6-4E97-7421A54D3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66C1300-7DF3-1C41-A0AC-2626F6E44C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E29225-A11A-25A4-1DB9-651F5F76A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6669DD-4A2B-BC07-CC7A-05ABB0AA3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3A773-65D1-0817-8A71-504AE7CC90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88FBD-6F39-FD4A-AB5E-F206F6958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9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9340B6-3388-9239-CFA5-FDB2E4826A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9AC6EB-64F9-7DA0-2F82-53345892B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4FB44F-C9C2-7B6A-FDA6-9C20F1C2D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982B4-4DD3-F541-90A4-A1646BDC58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6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F468E9-FAB5-44C6-FD90-605188CCA8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651AF6-D047-A54A-D2F7-39EBCAB93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76B9E7-F56D-E9B5-F67B-8FA88A470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5E0C6-7F6A-194D-A6E0-5C8F643BA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05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001EF2-B6B4-706E-0CA2-808DB4DA0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EA86FA-EC54-BDDD-45E1-60D6D4528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184F5F-6AED-DF77-5455-EA58503FC3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A5088-D60F-C54C-8EAA-95F4B2E86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28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9D957B-034D-A8DC-892A-02634CE748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CC380A-EA7D-20E8-A53D-74C812BAF6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2E5997-5D87-6462-A4BC-B176BDC88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1810C-451A-AA4D-886A-C1EFC2B657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8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A94EC3-BF40-3524-D909-576650C8E0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D86CC6-0F9C-57D3-44B2-6449EE7C6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049ADD-1E19-675D-0B74-ADD2B9F75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AC01B-029A-AA4A-9C32-7827689596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8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748A9A-20D0-AD6A-2C5F-D5FEA6E8F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EFF960-0B25-6A96-A5D8-E9653C3B5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4BC37F-E2FB-A34D-4296-F8E01EC04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4708A-311E-9D43-9E77-B12875F5F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55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F9B17-13B6-7943-0701-2F9620B39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D3820-50D6-B489-6029-49B4487F5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F5A73-9640-0361-90A8-6E1ED86F09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C16A5-13AF-6F44-BBB4-E80E274A5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12D217-271C-0971-B9A6-CB9E499F5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27037C-8A4E-3340-8C33-CFE331A61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61156C-5066-2769-31B3-1DA85BECA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58055-374E-8340-9975-9E9094403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4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C67F05-13EC-BBA4-4B9D-CE858027C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27BCD-07C5-33DF-9E52-6FD67A8958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460671-D86E-0210-CE12-5AF14E2F00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E736A-C7BD-C042-BDC1-CFDCAB4D6E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62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73A99A8-B208-1F14-8CEE-6D4A12627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84DC7DB-0A2D-BFA3-57EB-136686AB48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50BADB-DABA-AC75-625B-9C05349F79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93A10-6B00-7C4F-A716-C26E26DA8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25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3E0B7-E3C8-BCA2-FA95-1C42EFF041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2D9C9D-20F5-3E53-7B6E-83F76583F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86A86-18FA-5A27-624B-BD54409AC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216D4-7F32-A94C-B687-7FA53BA88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8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D3D9D-840F-D105-6B1F-A9F4CD8B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26E4E-7514-4985-696A-37EEAE9AA9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FD0878-0609-4778-C7F5-4271CFBC2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8FFBF-F216-7E4C-9B08-7E21476106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46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01DB2D-BEA3-DBB8-9D78-CD01A0909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506AE7-1F24-274E-513B-D4F426CC9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A08E748-6E60-1A8A-8AFE-C9A1123B0D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37C628-018F-4704-A575-44DF78DBC6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379376-B0D5-C25B-4DF6-19FF3F7697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B9FC003-F6CA-6F4E-B425-886F8074BE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E52C0D0F-344C-9EE4-44E8-879BAAD3B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Biological analogy and some main ideas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3B561F50-7DC6-A558-D669-E8F802476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029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sz="2400"/>
              <a:t>The brain is composed of a </a:t>
            </a:r>
            <a:r>
              <a:rPr lang="en-US" altLang="x-none" sz="2400">
                <a:solidFill>
                  <a:srgbClr val="FF0000"/>
                </a:solidFill>
              </a:rPr>
              <a:t>mass of interconnected neurons</a:t>
            </a:r>
          </a:p>
          <a:p>
            <a:pPr lvl="1" eaLnBrk="1" hangingPunct="1">
              <a:defRPr/>
            </a:pPr>
            <a:r>
              <a:rPr lang="en-US" altLang="x-none" sz="2000"/>
              <a:t>each neuron is connected to many other neurons</a:t>
            </a:r>
          </a:p>
          <a:p>
            <a:pPr eaLnBrk="1" hangingPunct="1">
              <a:defRPr/>
            </a:pPr>
            <a:endParaRPr lang="en-US" altLang="x-none" sz="2400"/>
          </a:p>
          <a:p>
            <a:pPr eaLnBrk="1" hangingPunct="1">
              <a:defRPr/>
            </a:pPr>
            <a:r>
              <a:rPr lang="en-US" altLang="x-none" sz="2400"/>
              <a:t>Neurons transmit signals to each other</a:t>
            </a:r>
          </a:p>
          <a:p>
            <a:pPr eaLnBrk="1" hangingPunct="1">
              <a:defRPr/>
            </a:pPr>
            <a:endParaRPr lang="en-US" altLang="x-none" sz="2400"/>
          </a:p>
          <a:p>
            <a:pPr eaLnBrk="1" hangingPunct="1">
              <a:defRPr/>
            </a:pPr>
            <a:r>
              <a:rPr lang="en-US" altLang="x-none" sz="2400"/>
              <a:t>Whether a signal is transmitted is an </a:t>
            </a:r>
            <a:r>
              <a:rPr lang="en-US" altLang="x-none" sz="2400">
                <a:solidFill>
                  <a:srgbClr val="FF0000"/>
                </a:solidFill>
              </a:rPr>
              <a:t>all-or-nothing</a:t>
            </a:r>
            <a:r>
              <a:rPr lang="en-US" altLang="x-none" sz="2400"/>
              <a:t> event (the electrical potential in the cell body of the neuron is </a:t>
            </a:r>
            <a:r>
              <a:rPr lang="en-US" altLang="x-none" sz="2400">
                <a:solidFill>
                  <a:schemeClr val="hlink"/>
                </a:solidFill>
              </a:rPr>
              <a:t>thresholded</a:t>
            </a:r>
            <a:r>
              <a:rPr lang="en-US" altLang="x-none" sz="2400"/>
              <a:t>)</a:t>
            </a:r>
          </a:p>
          <a:p>
            <a:pPr eaLnBrk="1" hangingPunct="1">
              <a:defRPr/>
            </a:pPr>
            <a:endParaRPr lang="en-US" altLang="x-none" sz="2400"/>
          </a:p>
          <a:p>
            <a:pPr eaLnBrk="1" hangingPunct="1">
              <a:defRPr/>
            </a:pPr>
            <a:r>
              <a:rPr lang="en-US" altLang="x-none" sz="2400"/>
              <a:t>Whether a signal is sent, depends on the </a:t>
            </a:r>
            <a:r>
              <a:rPr lang="en-US" altLang="x-none" sz="2400">
                <a:solidFill>
                  <a:srgbClr val="FF0000"/>
                </a:solidFill>
              </a:rPr>
              <a:t>strength of the bond</a:t>
            </a:r>
            <a:r>
              <a:rPr lang="en-US" altLang="x-none" sz="2400"/>
              <a:t> (synapse) between two neurons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>
            <a:extLst>
              <a:ext uri="{FF2B5EF4-FFF2-40B4-BE49-F238E27FC236}">
                <a16:creationId xmlns:a16="http://schemas.microsoft.com/office/drawing/2014/main" id="{4CC0C6E9-BAC5-B992-78F8-B2D7E259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Computing Elements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86371" name="Text Box 3">
            <a:extLst>
              <a:ext uri="{FF2B5EF4-FFF2-40B4-BE49-F238E27FC236}">
                <a16:creationId xmlns:a16="http://schemas.microsoft.com/office/drawing/2014/main" id="{E4DF867C-4B4F-F39A-BF40-753153188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A typical unit:</a:t>
            </a:r>
          </a:p>
        </p:txBody>
      </p:sp>
      <p:pic>
        <p:nvPicPr>
          <p:cNvPr id="186372" name="Picture 4">
            <a:extLst>
              <a:ext uri="{FF2B5EF4-FFF2-40B4-BE49-F238E27FC236}">
                <a16:creationId xmlns:a16="http://schemas.microsoft.com/office/drawing/2014/main" id="{18F5F316-D296-BF74-33AA-68F6D3E04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30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6075"/>
            <a:ext cx="91440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>
            <a:extLst>
              <a:ext uri="{FF2B5EF4-FFF2-40B4-BE49-F238E27FC236}">
                <a16:creationId xmlns:a16="http://schemas.microsoft.com/office/drawing/2014/main" id="{DE3D15E1-90A9-0EF3-246C-7F1679DD8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Planning</a:t>
            </a:r>
            <a:r>
              <a:rPr lang="en-US" altLang="en-US" sz="3600">
                <a:latin typeface="Arial" charset="0"/>
              </a:rPr>
              <a:t> in building a Neural Network</a:t>
            </a:r>
          </a:p>
        </p:txBody>
      </p:sp>
      <p:sp>
        <p:nvSpPr>
          <p:cNvPr id="188419" name="Text Box 3">
            <a:extLst>
              <a:ext uri="{FF2B5EF4-FFF2-40B4-BE49-F238E27FC236}">
                <a16:creationId xmlns:a16="http://schemas.microsoft.com/office/drawing/2014/main" id="{915D6D18-60B2-B1B5-745E-A4190045D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8305800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>
                <a:solidFill>
                  <a:srgbClr val="FF0000"/>
                </a:solidFill>
                <a:latin typeface="Arial" charset="0"/>
              </a:rPr>
              <a:t>Decisions must be taken</a:t>
            </a:r>
            <a:r>
              <a:rPr lang="en-US" altLang="en-US" sz="3200" b="1">
                <a:latin typeface="Arial" charset="0"/>
              </a:rPr>
              <a:t> on the following:</a:t>
            </a:r>
            <a:r>
              <a:rPr lang="en-US" altLang="en-US" sz="2800">
                <a:latin typeface="Arial" charset="0"/>
              </a:rPr>
              <a:t>  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The number of units to use.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The type of units required.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Connection between the units.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>
            <a:extLst>
              <a:ext uri="{FF2B5EF4-FFF2-40B4-BE49-F238E27FC236}">
                <a16:creationId xmlns:a16="http://schemas.microsoft.com/office/drawing/2014/main" id="{8CB5E21F-32CF-155F-7374-A1D0AC976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8950"/>
            <a:ext cx="7848600" cy="64633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Learning: What is to be done?</a:t>
            </a:r>
            <a:endParaRPr lang="en-US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9443" name="Text Box 3">
            <a:extLst>
              <a:ext uri="{FF2B5EF4-FFF2-40B4-BE49-F238E27FC236}">
                <a16:creationId xmlns:a16="http://schemas.microsoft.com/office/drawing/2014/main" id="{48F41DE4-211B-643F-A609-8DE57D3BF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610600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>
                <a:latin typeface="Arial" charset="0"/>
              </a:rPr>
              <a:t>- </a:t>
            </a:r>
            <a:r>
              <a:rPr lang="en-US" altLang="en-US" sz="3600">
                <a:latin typeface="Arial" charset="0"/>
              </a:rPr>
              <a:t>Initializing the weights</a:t>
            </a:r>
            <a:r>
              <a:rPr lang="en-US" altLang="en-US" sz="3200">
                <a:latin typeface="Arial" charset="0"/>
              </a:rPr>
              <a:t>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Use of a learning algorithm.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Set of training examples.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Encode the examples as inputs.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Convert output into meaningful results.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>
            <a:extLst>
              <a:ext uri="{FF2B5EF4-FFF2-40B4-BE49-F238E27FC236}">
                <a16:creationId xmlns:a16="http://schemas.microsoft.com/office/drawing/2014/main" id="{93F6FE03-A556-2745-1945-AECF09F8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Neural Network Example</a:t>
            </a:r>
          </a:p>
        </p:txBody>
      </p:sp>
      <p:sp>
        <p:nvSpPr>
          <p:cNvPr id="190467" name="Text Box 3">
            <a:extLst>
              <a:ext uri="{FF2B5EF4-FFF2-40B4-BE49-F238E27FC236}">
                <a16:creationId xmlns:a16="http://schemas.microsoft.com/office/drawing/2014/main" id="{27485800-E003-CA72-7FE4-832A2D3A7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pic>
        <p:nvPicPr>
          <p:cNvPr id="19459" name="Picture 4" descr="19_7">
            <a:extLst>
              <a:ext uri="{FF2B5EF4-FFF2-40B4-BE49-F238E27FC236}">
                <a16:creationId xmlns:a16="http://schemas.microsoft.com/office/drawing/2014/main" id="{46B651DC-154E-1B64-7E6D-A39D3A4C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2136" r="12857" b="17091"/>
          <a:stretch>
            <a:fillRect/>
          </a:stretch>
        </p:blipFill>
        <p:spPr bwMode="auto">
          <a:xfrm>
            <a:off x="0" y="1295400"/>
            <a:ext cx="9144000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9" name="Text Box 5">
            <a:extLst>
              <a:ext uri="{FF2B5EF4-FFF2-40B4-BE49-F238E27FC236}">
                <a16:creationId xmlns:a16="http://schemas.microsoft.com/office/drawing/2014/main" id="{2FC0030D-F736-68BF-19A1-2203519BD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35675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400" dirty="0">
                <a:latin typeface="Arial" charset="0"/>
              </a:rPr>
              <a:t>A two-layer (=one-hidden-layer) feed-forward network with two inputs, two hidden nodes, and one output node.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>
            <a:extLst>
              <a:ext uri="{FF2B5EF4-FFF2-40B4-BE49-F238E27FC236}">
                <a16:creationId xmlns:a16="http://schemas.microsoft.com/office/drawing/2014/main" id="{17CF8AD2-0711-20CF-7D43-1E17134EB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Simple Computations in this network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A77D80F3-6364-C43F-DDFB-E58E337A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89916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>
                <a:solidFill>
                  <a:srgbClr val="FF0000"/>
                </a:solidFill>
                <a:latin typeface="Arial" charset="0"/>
              </a:rPr>
              <a:t>- There are </a:t>
            </a:r>
            <a:r>
              <a:rPr lang="en-US" altLang="en-US" sz="3200" b="1">
                <a:solidFill>
                  <a:srgbClr val="FF0000"/>
                </a:solidFill>
                <a:latin typeface="Arial" charset="0"/>
              </a:rPr>
              <a:t>2 types of components:</a:t>
            </a:r>
            <a:r>
              <a:rPr lang="en-US" altLang="en-US" sz="3200">
                <a:latin typeface="Arial" charset="0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Arial" charset="0"/>
              </a:rPr>
              <a:t>Linear</a:t>
            </a:r>
            <a:r>
              <a:rPr lang="en-US" altLang="en-US" sz="3200">
                <a:latin typeface="Arial" charset="0"/>
              </a:rPr>
              <a:t> and </a:t>
            </a:r>
            <a:r>
              <a:rPr lang="en-US" altLang="en-US" sz="3200">
                <a:solidFill>
                  <a:schemeClr val="hlink"/>
                </a:solidFill>
                <a:latin typeface="Arial" charset="0"/>
              </a:rPr>
              <a:t>Non-linear</a:t>
            </a:r>
            <a:r>
              <a:rPr lang="en-US" altLang="en-US" sz="3200">
                <a:latin typeface="Arial" charset="0"/>
              </a:rPr>
              <a:t>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</a:t>
            </a:r>
            <a:r>
              <a:rPr lang="en-US" altLang="en-US" sz="3200" b="1">
                <a:solidFill>
                  <a:srgbClr val="FF0000"/>
                </a:solidFill>
                <a:latin typeface="Arial" charset="0"/>
              </a:rPr>
              <a:t>Linear:</a:t>
            </a:r>
            <a:r>
              <a:rPr lang="en-US" altLang="en-US" sz="3200">
                <a:latin typeface="Arial" charset="0"/>
              </a:rPr>
              <a:t> Input function</a:t>
            </a: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	- calculate weighted sum of all inputs.</a:t>
            </a: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endParaRPr lang="en-US" altLang="en-US" sz="3200">
              <a:latin typeface="Arial" charset="0"/>
            </a:endParaRP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- </a:t>
            </a:r>
            <a:r>
              <a:rPr lang="en-US" altLang="en-US" sz="3200" b="1">
                <a:solidFill>
                  <a:srgbClr val="FF0000"/>
                </a:solidFill>
                <a:latin typeface="Arial" charset="0"/>
              </a:rPr>
              <a:t>Non-linear:</a:t>
            </a:r>
            <a:r>
              <a:rPr lang="en-US" altLang="en-US" sz="3200">
                <a:latin typeface="Arial" charset="0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Arial" charset="0"/>
              </a:rPr>
              <a:t>Activation function</a:t>
            </a:r>
          </a:p>
          <a:p>
            <a:pPr>
              <a:defRPr/>
            </a:pPr>
            <a:r>
              <a:rPr lang="en-US" altLang="en-US" sz="3200">
                <a:latin typeface="Arial" charset="0"/>
              </a:rPr>
              <a:t>	- transform sum into activation level.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>
            <a:extLst>
              <a:ext uri="{FF2B5EF4-FFF2-40B4-BE49-F238E27FC236}">
                <a16:creationId xmlns:a16="http://schemas.microsoft.com/office/drawing/2014/main" id="{0DEC40C9-A997-02B9-B0C1-E8C493783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Calculations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22FD61D9-B480-056C-D683-A6C48F7BA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67214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Input </a:t>
            </a:r>
            <a:r>
              <a:rPr lang="en-US" altLang="en-US" sz="2800">
                <a:latin typeface="Arial" charset="0"/>
              </a:rPr>
              <a:t>function: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Activation</a:t>
            </a:r>
            <a:r>
              <a:rPr lang="en-US" altLang="en-US" sz="2800">
                <a:latin typeface="Arial" charset="0"/>
              </a:rPr>
              <a:t> function </a:t>
            </a:r>
            <a:r>
              <a:rPr lang="en-US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</a:t>
            </a:r>
            <a:r>
              <a:rPr lang="en-US" altLang="en-US" sz="2800">
                <a:latin typeface="Arial" charset="0"/>
              </a:rPr>
              <a:t>: </a:t>
            </a:r>
          </a:p>
        </p:txBody>
      </p:sp>
      <p:pic>
        <p:nvPicPr>
          <p:cNvPr id="21507" name="Picture 4" descr="p567">
            <a:extLst>
              <a:ext uri="{FF2B5EF4-FFF2-40B4-BE49-F238E27FC236}">
                <a16:creationId xmlns:a16="http://schemas.microsoft.com/office/drawing/2014/main" id="{C17233B2-145D-97F8-255D-BE6D6B8C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41588"/>
            <a:ext cx="5715000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p569_1">
            <a:extLst>
              <a:ext uri="{FF2B5EF4-FFF2-40B4-BE49-F238E27FC236}">
                <a16:creationId xmlns:a16="http://schemas.microsoft.com/office/drawing/2014/main" id="{537AD048-CBB8-F90F-50B3-94B37838D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0"/>
            <a:ext cx="5410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>
            <a:extLst>
              <a:ext uri="{FF2B5EF4-FFF2-40B4-BE49-F238E27FC236}">
                <a16:creationId xmlns:a16="http://schemas.microsoft.com/office/drawing/2014/main" id="{871C63FF-1BD2-7BC1-07C1-041BB404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61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Computing Unit: Example</a:t>
            </a:r>
          </a:p>
        </p:txBody>
      </p:sp>
      <p:sp>
        <p:nvSpPr>
          <p:cNvPr id="193539" name="Text Box 3">
            <a:extLst>
              <a:ext uri="{FF2B5EF4-FFF2-40B4-BE49-F238E27FC236}">
                <a16:creationId xmlns:a16="http://schemas.microsoft.com/office/drawing/2014/main" id="{FA0918C6-2101-0BD7-C9CF-53C30485F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pic>
        <p:nvPicPr>
          <p:cNvPr id="193540" name="Picture 4">
            <a:extLst>
              <a:ext uri="{FF2B5EF4-FFF2-40B4-BE49-F238E27FC236}">
                <a16:creationId xmlns:a16="http://schemas.microsoft.com/office/drawing/2014/main" id="{0B20B718-C65C-6E6E-0C63-2F80AE1E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8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1" r="2647" b="9900"/>
          <a:stretch>
            <a:fillRect/>
          </a:stretch>
        </p:blipFill>
        <p:spPr bwMode="auto">
          <a:xfrm>
            <a:off x="0" y="2274888"/>
            <a:ext cx="91440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3541" name="Text Box 5">
            <a:extLst>
              <a:ext uri="{FF2B5EF4-FFF2-40B4-BE49-F238E27FC236}">
                <a16:creationId xmlns:a16="http://schemas.microsoft.com/office/drawing/2014/main" id="{F7E30BC2-6D42-1542-4F75-695D1B99D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770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400">
                <a:latin typeface="Arial" charset="0"/>
              </a:rPr>
              <a:t>Figure 19.4. A unit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>
            <a:extLst>
              <a:ext uri="{FF2B5EF4-FFF2-40B4-BE49-F238E27FC236}">
                <a16:creationId xmlns:a16="http://schemas.microsoft.com/office/drawing/2014/main" id="{EA4A0758-4A59-9499-BFE1-77608F600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Activation</a:t>
            </a:r>
            <a:r>
              <a:rPr lang="en-US" altLang="en-US" sz="3600">
                <a:latin typeface="Arial" charset="0"/>
              </a:rPr>
              <a:t> Functions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94563" name="Text Box 3">
            <a:extLst>
              <a:ext uri="{FF2B5EF4-FFF2-40B4-BE49-F238E27FC236}">
                <a16:creationId xmlns:a16="http://schemas.microsoft.com/office/drawing/2014/main" id="{553DF739-4B96-B694-E2B1-F25833801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89154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dirty="0">
                <a:latin typeface="Arial" charset="0"/>
              </a:rPr>
              <a:t>- Use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</a:rPr>
              <a:t>different functions</a:t>
            </a:r>
            <a:r>
              <a:rPr lang="en-US" altLang="en-US" sz="2800" dirty="0">
                <a:latin typeface="Arial" charset="0"/>
              </a:rPr>
              <a:t> to obtain different models.</a:t>
            </a:r>
          </a:p>
          <a:p>
            <a:pPr>
              <a:defRPr/>
            </a:pPr>
            <a:endParaRPr lang="en-US" altLang="en-US" sz="2800" dirty="0">
              <a:latin typeface="Arial" charset="0"/>
            </a:endParaRP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- Common choices :</a:t>
            </a:r>
          </a:p>
          <a:p>
            <a:pPr>
              <a:defRPr/>
            </a:pPr>
            <a:endParaRPr lang="en-US" altLang="en-US" sz="2800" dirty="0">
              <a:latin typeface="Arial" charset="0"/>
            </a:endParaRP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1)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</a:rPr>
              <a:t>Step</a:t>
            </a:r>
            <a:r>
              <a:rPr lang="en-US" altLang="en-US" sz="2800" dirty="0">
                <a:latin typeface="Arial" charset="0"/>
              </a:rPr>
              <a:t> function</a:t>
            </a: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2)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</a:rPr>
              <a:t>Sign</a:t>
            </a:r>
            <a:r>
              <a:rPr lang="en-US" altLang="en-US" sz="2800" dirty="0">
                <a:latin typeface="Arial" charset="0"/>
              </a:rPr>
              <a:t> function</a:t>
            </a: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3)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</a:rPr>
              <a:t>Sigmoid</a:t>
            </a:r>
            <a:r>
              <a:rPr lang="en-US" altLang="en-US" sz="2800" dirty="0">
                <a:latin typeface="Arial" charset="0"/>
              </a:rPr>
              <a:t> (and tanh) function</a:t>
            </a:r>
          </a:p>
          <a:p>
            <a:pPr lvl="2">
              <a:defRPr/>
            </a:pPr>
            <a:r>
              <a:rPr lang="en-US" altLang="en-US" sz="2800" dirty="0">
                <a:solidFill>
                  <a:srgbClr val="0070C0"/>
                </a:solidFill>
                <a:latin typeface="Arial" charset="0"/>
              </a:rPr>
              <a:t>4) </a:t>
            </a:r>
            <a:r>
              <a:rPr lang="en-US" altLang="en-US" sz="2800" dirty="0" err="1">
                <a:solidFill>
                  <a:srgbClr val="0070C0"/>
                </a:solidFill>
                <a:latin typeface="Arial" charset="0"/>
              </a:rPr>
              <a:t>ReLU</a:t>
            </a:r>
            <a:r>
              <a:rPr lang="en-US" altLang="en-US" sz="2800" dirty="0">
                <a:solidFill>
                  <a:srgbClr val="0070C0"/>
                </a:solidFill>
                <a:latin typeface="Arial" charset="0"/>
              </a:rPr>
              <a:t>(x)= max(x, 0), and its variants</a:t>
            </a:r>
          </a:p>
          <a:p>
            <a:pPr>
              <a:defRPr/>
            </a:pPr>
            <a:endParaRPr lang="en-US" altLang="en-US" sz="2800" dirty="0">
              <a:latin typeface="Arial" charset="0"/>
            </a:endParaRP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- An output of 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</a:rPr>
              <a:t>1 represents firing</a:t>
            </a:r>
            <a:r>
              <a:rPr lang="en-US" altLang="en-US" sz="2800" dirty="0">
                <a:latin typeface="Arial" charset="0"/>
              </a:rPr>
              <a:t> of a neuron down the axon.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C137696F-7CF9-2508-0FEC-C30009F34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Step Function Perceptrons</a:t>
            </a:r>
          </a:p>
        </p:txBody>
      </p:sp>
      <p:pic>
        <p:nvPicPr>
          <p:cNvPr id="262147" name="Picture 3">
            <a:extLst>
              <a:ext uri="{FF2B5EF4-FFF2-40B4-BE49-F238E27FC236}">
                <a16:creationId xmlns:a16="http://schemas.microsoft.com/office/drawing/2014/main" id="{BAA6728B-B236-C22C-2428-D28770A6232B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72"/>
          <a:stretch>
            <a:fillRect/>
          </a:stretch>
        </p:blipFill>
        <p:spPr>
          <a:xfrm>
            <a:off x="381000" y="1687513"/>
            <a:ext cx="8305800" cy="47466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>
            <a:extLst>
              <a:ext uri="{FF2B5EF4-FFF2-40B4-BE49-F238E27FC236}">
                <a16:creationId xmlns:a16="http://schemas.microsoft.com/office/drawing/2014/main" id="{AAA443EA-8407-1FEB-5A60-96744428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3 Activation Functions</a:t>
            </a:r>
            <a:endParaRPr lang="en-US" altLang="en-US" sz="2400">
              <a:latin typeface="Times New Roman" charset="0"/>
            </a:endParaRPr>
          </a:p>
        </p:txBody>
      </p:sp>
      <p:pic>
        <p:nvPicPr>
          <p:cNvPr id="195587" name="Picture 3">
            <a:extLst>
              <a:ext uri="{FF2B5EF4-FFF2-40B4-BE49-F238E27FC236}">
                <a16:creationId xmlns:a16="http://schemas.microsoft.com/office/drawing/2014/main" id="{A63923E6-D30D-CD17-647B-6415A2619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>
            <a:extLst>
              <a:ext uri="{FF2B5EF4-FFF2-40B4-BE49-F238E27FC236}">
                <a16:creationId xmlns:a16="http://schemas.microsoft.com/office/drawing/2014/main" id="{FDB85168-7801-134C-2A9E-AB178AC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How Does the Brain Work ? (1)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79203" name="Text Box 3">
            <a:extLst>
              <a:ext uri="{FF2B5EF4-FFF2-40B4-BE49-F238E27FC236}">
                <a16:creationId xmlns:a16="http://schemas.microsoft.com/office/drawing/2014/main" id="{8D0A0223-8F32-6FF0-F797-0EFCF99CA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NEURON</a:t>
            </a:r>
          </a:p>
          <a:p>
            <a:pPr>
              <a:defRPr/>
            </a:pPr>
            <a:endParaRPr lang="en-US" altLang="en-US" sz="2400">
              <a:latin typeface="Arial" charset="0"/>
            </a:endParaRP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- The cell that performs information processing in the brain.</a:t>
            </a:r>
          </a:p>
          <a:p>
            <a:pPr>
              <a:defRPr/>
            </a:pPr>
            <a:endParaRPr lang="en-US" altLang="en-US" sz="2400">
              <a:latin typeface="Arial" charset="0"/>
            </a:endParaRP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- Fundamental functional unit of all nervous system tissue.</a:t>
            </a:r>
            <a:endParaRPr lang="en-US" altLang="en-US" sz="2400">
              <a:latin typeface="Times New Roman" charset="0"/>
            </a:endParaRPr>
          </a:p>
        </p:txBody>
      </p:sp>
      <p:pic>
        <p:nvPicPr>
          <p:cNvPr id="179204" name="Picture 4">
            <a:extLst>
              <a:ext uri="{FF2B5EF4-FFF2-40B4-BE49-F238E27FC236}">
                <a16:creationId xmlns:a16="http://schemas.microsoft.com/office/drawing/2014/main" id="{4673D387-AA08-5180-AFF5-8F7642F7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7B6243F3-8FDC-E950-12C2-3A7ECE5CE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Notation</a:t>
            </a:r>
          </a:p>
        </p:txBody>
      </p:sp>
      <p:pic>
        <p:nvPicPr>
          <p:cNvPr id="257027" name="Picture 3">
            <a:extLst>
              <a:ext uri="{FF2B5EF4-FFF2-40B4-BE49-F238E27FC236}">
                <a16:creationId xmlns:a16="http://schemas.microsoft.com/office/drawing/2014/main" id="{F7B38409-BA43-65F7-850C-FFF6AB88CDEF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21539" r="26636" b="60002"/>
          <a:stretch>
            <a:fillRect/>
          </a:stretch>
        </p:blipFill>
        <p:spPr>
          <a:xfrm>
            <a:off x="-4763" y="1479550"/>
            <a:ext cx="9148763" cy="48180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007D83C2-E955-B246-0A60-3D7EF75DB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4000"/>
              <a:t>Notation (cont.)</a:t>
            </a:r>
          </a:p>
        </p:txBody>
      </p:sp>
      <p:pic>
        <p:nvPicPr>
          <p:cNvPr id="258051" name="Picture 3">
            <a:extLst>
              <a:ext uri="{FF2B5EF4-FFF2-40B4-BE49-F238E27FC236}">
                <a16:creationId xmlns:a16="http://schemas.microsoft.com/office/drawing/2014/main" id="{04C742AD-2DDA-78B0-5D69-AA356B9C418B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39317" r="30269" b="37865"/>
          <a:stretch>
            <a:fillRect/>
          </a:stretch>
        </p:blipFill>
        <p:spPr>
          <a:xfrm>
            <a:off x="0" y="461963"/>
            <a:ext cx="8763000" cy="639603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509D9FF3-A272-BBB1-FEB8-CBE277A16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Operation of individual units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F32CE298-E6AF-1470-1901-E61EA05C8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err="1"/>
              <a:t>Output</a:t>
            </a:r>
            <a:r>
              <a:rPr lang="en-US" altLang="x-none" baseline="-25000" dirty="0" err="1"/>
              <a:t>i</a:t>
            </a:r>
            <a:r>
              <a:rPr lang="en-US" altLang="x-none" dirty="0"/>
              <a:t> = f(Dot product of input vector with </a:t>
            </a:r>
            <a:r>
              <a:rPr lang="en-US" altLang="x-none" i="1" dirty="0" err="1"/>
              <a:t>i</a:t>
            </a:r>
            <a:r>
              <a:rPr lang="en-US" altLang="x-none" i="1" baseline="30000" dirty="0" err="1"/>
              <a:t>th</a:t>
            </a:r>
            <a:r>
              <a:rPr lang="en-US" altLang="x-none" dirty="0"/>
              <a:t> weight vector)</a:t>
            </a:r>
          </a:p>
          <a:p>
            <a:pPr lvl="1" eaLnBrk="1" hangingPunct="1">
              <a:defRPr/>
            </a:pPr>
            <a:r>
              <a:rPr lang="en-US" altLang="x-none" dirty="0"/>
              <a:t>where f(x) is a threshold (activation) function, </a:t>
            </a:r>
            <a:r>
              <a:rPr lang="en-US" altLang="x-none" sz="3200" dirty="0"/>
              <a:t>e.g., </a:t>
            </a:r>
          </a:p>
          <a:p>
            <a:pPr lvl="2" eaLnBrk="1" hangingPunct="1">
              <a:defRPr/>
            </a:pPr>
            <a:r>
              <a:rPr lang="en-US" altLang="x-none" sz="3200" dirty="0"/>
              <a:t>sigmoid </a:t>
            </a:r>
            <a:r>
              <a:rPr lang="en-US" altLang="x-none" sz="3600" dirty="0"/>
              <a:t>(x) = 1 / (1 + e</a:t>
            </a:r>
            <a:r>
              <a:rPr lang="en-US" altLang="x-none" sz="3600" baseline="30000" dirty="0"/>
              <a:t>-x</a:t>
            </a:r>
            <a:r>
              <a:rPr lang="en-US" altLang="x-none" sz="3600" dirty="0"/>
              <a:t>)</a:t>
            </a:r>
          </a:p>
          <a:p>
            <a:pPr lvl="2" eaLnBrk="1" hangingPunct="1">
              <a:defRPr/>
            </a:pPr>
            <a:r>
              <a:rPr lang="en-US" altLang="x-none" sz="3200" dirty="0"/>
              <a:t>tanh </a:t>
            </a:r>
            <a:r>
              <a:rPr lang="en-US" altLang="x-none" sz="3600" dirty="0"/>
              <a:t>(x) = (e</a:t>
            </a:r>
            <a:r>
              <a:rPr lang="en-US" altLang="x-none" sz="3600" baseline="30000" dirty="0"/>
              <a:t>x </a:t>
            </a:r>
            <a:r>
              <a:rPr lang="en-US" altLang="x-none" sz="3600" dirty="0"/>
              <a:t> - e</a:t>
            </a:r>
            <a:r>
              <a:rPr lang="en-US" altLang="x-none" sz="3600" baseline="30000" dirty="0"/>
              <a:t>-x</a:t>
            </a:r>
            <a:r>
              <a:rPr lang="en-US" altLang="x-none" sz="3600" dirty="0"/>
              <a:t> )/ (e</a:t>
            </a:r>
            <a:r>
              <a:rPr lang="en-US" altLang="x-none" sz="3600" baseline="30000" dirty="0"/>
              <a:t>x</a:t>
            </a:r>
            <a:r>
              <a:rPr lang="en-US" altLang="x-none" sz="3600" dirty="0"/>
              <a:t> + e</a:t>
            </a:r>
            <a:r>
              <a:rPr lang="en-US" altLang="x-none" sz="3600" baseline="30000" dirty="0"/>
              <a:t>-x</a:t>
            </a:r>
            <a:r>
              <a:rPr lang="en-US" altLang="x-none" sz="3600" dirty="0"/>
              <a:t>)</a:t>
            </a:r>
          </a:p>
          <a:p>
            <a:pPr lvl="2" eaLnBrk="1" hangingPunct="1">
              <a:defRPr/>
            </a:pPr>
            <a:r>
              <a:rPr lang="en-US" altLang="x-none" sz="3200" dirty="0" err="1"/>
              <a:t>ReLU</a:t>
            </a:r>
            <a:r>
              <a:rPr lang="en-US" altLang="x-none" sz="3200" dirty="0"/>
              <a:t>(x) = max(0, x)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810874FD-D43C-6339-6568-FE88299AB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261123" name="Picture 3">
            <a:extLst>
              <a:ext uri="{FF2B5EF4-FFF2-40B4-BE49-F238E27FC236}">
                <a16:creationId xmlns:a16="http://schemas.microsoft.com/office/drawing/2014/main" id="{623FD7F8-B970-9D2D-8B28-743E3009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17502" r="8438" b="10001"/>
          <a:stretch>
            <a:fillRect/>
          </a:stretch>
        </p:blipFill>
        <p:spPr bwMode="auto">
          <a:xfrm>
            <a:off x="685800" y="1552575"/>
            <a:ext cx="79248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1124" name="Rectangle 4">
            <a:extLst>
              <a:ext uri="{FF2B5EF4-FFF2-40B4-BE49-F238E27FC236}">
                <a16:creationId xmlns:a16="http://schemas.microsoft.com/office/drawing/2014/main" id="{8CEACB3F-50D4-8C73-29CC-E0FABD53A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0574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Artificial Neural Networks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>
            <a:extLst>
              <a:ext uri="{FF2B5EF4-FFF2-40B4-BE49-F238E27FC236}">
                <a16:creationId xmlns:a16="http://schemas.microsoft.com/office/drawing/2014/main" id="{8A066D43-16CC-6B24-7F39-6A5B3B7C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Units in Action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96611" name="Text Box 3">
            <a:extLst>
              <a:ext uri="{FF2B5EF4-FFF2-40B4-BE49-F238E27FC236}">
                <a16:creationId xmlns:a16="http://schemas.microsoft.com/office/drawing/2014/main" id="{9084E87E-3F0A-E7B3-6A26-00664785A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- Individual units representing </a:t>
            </a: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Boolean functions</a:t>
            </a:r>
          </a:p>
        </p:txBody>
      </p:sp>
      <p:pic>
        <p:nvPicPr>
          <p:cNvPr id="196612" name="Picture 4">
            <a:extLst>
              <a:ext uri="{FF2B5EF4-FFF2-40B4-BE49-F238E27FC236}">
                <a16:creationId xmlns:a16="http://schemas.microsoft.com/office/drawing/2014/main" id="{54D47B73-10D7-193D-600A-77C361EA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5388"/>
            <a:ext cx="9144000" cy="312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>
            <a:extLst>
              <a:ext uri="{FF2B5EF4-FFF2-40B4-BE49-F238E27FC236}">
                <a16:creationId xmlns:a16="http://schemas.microsoft.com/office/drawing/2014/main" id="{7BD48036-54CF-5B8D-5C9D-B2AC65B4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1890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7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Network Structures</a:t>
            </a:r>
            <a:endParaRPr lang="en-US" altLang="en-US" sz="5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197635" name="Text Box 3">
            <a:extLst>
              <a:ext uri="{FF2B5EF4-FFF2-40B4-BE49-F238E27FC236}">
                <a16:creationId xmlns:a16="http://schemas.microsoft.com/office/drawing/2014/main" id="{22718ABF-AB32-EBDE-5DE1-34ADB1BD3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sp>
        <p:nvSpPr>
          <p:cNvPr id="197636" name="Text Box 4">
            <a:extLst>
              <a:ext uri="{FF2B5EF4-FFF2-40B4-BE49-F238E27FC236}">
                <a16:creationId xmlns:a16="http://schemas.microsoft.com/office/drawing/2014/main" id="{04C295BC-0A63-1C27-3038-CA0B9C19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3058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Feed-forward neural nets</a:t>
            </a:r>
            <a:r>
              <a:rPr lang="en-US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en-US" altLang="en-US" sz="2800" dirty="0">
              <a:latin typeface="Arial" charset="0"/>
            </a:endParaRP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Links </a:t>
            </a:r>
            <a:r>
              <a:rPr lang="en-US" altLang="en-US" sz="2800" dirty="0">
                <a:solidFill>
                  <a:schemeClr val="accent2"/>
                </a:solidFill>
                <a:latin typeface="Arial" charset="0"/>
              </a:rPr>
              <a:t>in one direction</a:t>
            </a:r>
            <a:r>
              <a:rPr lang="en-US" altLang="en-US" sz="2800" dirty="0">
                <a:latin typeface="Arial" charset="0"/>
              </a:rPr>
              <a:t>.</a:t>
            </a: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Layers</a:t>
            </a: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No cycles</a:t>
            </a:r>
          </a:p>
          <a:p>
            <a:pPr>
              <a:defRPr/>
            </a:pPr>
            <a:endParaRPr lang="en-US" altLang="en-US" sz="2800" dirty="0">
              <a:latin typeface="Arial" charset="0"/>
            </a:endParaRPr>
          </a:p>
          <a:p>
            <a:pPr>
              <a:defRPr/>
            </a:pP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Recurrent neural nets:</a:t>
            </a:r>
            <a:r>
              <a:rPr lang="en-US" altLang="en-US" sz="2800" dirty="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altLang="en-US" sz="2800" dirty="0">
                <a:latin typeface="Arial" charset="0"/>
              </a:rPr>
              <a:t>	Links can go anywhere </a:t>
            </a:r>
            <a:endParaRPr lang="en-US" altLang="en-US" sz="2800" dirty="0">
              <a:solidFill>
                <a:schemeClr val="hlink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800" dirty="0">
                <a:solidFill>
                  <a:schemeClr val="hlink"/>
                </a:solidFill>
                <a:latin typeface="Arial" charset="0"/>
              </a:rPr>
              <a:t>	Arbitrary topologies</a:t>
            </a:r>
          </a:p>
          <a:p>
            <a:pPr>
              <a:defRPr/>
            </a:pPr>
            <a:r>
              <a:rPr lang="en-US" altLang="en-US" sz="2800" dirty="0">
                <a:solidFill>
                  <a:schemeClr val="hlink"/>
                </a:solidFill>
                <a:latin typeface="Arial" charset="0"/>
              </a:rPr>
              <a:t>	Cycles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extLst>
              <a:ext uri="{FF2B5EF4-FFF2-40B4-BE49-F238E27FC236}">
                <a16:creationId xmlns:a16="http://schemas.microsoft.com/office/drawing/2014/main" id="{BDC8D1BA-A3BF-3D89-AE2A-9809AB4F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Feed-forward Networks</a:t>
            </a:r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52F87CB8-2473-5C58-4A6F-A6E19DE9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8288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2C716E91-991E-E3CA-01BF-14CA1C6B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86868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>
                <a:latin typeface="Arial" charset="0"/>
              </a:rPr>
              <a:t>- Arranged in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layers</a:t>
            </a:r>
            <a:r>
              <a:rPr lang="en-US" altLang="en-US" sz="2800">
                <a:latin typeface="Arial" charset="0"/>
              </a:rPr>
              <a:t>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Each unit is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linked only in the unit in next layer</a:t>
            </a:r>
            <a:r>
              <a:rPr lang="en-US" altLang="en-US" sz="2800">
                <a:latin typeface="Arial" charset="0"/>
              </a:rPr>
              <a:t>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buFontTx/>
              <a:buChar char="-"/>
              <a:defRPr/>
            </a:pPr>
            <a:r>
              <a:rPr lang="en-US" altLang="en-US" sz="2800">
                <a:latin typeface="Arial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No units are linked between the same layer</a:t>
            </a:r>
            <a:r>
              <a:rPr lang="en-US" altLang="en-US" sz="2800">
                <a:latin typeface="Arial" charset="0"/>
              </a:rPr>
              <a:t>, back to </a:t>
            </a: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  the previous layer or skipping a layer.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Computations can proceed </a:t>
            </a:r>
            <a:r>
              <a:rPr lang="en-US" altLang="en-US" sz="2800" u="sng">
                <a:latin typeface="Arial" charset="0"/>
              </a:rPr>
              <a:t>uniformly</a:t>
            </a:r>
            <a:r>
              <a:rPr lang="en-US" altLang="en-US" sz="2800">
                <a:latin typeface="Arial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from input to</a:t>
            </a: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  output units.</a:t>
            </a:r>
          </a:p>
          <a:p>
            <a:pPr>
              <a:defRPr/>
            </a:pPr>
            <a:endParaRPr lang="en-US" altLang="en-US" sz="280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No internal state</a:t>
            </a:r>
            <a:r>
              <a:rPr lang="en-US" altLang="en-US" sz="2800">
                <a:latin typeface="Arial" charset="0"/>
              </a:rPr>
              <a:t> exists.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21" name="Rectangle 41">
            <a:extLst>
              <a:ext uri="{FF2B5EF4-FFF2-40B4-BE49-F238E27FC236}">
                <a16:creationId xmlns:a16="http://schemas.microsoft.com/office/drawing/2014/main" id="{52ACA31D-5787-0DEC-570F-E4AADDFA6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8200"/>
            <a:ext cx="8534400" cy="5410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99682" name="Text Box 2">
            <a:extLst>
              <a:ext uri="{FF2B5EF4-FFF2-40B4-BE49-F238E27FC236}">
                <a16:creationId xmlns:a16="http://schemas.microsoft.com/office/drawing/2014/main" id="{FDFF71C5-6D69-41EE-0096-3D5A223AA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Feed-Forward Example</a:t>
            </a:r>
          </a:p>
        </p:txBody>
      </p:sp>
      <p:sp>
        <p:nvSpPr>
          <p:cNvPr id="199683" name="Text Box 3">
            <a:extLst>
              <a:ext uri="{FF2B5EF4-FFF2-40B4-BE49-F238E27FC236}">
                <a16:creationId xmlns:a16="http://schemas.microsoft.com/office/drawing/2014/main" id="{4A0D4E28-CF05-F6FC-710A-F99D9B30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z="1400" b="1">
                <a:solidFill>
                  <a:srgbClr val="F0FDA1"/>
                </a:solidFill>
                <a:latin typeface="Courier New" charset="0"/>
                <a:ea typeface="MingLiU" charset="-120"/>
              </a:rPr>
              <a:t>I1</a:t>
            </a: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60C083FF-27C2-1421-EDE1-20299FC5FEE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00200"/>
            <a:ext cx="8763000" cy="5029200"/>
            <a:chOff x="768" y="1344"/>
            <a:chExt cx="4608" cy="2424"/>
          </a:xfrm>
        </p:grpSpPr>
        <p:sp>
          <p:nvSpPr>
            <p:cNvPr id="37894" name="Rectangle 5">
              <a:extLst>
                <a:ext uri="{FF2B5EF4-FFF2-40B4-BE49-F238E27FC236}">
                  <a16:creationId xmlns:a16="http://schemas.microsoft.com/office/drawing/2014/main" id="{9F726959-331F-4532-F3D3-7CDFC42E3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88"/>
              <a:ext cx="432" cy="43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686" name="Text Box 6">
              <a:extLst>
                <a:ext uri="{FF2B5EF4-FFF2-40B4-BE49-F238E27FC236}">
                  <a16:creationId xmlns:a16="http://schemas.microsoft.com/office/drawing/2014/main" id="{9BE4BBAD-46E1-ABCA-3CA2-C71F4652B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I2</a:t>
              </a:r>
              <a:endParaRPr lang="en-US" altLang="en-US" sz="1400" b="1">
                <a:solidFill>
                  <a:srgbClr val="F0FDA1"/>
                </a:solidFill>
                <a:latin typeface="Courier New" charset="0"/>
                <a:ea typeface="MingLiU" charset="-120"/>
              </a:endParaRPr>
            </a:p>
          </p:txBody>
        </p:sp>
        <p:sp>
          <p:nvSpPr>
            <p:cNvPr id="37896" name="Line 7">
              <a:extLst>
                <a:ext uri="{FF2B5EF4-FFF2-40B4-BE49-F238E27FC236}">
                  <a16:creationId xmlns:a16="http://schemas.microsoft.com/office/drawing/2014/main" id="{8300138D-77BD-D870-67C2-351780287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28"/>
              <a:ext cx="648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Oval 8">
              <a:extLst>
                <a:ext uri="{FF2B5EF4-FFF2-40B4-BE49-F238E27FC236}">
                  <a16:creationId xmlns:a16="http://schemas.microsoft.com/office/drawing/2014/main" id="{D203E475-16D4-B875-A6AD-DC9CF7C8C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28"/>
              <a:ext cx="792" cy="5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689" name="Text Box 9">
              <a:extLst>
                <a:ext uri="{FF2B5EF4-FFF2-40B4-BE49-F238E27FC236}">
                  <a16:creationId xmlns:a16="http://schemas.microsoft.com/office/drawing/2014/main" id="{F1E96074-045C-75A9-F212-5FB4C89CD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t = -0.5</a:t>
              </a:r>
            </a:p>
          </p:txBody>
        </p:sp>
        <p:sp>
          <p:nvSpPr>
            <p:cNvPr id="199690" name="Text Box 10">
              <a:extLst>
                <a:ext uri="{FF2B5EF4-FFF2-40B4-BE49-F238E27FC236}">
                  <a16:creationId xmlns:a16="http://schemas.microsoft.com/office/drawing/2014/main" id="{6C7A92E1-9AC5-FA51-F01B-1E2EB8FD4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24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= -1</a:t>
              </a:r>
            </a:p>
          </p:txBody>
        </p:sp>
        <p:sp>
          <p:nvSpPr>
            <p:cNvPr id="199691" name="Text Box 11">
              <a:extLst>
                <a:ext uri="{FF2B5EF4-FFF2-40B4-BE49-F238E27FC236}">
                  <a16:creationId xmlns:a16="http://schemas.microsoft.com/office/drawing/2014/main" id="{1C7FB4E7-0B85-135A-2F9C-4CB4A5A7E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40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H4</a:t>
              </a:r>
            </a:p>
          </p:txBody>
        </p:sp>
        <p:sp>
          <p:nvSpPr>
            <p:cNvPr id="37901" name="Line 12">
              <a:extLst>
                <a:ext uri="{FF2B5EF4-FFF2-40B4-BE49-F238E27FC236}">
                  <a16:creationId xmlns:a16="http://schemas.microsoft.com/office/drawing/2014/main" id="{0C9251D0-20A9-7DEA-EF63-CD6DCEEB3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68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3" name="Text Box 13">
              <a:extLst>
                <a:ext uri="{FF2B5EF4-FFF2-40B4-BE49-F238E27FC236}">
                  <a16:creationId xmlns:a16="http://schemas.microsoft.com/office/drawing/2014/main" id="{681791D5-6C47-5C75-45A9-19AE9EF3D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1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46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  <p:sp>
          <p:nvSpPr>
            <p:cNvPr id="37903" name="Oval 14">
              <a:extLst>
                <a:ext uri="{FF2B5EF4-FFF2-40B4-BE49-F238E27FC236}">
                  <a16:creationId xmlns:a16="http://schemas.microsoft.com/office/drawing/2014/main" id="{55DEF729-FEA6-F99A-DECE-0FD7389D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28"/>
              <a:ext cx="792" cy="5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695" name="Text Box 15">
              <a:extLst>
                <a:ext uri="{FF2B5EF4-FFF2-40B4-BE49-F238E27FC236}">
                  <a16:creationId xmlns:a16="http://schemas.microsoft.com/office/drawing/2014/main" id="{9F43C562-B316-C43B-A3EE-350F486C2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t = 1.5</a:t>
              </a:r>
            </a:p>
          </p:txBody>
        </p:sp>
        <p:sp>
          <p:nvSpPr>
            <p:cNvPr id="199696" name="Text Box 16">
              <a:extLst>
                <a:ext uri="{FF2B5EF4-FFF2-40B4-BE49-F238E27FC236}">
                  <a16:creationId xmlns:a16="http://schemas.microsoft.com/office/drawing/2014/main" id="{B08F403A-B518-035D-0BEC-1C33D395E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08"/>
              <a:ext cx="57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H6</a:t>
              </a:r>
            </a:p>
          </p:txBody>
        </p:sp>
        <p:sp>
          <p:nvSpPr>
            <p:cNvPr id="37906" name="Line 17">
              <a:extLst>
                <a:ext uri="{FF2B5EF4-FFF2-40B4-BE49-F238E27FC236}">
                  <a16:creationId xmlns:a16="http://schemas.microsoft.com/office/drawing/2014/main" id="{905C7F83-3214-4FFD-9DFC-73B58C868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736"/>
              <a:ext cx="3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698" name="Text Box 18">
              <a:extLst>
                <a:ext uri="{FF2B5EF4-FFF2-40B4-BE49-F238E27FC236}">
                  <a16:creationId xmlns:a16="http://schemas.microsoft.com/office/drawing/2014/main" id="{EE5D3CDE-FFD7-8E7B-CC54-13DC20435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92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67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  <p:sp>
          <p:nvSpPr>
            <p:cNvPr id="37908" name="Oval 19">
              <a:extLst>
                <a:ext uri="{FF2B5EF4-FFF2-40B4-BE49-F238E27FC236}">
                  <a16:creationId xmlns:a16="http://schemas.microsoft.com/office/drawing/2014/main" id="{9E01C225-519B-FEA8-99C4-9F9A8144B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56"/>
              <a:ext cx="792" cy="5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700" name="Text Box 20">
              <a:extLst>
                <a:ext uri="{FF2B5EF4-FFF2-40B4-BE49-F238E27FC236}">
                  <a16:creationId xmlns:a16="http://schemas.microsoft.com/office/drawing/2014/main" id="{BA66D2B2-D22F-D820-16C7-3307B1934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48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t = 0.5</a:t>
              </a:r>
            </a:p>
          </p:txBody>
        </p:sp>
        <p:sp>
          <p:nvSpPr>
            <p:cNvPr id="37910" name="Line 21">
              <a:extLst>
                <a:ext uri="{FF2B5EF4-FFF2-40B4-BE49-F238E27FC236}">
                  <a16:creationId xmlns:a16="http://schemas.microsoft.com/office/drawing/2014/main" id="{DB4E7EA7-A268-7F56-C75F-BD610A91A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496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Rectangle 22">
              <a:extLst>
                <a:ext uri="{FF2B5EF4-FFF2-40B4-BE49-F238E27FC236}">
                  <a16:creationId xmlns:a16="http://schemas.microsoft.com/office/drawing/2014/main" id="{D9F51290-882F-B7F5-C22C-4D04AB432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72"/>
              <a:ext cx="432" cy="43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703" name="Text Box 23">
              <a:extLst>
                <a:ext uri="{FF2B5EF4-FFF2-40B4-BE49-F238E27FC236}">
                  <a16:creationId xmlns:a16="http://schemas.microsoft.com/office/drawing/2014/main" id="{650676A9-4906-15D0-2007-CAC27E768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I1</a:t>
              </a:r>
            </a:p>
          </p:txBody>
        </p:sp>
        <p:sp>
          <p:nvSpPr>
            <p:cNvPr id="37913" name="Line 24">
              <a:extLst>
                <a:ext uri="{FF2B5EF4-FFF2-40B4-BE49-F238E27FC236}">
                  <a16:creationId xmlns:a16="http://schemas.microsoft.com/office/drawing/2014/main" id="{9C5E8106-3BDD-FF1C-5FF7-5A45D9D54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776"/>
              <a:ext cx="576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Oval 25">
              <a:extLst>
                <a:ext uri="{FF2B5EF4-FFF2-40B4-BE49-F238E27FC236}">
                  <a16:creationId xmlns:a16="http://schemas.microsoft.com/office/drawing/2014/main" id="{A01FD977-749E-BD6B-67BA-C051BBC94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36"/>
              <a:ext cx="792" cy="5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706" name="Text Box 26">
              <a:extLst>
                <a:ext uri="{FF2B5EF4-FFF2-40B4-BE49-F238E27FC236}">
                  <a16:creationId xmlns:a16="http://schemas.microsoft.com/office/drawing/2014/main" id="{E6F40F30-3E16-A6A5-6128-BFEE10C7A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8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t = -0.5</a:t>
              </a:r>
            </a:p>
          </p:txBody>
        </p:sp>
        <p:sp>
          <p:nvSpPr>
            <p:cNvPr id="199707" name="Text Box 27">
              <a:extLst>
                <a:ext uri="{FF2B5EF4-FFF2-40B4-BE49-F238E27FC236}">
                  <a16:creationId xmlns:a16="http://schemas.microsoft.com/office/drawing/2014/main" id="{68272798-BA89-1295-0785-0DDD0C044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13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-1</a:t>
              </a:r>
            </a:p>
          </p:txBody>
        </p:sp>
        <p:sp>
          <p:nvSpPr>
            <p:cNvPr id="199708" name="Text Box 28">
              <a:extLst>
                <a:ext uri="{FF2B5EF4-FFF2-40B4-BE49-F238E27FC236}">
                  <a16:creationId xmlns:a16="http://schemas.microsoft.com/office/drawing/2014/main" id="{A8F40776-F9DA-35B7-BB3B-C66464D9B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H3</a:t>
              </a:r>
            </a:p>
          </p:txBody>
        </p:sp>
        <p:sp>
          <p:nvSpPr>
            <p:cNvPr id="37918" name="Line 29">
              <a:extLst>
                <a:ext uri="{FF2B5EF4-FFF2-40B4-BE49-F238E27FC236}">
                  <a16:creationId xmlns:a16="http://schemas.microsoft.com/office/drawing/2014/main" id="{F8BAD6CF-070B-3BFD-DB53-3DAD01E91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76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10" name="Text Box 30">
              <a:extLst>
                <a:ext uri="{FF2B5EF4-FFF2-40B4-BE49-F238E27FC236}">
                  <a16:creationId xmlns:a16="http://schemas.microsoft.com/office/drawing/2014/main" id="{90E7F527-289C-59D8-9523-31FC7359B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35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  <p:sp>
          <p:nvSpPr>
            <p:cNvPr id="37920" name="Oval 31">
              <a:extLst>
                <a:ext uri="{FF2B5EF4-FFF2-40B4-BE49-F238E27FC236}">
                  <a16:creationId xmlns:a16="http://schemas.microsoft.com/office/drawing/2014/main" id="{A9BDBA9A-60E7-7235-086A-BC15C2632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536"/>
              <a:ext cx="792" cy="5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712" name="Text Box 32">
              <a:extLst>
                <a:ext uri="{FF2B5EF4-FFF2-40B4-BE49-F238E27FC236}">
                  <a16:creationId xmlns:a16="http://schemas.microsoft.com/office/drawing/2014/main" id="{7DD14E86-1A17-7E76-087E-869EAFCC4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t = 1.5</a:t>
              </a:r>
            </a:p>
          </p:txBody>
        </p:sp>
        <p:sp>
          <p:nvSpPr>
            <p:cNvPr id="199713" name="Text Box 33">
              <a:extLst>
                <a:ext uri="{FF2B5EF4-FFF2-40B4-BE49-F238E27FC236}">
                  <a16:creationId xmlns:a16="http://schemas.microsoft.com/office/drawing/2014/main" id="{D4D6F516-78F2-1227-8D17-A1CCA4922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4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H5</a:t>
              </a:r>
            </a:p>
          </p:txBody>
        </p:sp>
        <p:sp>
          <p:nvSpPr>
            <p:cNvPr id="199714" name="Text Box 34">
              <a:extLst>
                <a:ext uri="{FF2B5EF4-FFF2-40B4-BE49-F238E27FC236}">
                  <a16:creationId xmlns:a16="http://schemas.microsoft.com/office/drawing/2014/main" id="{87C8C95F-C6AE-AC16-DEB9-E45D329F7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0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600" b="1">
                  <a:solidFill>
                    <a:srgbClr val="F0FDA1"/>
                  </a:solidFill>
                  <a:latin typeface="Courier New" charset="0"/>
                  <a:ea typeface="MingLiU" charset="-120"/>
                </a:rPr>
                <a:t>O7</a:t>
              </a:r>
            </a:p>
          </p:txBody>
        </p:sp>
        <p:sp>
          <p:nvSpPr>
            <p:cNvPr id="37924" name="Line 35">
              <a:extLst>
                <a:ext uri="{FF2B5EF4-FFF2-40B4-BE49-F238E27FC236}">
                  <a16:creationId xmlns:a16="http://schemas.microsoft.com/office/drawing/2014/main" id="{D517FF7E-D461-5C6C-391B-C5514DE18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920"/>
              <a:ext cx="3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16" name="Text Box 36">
              <a:extLst>
                <a:ext uri="{FF2B5EF4-FFF2-40B4-BE49-F238E27FC236}">
                  <a16:creationId xmlns:a16="http://schemas.microsoft.com/office/drawing/2014/main" id="{1C00077E-F5F2-46A7-9236-FF5934537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9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57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  <p:sp>
          <p:nvSpPr>
            <p:cNvPr id="199717" name="Line 37">
              <a:extLst>
                <a:ext uri="{FF2B5EF4-FFF2-40B4-BE49-F238E27FC236}">
                  <a16:creationId xmlns:a16="http://schemas.microsoft.com/office/drawing/2014/main" id="{6F51BAF1-79DA-B879-C566-5E261C307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968"/>
              <a:ext cx="1920" cy="9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9718" name="Line 38">
              <a:extLst>
                <a:ext uri="{FF2B5EF4-FFF2-40B4-BE49-F238E27FC236}">
                  <a16:creationId xmlns:a16="http://schemas.microsoft.com/office/drawing/2014/main" id="{AB3415B3-9CB2-3B8F-2E85-FB2EFED1D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1920" cy="9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9719" name="Text Box 39">
              <a:extLst>
                <a:ext uri="{FF2B5EF4-FFF2-40B4-BE49-F238E27FC236}">
                  <a16:creationId xmlns:a16="http://schemas.microsoft.com/office/drawing/2014/main" id="{35C880FC-9289-2A0B-BE8C-8FDFBD808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1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25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  <p:sp>
          <p:nvSpPr>
            <p:cNvPr id="199720" name="Text Box 40">
              <a:extLst>
                <a:ext uri="{FF2B5EF4-FFF2-40B4-BE49-F238E27FC236}">
                  <a16:creationId xmlns:a16="http://schemas.microsoft.com/office/drawing/2014/main" id="{E9412F2F-C56F-4765-4A66-2E25468B4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W</a:t>
              </a:r>
              <a:r>
                <a:rPr lang="en-US" altLang="en-US" sz="1200" baseline="-250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16</a:t>
              </a:r>
              <a:r>
                <a:rPr lang="en-US" altLang="en-US" sz="1200">
                  <a:solidFill>
                    <a:srgbClr val="F0FDA1"/>
                  </a:solidFill>
                  <a:latin typeface="Arial Black" charset="0"/>
                  <a:ea typeface="MingLiU" charset="-120"/>
                </a:rPr>
                <a:t> = 1</a:t>
              </a:r>
            </a:p>
          </p:txBody>
        </p:sp>
      </p:grpSp>
      <p:sp>
        <p:nvSpPr>
          <p:cNvPr id="199722" name="Text Box 42">
            <a:extLst>
              <a:ext uri="{FF2B5EF4-FFF2-40B4-BE49-F238E27FC236}">
                <a16:creationId xmlns:a16="http://schemas.microsoft.com/office/drawing/2014/main" id="{BDFEF74A-2430-85C3-DB30-FBC4D7DC2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477000"/>
            <a:ext cx="510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Inputs skip the layer in this case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>
            <a:extLst>
              <a:ext uri="{FF2B5EF4-FFF2-40B4-BE49-F238E27FC236}">
                <a16:creationId xmlns:a16="http://schemas.microsoft.com/office/drawing/2014/main" id="{5E4EBD4B-A495-D221-E8B9-301527BAB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Multi-layer</a:t>
            </a:r>
            <a:r>
              <a:rPr lang="en-US" altLang="en-US" sz="3600">
                <a:latin typeface="Arial" charset="0"/>
              </a:rPr>
              <a:t> </a:t>
            </a: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Networks</a:t>
            </a:r>
            <a:r>
              <a:rPr lang="en-US" altLang="en-US" sz="3600">
                <a:latin typeface="Arial" charset="0"/>
              </a:rPr>
              <a:t> and </a:t>
            </a:r>
            <a:r>
              <a:rPr lang="en-US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Perceptrons</a:t>
            </a:r>
          </a:p>
        </p:txBody>
      </p:sp>
      <p:sp>
        <p:nvSpPr>
          <p:cNvPr id="200707" name="Text Box 3">
            <a:extLst>
              <a:ext uri="{FF2B5EF4-FFF2-40B4-BE49-F238E27FC236}">
                <a16:creationId xmlns:a16="http://schemas.microsoft.com/office/drawing/2014/main" id="{A05FA1D0-FF02-6554-FC00-9A60A212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sp>
        <p:nvSpPr>
          <p:cNvPr id="200708" name="Text Box 4">
            <a:extLst>
              <a:ext uri="{FF2B5EF4-FFF2-40B4-BE49-F238E27FC236}">
                <a16:creationId xmlns:a16="http://schemas.microsoft.com/office/drawing/2014/main" id="{430AAF54-916A-56B2-301B-F0C494457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3733800" cy="3584575"/>
          </a:xfrm>
          <a:prstGeom prst="rect">
            <a:avLst/>
          </a:prstGeom>
          <a:solidFill>
            <a:srgbClr val="FFFFCC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>
                <a:latin typeface="Arial" charset="0"/>
              </a:rPr>
              <a:t>- Have one or more layers of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hidden units</a:t>
            </a:r>
            <a:r>
              <a:rPr lang="en-US" altLang="en-US" sz="2800">
                <a:latin typeface="Arial" charset="0"/>
              </a:rPr>
              <a:t>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With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two possibly very large hidden layers</a:t>
            </a:r>
            <a:r>
              <a:rPr lang="en-US" altLang="en-US" sz="2800">
                <a:latin typeface="Arial" charset="0"/>
              </a:rPr>
              <a:t>, it is </a:t>
            </a:r>
            <a:r>
              <a:rPr lang="en-US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possible  to implement any function</a:t>
            </a:r>
            <a:r>
              <a:rPr lang="en-US" altLang="en-US" sz="2800">
                <a:latin typeface="Arial" charset="0"/>
              </a:rPr>
              <a:t>.</a:t>
            </a:r>
          </a:p>
        </p:txBody>
      </p:sp>
      <p:sp>
        <p:nvSpPr>
          <p:cNvPr id="200709" name="Text Box 5">
            <a:extLst>
              <a:ext uri="{FF2B5EF4-FFF2-40B4-BE49-F238E27FC236}">
                <a16:creationId xmlns:a16="http://schemas.microsoft.com/office/drawing/2014/main" id="{24168E76-04FB-E336-F8DB-EC9EE44C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905000"/>
            <a:ext cx="4495800" cy="4438650"/>
          </a:xfrm>
          <a:prstGeom prst="rect">
            <a:avLst/>
          </a:prstGeom>
          <a:solidFill>
            <a:srgbClr val="FFFFCC"/>
          </a:solidFill>
          <a:ln w="762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800">
              <a:solidFill>
                <a:schemeClr val="accent2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solidFill>
                  <a:schemeClr val="accent2"/>
                </a:solidFill>
                <a:latin typeface="Arial" charset="0"/>
              </a:rPr>
              <a:t>- Networks without hidden layer are called perceptrons.</a:t>
            </a:r>
          </a:p>
          <a:p>
            <a:pPr>
              <a:defRPr/>
            </a:pPr>
            <a:endParaRPr lang="en-US" altLang="en-US" sz="2800">
              <a:solidFill>
                <a:schemeClr val="accent2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solidFill>
                  <a:schemeClr val="accent2"/>
                </a:solidFill>
                <a:latin typeface="Arial" charset="0"/>
              </a:rPr>
              <a:t>- Perceptrons are very limited in what they can represent, but this makes their learning problem much simpler.</a:t>
            </a:r>
          </a:p>
        </p:txBody>
      </p:sp>
      <p:sp>
        <p:nvSpPr>
          <p:cNvPr id="200710" name="Line 6">
            <a:extLst>
              <a:ext uri="{FF2B5EF4-FFF2-40B4-BE49-F238E27FC236}">
                <a16:creationId xmlns:a16="http://schemas.microsoft.com/office/drawing/2014/main" id="{CC56EE1C-A3EC-1547-002F-30FB342D7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990600"/>
            <a:ext cx="685800" cy="1066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00711" name="Line 7">
            <a:extLst>
              <a:ext uri="{FF2B5EF4-FFF2-40B4-BE49-F238E27FC236}">
                <a16:creationId xmlns:a16="http://schemas.microsoft.com/office/drawing/2014/main" id="{7207AC9B-575F-BEA8-D9EF-8B3BF555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14400"/>
            <a:ext cx="609600" cy="76200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>
            <a:extLst>
              <a:ext uri="{FF2B5EF4-FFF2-40B4-BE49-F238E27FC236}">
                <a16:creationId xmlns:a16="http://schemas.microsoft.com/office/drawing/2014/main" id="{3A223131-B375-45BB-02C3-F52CE1A90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7081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0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Perceptrons</a:t>
            </a:r>
          </a:p>
        </p:txBody>
      </p:sp>
      <p:sp>
        <p:nvSpPr>
          <p:cNvPr id="204803" name="Text Box 3">
            <a:extLst>
              <a:ext uri="{FF2B5EF4-FFF2-40B4-BE49-F238E27FC236}">
                <a16:creationId xmlns:a16="http://schemas.microsoft.com/office/drawing/2014/main" id="{93850A81-84C5-D0E0-590B-406B201F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8458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Arial" charset="0"/>
              </a:rPr>
              <a:t>- First studied in the late 1950s.</a:t>
            </a:r>
          </a:p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- The only efficient learning element at that time was    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  for single-layered networks.</a:t>
            </a:r>
          </a:p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- Today, used as a synonym for a single-layer, 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  feed-forward network (no hidden nodes, no cycles)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>
            <a:extLst>
              <a:ext uri="{FF2B5EF4-FFF2-40B4-BE49-F238E27FC236}">
                <a16:creationId xmlns:a16="http://schemas.microsoft.com/office/drawing/2014/main" id="{E2D310EA-86A4-2D31-50D7-C9D8F1126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740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Each consists of :</a:t>
            </a: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	SOMA, DENDRITES, AXON, and SYNAPSE.</a:t>
            </a:r>
          </a:p>
        </p:txBody>
      </p:sp>
      <p:sp>
        <p:nvSpPr>
          <p:cNvPr id="180227" name="Text Box 3">
            <a:extLst>
              <a:ext uri="{FF2B5EF4-FFF2-40B4-BE49-F238E27FC236}">
                <a16:creationId xmlns:a16="http://schemas.microsoft.com/office/drawing/2014/main" id="{626347F5-CCAE-50DD-D064-E4591D55F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How Does the Brain Work ? (2)</a:t>
            </a:r>
            <a:endParaRPr lang="en-US" altLang="en-US" sz="2400">
              <a:latin typeface="Times New Roman" charset="0"/>
            </a:endParaRPr>
          </a:p>
        </p:txBody>
      </p:sp>
      <p:pic>
        <p:nvPicPr>
          <p:cNvPr id="180228" name="Picture 4">
            <a:extLst>
              <a:ext uri="{FF2B5EF4-FFF2-40B4-BE49-F238E27FC236}">
                <a16:creationId xmlns:a16="http://schemas.microsoft.com/office/drawing/2014/main" id="{A192934B-6432-B1CA-E2BD-20B26FD5C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6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>
            <a:extLst>
              <a:ext uri="{FF2B5EF4-FFF2-40B4-BE49-F238E27FC236}">
                <a16:creationId xmlns:a16="http://schemas.microsoft.com/office/drawing/2014/main" id="{D2A36791-CC97-4835-0238-9EC73B0D1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0"/>
            <a:ext cx="784860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Fig. 19.8.  Perceptrons</a:t>
            </a:r>
          </a:p>
        </p:txBody>
      </p:sp>
      <p:sp>
        <p:nvSpPr>
          <p:cNvPr id="205827" name="Text Box 3">
            <a:extLst>
              <a:ext uri="{FF2B5EF4-FFF2-40B4-BE49-F238E27FC236}">
                <a16:creationId xmlns:a16="http://schemas.microsoft.com/office/drawing/2014/main" id="{6C4C26D5-CE17-6A92-A47B-C9886558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43011" name="Picture 4" descr="19_8">
            <a:extLst>
              <a:ext uri="{FF2B5EF4-FFF2-40B4-BE49-F238E27FC236}">
                <a16:creationId xmlns:a16="http://schemas.microsoft.com/office/drawing/2014/main" id="{9BD5516F-C0B4-FAA2-F15B-09B40C2B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" t="3844" r="9149" b="8968"/>
          <a:stretch>
            <a:fillRect/>
          </a:stretch>
        </p:blipFill>
        <p:spPr bwMode="auto">
          <a:xfrm>
            <a:off x="762000" y="681038"/>
            <a:ext cx="8382000" cy="617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D6A7307E-F003-31D0-FA87-4DC3DB081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2004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117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Perceptrons  </a:t>
            </a:r>
          </a:p>
        </p:txBody>
      </p:sp>
      <p:pic>
        <p:nvPicPr>
          <p:cNvPr id="260099" name="Picture 3">
            <a:extLst>
              <a:ext uri="{FF2B5EF4-FFF2-40B4-BE49-F238E27FC236}">
                <a16:creationId xmlns:a16="http://schemas.microsoft.com/office/drawing/2014/main" id="{7370F109-1361-A210-9DD9-252547A37C26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1" t="37025" r="15543" b="42876"/>
          <a:stretch>
            <a:fillRect/>
          </a:stretch>
        </p:blipFill>
        <p:spPr>
          <a:xfrm>
            <a:off x="457200" y="3200400"/>
            <a:ext cx="8229600" cy="347503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3261906C-E319-D484-5A13-0A8889455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effectLst>
                  <a:outerShdw blurRad="38100" dist="38100" dir="2700000" algn="tl">
                    <a:srgbClr val="C0C0C0"/>
                  </a:outerShdw>
                </a:effectLst>
              </a:rPr>
              <a:t>Perceptron </a:t>
            </a:r>
            <a:r>
              <a:rPr lang="en-US" altLang="x-none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learning rule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A841835-C1B4-4FD9-127B-3E27AFEFB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x-none" sz="2400">
                <a:solidFill>
                  <a:srgbClr val="FF0000"/>
                </a:solidFill>
              </a:rPr>
              <a:t>Teacher specifies</a:t>
            </a:r>
            <a:r>
              <a:rPr lang="en-US" altLang="x-none" sz="2400"/>
              <a:t> the </a:t>
            </a:r>
            <a:r>
              <a:rPr lang="en-US" altLang="x-none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desired output</a:t>
            </a:r>
            <a:r>
              <a:rPr lang="en-US" altLang="x-none" sz="2400"/>
              <a:t> for a given input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40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000"/>
              <a:t>Network calculates what it thinks the output should be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00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400"/>
              <a:t>Network changes its weights </a:t>
            </a:r>
            <a:r>
              <a:rPr lang="en-US" altLang="x-none" sz="2400">
                <a:solidFill>
                  <a:srgbClr val="FF0000"/>
                </a:solidFill>
              </a:rPr>
              <a:t>in proportion to the error</a:t>
            </a:r>
            <a:r>
              <a:rPr lang="en-US" altLang="x-none" sz="2400"/>
              <a:t> between the desired &amp; calculated results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400">
              <a:sym typeface="Symbol" charset="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400">
                <a:sym typeface="Symbol" charset="2"/>
              </a:rPr>
              <a:t></a:t>
            </a:r>
            <a:r>
              <a:rPr lang="en-US" altLang="x-none" sz="2400"/>
              <a:t>w</a:t>
            </a:r>
            <a:r>
              <a:rPr lang="en-US" altLang="x-none" sz="2400" baseline="-25000"/>
              <a:t>i,j</a:t>
            </a:r>
            <a:r>
              <a:rPr lang="en-US" altLang="x-none" sz="2400"/>
              <a:t> = </a:t>
            </a:r>
            <a:r>
              <a:rPr lang="en-US" altLang="x-none" sz="2400">
                <a:sym typeface="Symbol" charset="2"/>
              </a:rPr>
              <a:t> </a:t>
            </a:r>
            <a:r>
              <a:rPr lang="en-US" altLang="x-none" sz="2400"/>
              <a:t>* [teacher</a:t>
            </a:r>
            <a:r>
              <a:rPr lang="en-US" altLang="x-none" sz="2400" baseline="-25000"/>
              <a:t>i</a:t>
            </a:r>
            <a:r>
              <a:rPr lang="en-US" altLang="x-none" sz="2400"/>
              <a:t> - output</a:t>
            </a:r>
            <a:r>
              <a:rPr lang="en-US" altLang="x-none" sz="2400" baseline="-25000"/>
              <a:t>i</a:t>
            </a:r>
            <a:r>
              <a:rPr lang="en-US" altLang="x-none" sz="2400"/>
              <a:t>] * input</a:t>
            </a:r>
            <a:r>
              <a:rPr lang="en-US" altLang="x-none" sz="2400" baseline="-25000"/>
              <a:t>j</a:t>
            </a:r>
            <a:endParaRPr lang="en-US" altLang="x-none" sz="240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000"/>
              <a:t>where: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000">
                <a:solidFill>
                  <a:srgbClr val="FF0000"/>
                </a:solidFill>
                <a:sym typeface="Symbol" charset="2"/>
              </a:rPr>
              <a:t></a:t>
            </a:r>
            <a:r>
              <a:rPr lang="en-US" altLang="x-none" sz="2000"/>
              <a:t> is the learning rate;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000"/>
              <a:t> </a:t>
            </a:r>
            <a:r>
              <a:rPr lang="en-US" altLang="x-none" sz="2000">
                <a:solidFill>
                  <a:srgbClr val="FF0000"/>
                </a:solidFill>
              </a:rPr>
              <a:t>teacher</a:t>
            </a:r>
            <a:r>
              <a:rPr lang="en-US" altLang="x-none" sz="2000" baseline="-25000">
                <a:solidFill>
                  <a:srgbClr val="FF0000"/>
                </a:solidFill>
              </a:rPr>
              <a:t>i</a:t>
            </a:r>
            <a:r>
              <a:rPr lang="en-US" altLang="x-none" sz="2000">
                <a:solidFill>
                  <a:srgbClr val="FF0000"/>
                </a:solidFill>
              </a:rPr>
              <a:t> - output</a:t>
            </a:r>
            <a:r>
              <a:rPr lang="en-US" altLang="x-none" sz="2000" baseline="-25000">
                <a:solidFill>
                  <a:srgbClr val="FF0000"/>
                </a:solidFill>
              </a:rPr>
              <a:t>i</a:t>
            </a:r>
            <a:r>
              <a:rPr lang="en-US" altLang="x-none" sz="2000"/>
              <a:t> is the </a:t>
            </a:r>
            <a:r>
              <a:rPr lang="en-US" altLang="x-none" sz="2000">
                <a:solidFill>
                  <a:schemeClr val="accent2"/>
                </a:solidFill>
              </a:rPr>
              <a:t>error term</a:t>
            </a:r>
            <a:r>
              <a:rPr lang="en-US" altLang="x-none" sz="2000"/>
              <a:t>;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000"/>
              <a:t>and </a:t>
            </a:r>
            <a:r>
              <a:rPr lang="en-US" altLang="x-none" sz="2000">
                <a:solidFill>
                  <a:srgbClr val="FF0000"/>
                </a:solidFill>
              </a:rPr>
              <a:t>input</a:t>
            </a:r>
            <a:r>
              <a:rPr lang="en-US" altLang="x-none" sz="2000" baseline="-25000">
                <a:solidFill>
                  <a:srgbClr val="FF0000"/>
                </a:solidFill>
              </a:rPr>
              <a:t>j</a:t>
            </a:r>
            <a:r>
              <a:rPr lang="en-US" altLang="x-none" sz="2000">
                <a:solidFill>
                  <a:srgbClr val="FF0000"/>
                </a:solidFill>
              </a:rPr>
              <a:t> </a:t>
            </a:r>
            <a:r>
              <a:rPr lang="en-US" altLang="x-none" sz="2000"/>
              <a:t>is the input activation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x-none" sz="200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400"/>
              <a:t>w</a:t>
            </a:r>
            <a:r>
              <a:rPr lang="en-US" altLang="x-none" sz="2400" baseline="-25000"/>
              <a:t>i,j = </a:t>
            </a:r>
            <a:r>
              <a:rPr lang="en-US" altLang="x-none" sz="2400"/>
              <a:t>w</a:t>
            </a:r>
            <a:r>
              <a:rPr lang="en-US" altLang="x-none" sz="2400" baseline="-25000"/>
              <a:t>i,j</a:t>
            </a:r>
            <a:r>
              <a:rPr lang="en-US" altLang="x-none" sz="2400"/>
              <a:t> + </a:t>
            </a:r>
            <a:r>
              <a:rPr lang="en-US" altLang="x-none" sz="2400">
                <a:sym typeface="Symbol" charset="2"/>
              </a:rPr>
              <a:t></a:t>
            </a:r>
            <a:r>
              <a:rPr lang="en-US" altLang="x-none" sz="2400"/>
              <a:t>w</a:t>
            </a:r>
            <a:r>
              <a:rPr lang="en-US" altLang="x-none" sz="2400" baseline="-25000"/>
              <a:t>i,j</a:t>
            </a:r>
            <a:r>
              <a:rPr lang="en-US" altLang="x-none" sz="2400"/>
              <a:t> </a:t>
            </a:r>
          </a:p>
        </p:txBody>
      </p:sp>
      <p:sp>
        <p:nvSpPr>
          <p:cNvPr id="269316" name="Text Box 4">
            <a:extLst>
              <a:ext uri="{FF2B5EF4-FFF2-40B4-BE49-F238E27FC236}">
                <a16:creationId xmlns:a16="http://schemas.microsoft.com/office/drawing/2014/main" id="{CA4EE523-EBDD-EC7D-3FFE-B4FAFA401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495800"/>
            <a:ext cx="16002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Delta rule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FA0E648F-2847-C947-C622-9B5429381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Adjusting perceptron weights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F9213AAB-9472-12CB-F347-4B977EB0C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x-none">
                <a:sym typeface="Symbol" charset="2"/>
              </a:rPr>
              <a:t></a:t>
            </a:r>
            <a:r>
              <a:rPr lang="en-US" altLang="x-none"/>
              <a:t>w</a:t>
            </a:r>
            <a:r>
              <a:rPr lang="en-US" altLang="x-none" baseline="-25000"/>
              <a:t>i,j</a:t>
            </a:r>
            <a:r>
              <a:rPr lang="en-US" altLang="x-none"/>
              <a:t> = </a:t>
            </a:r>
            <a:r>
              <a:rPr lang="en-US" altLang="x-none">
                <a:sym typeface="Symbol" charset="2"/>
              </a:rPr>
              <a:t> </a:t>
            </a:r>
            <a:r>
              <a:rPr lang="en-US" altLang="x-none"/>
              <a:t>* [teacher</a:t>
            </a:r>
            <a:r>
              <a:rPr lang="en-US" altLang="x-none" baseline="-25000"/>
              <a:t>i</a:t>
            </a:r>
            <a:r>
              <a:rPr lang="en-US" altLang="x-none"/>
              <a:t> - output</a:t>
            </a:r>
            <a:r>
              <a:rPr lang="en-US" altLang="x-none" baseline="-25000"/>
              <a:t>i</a:t>
            </a:r>
            <a:r>
              <a:rPr lang="en-US" altLang="x-none"/>
              <a:t>] * input</a:t>
            </a:r>
            <a:r>
              <a:rPr lang="en-US" altLang="x-none" baseline="-25000"/>
              <a:t>j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x-none">
                <a:solidFill>
                  <a:srgbClr val="FF0000"/>
                </a:solidFill>
              </a:rPr>
              <a:t>miss</a:t>
            </a:r>
            <a:r>
              <a:rPr lang="en-US" altLang="x-none" baseline="-25000">
                <a:solidFill>
                  <a:srgbClr val="FF0000"/>
                </a:solidFill>
              </a:rPr>
              <a:t>i</a:t>
            </a:r>
            <a:r>
              <a:rPr lang="en-US" altLang="x-none" baseline="-25000"/>
              <a:t> </a:t>
            </a:r>
            <a:r>
              <a:rPr lang="en-US" altLang="x-none"/>
              <a:t>is (teacher</a:t>
            </a:r>
            <a:r>
              <a:rPr lang="en-US" altLang="x-none" baseline="-25000"/>
              <a:t>i</a:t>
            </a:r>
            <a:r>
              <a:rPr lang="en-US" altLang="x-none"/>
              <a:t> - output</a:t>
            </a:r>
            <a:r>
              <a:rPr lang="en-US" altLang="x-none" baseline="-25000"/>
              <a:t>i</a:t>
            </a:r>
            <a:r>
              <a:rPr lang="en-US" altLang="x-none"/>
              <a:t>)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x-none"/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x-none"/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x-none"/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x-none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x-none"/>
              <a:t>Adjust each w</a:t>
            </a:r>
            <a:r>
              <a:rPr lang="en-US" altLang="x-none" baseline="-25000"/>
              <a:t>i,j </a:t>
            </a:r>
            <a:r>
              <a:rPr lang="en-US" altLang="x-none"/>
              <a:t>based on input</a:t>
            </a:r>
            <a:r>
              <a:rPr lang="en-US" altLang="x-none" baseline="-25000"/>
              <a:t>j</a:t>
            </a:r>
            <a:r>
              <a:rPr lang="en-US" altLang="x-none"/>
              <a:t> and miss</a:t>
            </a:r>
            <a:r>
              <a:rPr lang="en-US" altLang="x-none" baseline="-25000"/>
              <a:t>i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x-none" baseline="-25000"/>
              <a:t>The above table shows adaptation.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x-none" baseline="-25000"/>
              <a:t> Incremental learning.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endParaRPr lang="en-US" altLang="x-none"/>
          </a:p>
        </p:txBody>
      </p:sp>
      <p:graphicFrame>
        <p:nvGraphicFramePr>
          <p:cNvPr id="47107" name="Object 4">
            <a:extLst>
              <a:ext uri="{FF2B5EF4-FFF2-40B4-BE49-F238E27FC236}">
                <a16:creationId xmlns:a16="http://schemas.microsoft.com/office/drawing/2014/main" id="{99846740-8B4F-79E2-755E-547FD6335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124200"/>
          <a:ext cx="598646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24300" imgH="838200" progId="Excel.Sheet.8">
                  <p:embed/>
                </p:oleObj>
              </mc:Choice>
              <mc:Fallback>
                <p:oleObj name="Worksheet" r:id="rId2" imgW="3924300" imgH="8382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5986463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F41A85EC-4E2E-BB93-E68D-B9CA5E165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Node biases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A4F4AF2B-1CA9-2DA0-6667-434BF3431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A node’s output is a weighted function of its inputs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a bias?</a:t>
            </a:r>
          </a:p>
          <a:p>
            <a:pPr eaLnBrk="1" hangingPunct="1">
              <a:defRPr/>
            </a:pPr>
            <a:r>
              <a:rPr lang="en-US" altLang="x-none"/>
              <a:t>How can we learn the </a:t>
            </a:r>
            <a:r>
              <a:rPr lang="en-US" altLang="x-none">
                <a:solidFill>
                  <a:srgbClr val="FF0000"/>
                </a:solidFill>
              </a:rPr>
              <a:t>bias value</a:t>
            </a:r>
            <a:r>
              <a:rPr lang="en-US" altLang="x-none"/>
              <a:t>?</a:t>
            </a:r>
          </a:p>
          <a:p>
            <a:pPr eaLnBrk="1" hangingPunct="1">
              <a:defRPr/>
            </a:pPr>
            <a:endParaRPr lang="en-US" altLang="x-none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x-none">
                <a:solidFill>
                  <a:srgbClr val="FF0000"/>
                </a:solidFill>
              </a:rPr>
              <a:t>Answer:</a:t>
            </a:r>
            <a:r>
              <a:rPr lang="en-US" altLang="x-none"/>
              <a:t> treat them like just another weight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8F468556-FBFA-03EB-E0F0-7D02EF177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Training </a:t>
            </a:r>
            <a:r>
              <a:rPr lang="en-US" altLang="x-none">
                <a:solidFill>
                  <a:srgbClr val="FF0000"/>
                </a:solidFill>
              </a:rPr>
              <a:t>biases (</a:t>
            </a:r>
            <a:r>
              <a:rPr lang="en-US" altLang="x-none">
                <a:solidFill>
                  <a:srgbClr val="FF0000"/>
                </a:solidFill>
                <a:sym typeface="Symbol" charset="2"/>
              </a:rPr>
              <a:t></a:t>
            </a:r>
            <a:r>
              <a:rPr lang="en-US" altLang="x-none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070F7885-CF12-C66B-1A9E-95132D9F8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A node’s output:</a:t>
            </a:r>
          </a:p>
          <a:p>
            <a:pPr lvl="1" eaLnBrk="1" hangingPunct="1">
              <a:defRPr/>
            </a:pPr>
            <a:r>
              <a:rPr lang="en-US" altLang="x-none" sz="2400"/>
              <a:t>1 if w</a:t>
            </a:r>
            <a:r>
              <a:rPr lang="en-US" altLang="x-none" sz="2400" baseline="-25000"/>
              <a:t>1</a:t>
            </a:r>
            <a:r>
              <a:rPr lang="en-US" altLang="x-none" sz="2400"/>
              <a:t>x</a:t>
            </a:r>
            <a:r>
              <a:rPr lang="en-US" altLang="x-none" sz="2400" baseline="-25000"/>
              <a:t>1</a:t>
            </a:r>
            <a:r>
              <a:rPr lang="en-US" altLang="x-none" sz="2400"/>
              <a:t> + w</a:t>
            </a:r>
            <a:r>
              <a:rPr lang="en-US" altLang="x-none" sz="2400" baseline="-25000"/>
              <a:t>2</a:t>
            </a:r>
            <a:r>
              <a:rPr lang="en-US" altLang="x-none" sz="2400"/>
              <a:t>x</a:t>
            </a:r>
            <a:r>
              <a:rPr lang="en-US" altLang="x-none" sz="2400" baseline="-25000"/>
              <a:t>2</a:t>
            </a:r>
            <a:r>
              <a:rPr lang="en-US" altLang="x-none" sz="2400"/>
              <a:t> + … + w</a:t>
            </a:r>
            <a:r>
              <a:rPr lang="en-US" altLang="x-none" sz="2400" baseline="-25000"/>
              <a:t>n</a:t>
            </a:r>
            <a:r>
              <a:rPr lang="en-US" altLang="x-none" sz="2400"/>
              <a:t>x</a:t>
            </a:r>
            <a:r>
              <a:rPr lang="en-US" altLang="x-none" sz="2400" baseline="-25000"/>
              <a:t>n</a:t>
            </a:r>
            <a:r>
              <a:rPr lang="en-US" altLang="x-none" sz="2400"/>
              <a:t> &gt;= </a:t>
            </a:r>
            <a:r>
              <a:rPr lang="en-US" altLang="x-none" sz="2400">
                <a:solidFill>
                  <a:srgbClr val="FF0000"/>
                </a:solidFill>
                <a:sym typeface="Symbol" charset="2"/>
              </a:rPr>
              <a:t></a:t>
            </a:r>
            <a:endParaRPr lang="en-US" altLang="x-none" sz="240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x-none" sz="2400"/>
              <a:t>0 otherwise</a:t>
            </a:r>
          </a:p>
          <a:p>
            <a:pPr eaLnBrk="1" hangingPunct="1">
              <a:defRPr/>
            </a:pPr>
            <a:r>
              <a:rPr lang="en-US" altLang="x-none" sz="2800"/>
              <a:t>Rewrite</a:t>
            </a:r>
          </a:p>
          <a:p>
            <a:pPr lvl="1" eaLnBrk="1" hangingPunct="1">
              <a:defRPr/>
            </a:pPr>
            <a:r>
              <a:rPr lang="en-US" altLang="x-none" sz="2400"/>
              <a:t>w</a:t>
            </a:r>
            <a:r>
              <a:rPr lang="en-US" altLang="x-none" sz="2400" baseline="-25000"/>
              <a:t>1</a:t>
            </a:r>
            <a:r>
              <a:rPr lang="en-US" altLang="x-none" sz="2400"/>
              <a:t>x</a:t>
            </a:r>
            <a:r>
              <a:rPr lang="en-US" altLang="x-none" sz="2400" baseline="-25000"/>
              <a:t>1</a:t>
            </a:r>
            <a:r>
              <a:rPr lang="en-US" altLang="x-none" sz="2400"/>
              <a:t> + w</a:t>
            </a:r>
            <a:r>
              <a:rPr lang="en-US" altLang="x-none" sz="2400" baseline="-25000"/>
              <a:t>2</a:t>
            </a:r>
            <a:r>
              <a:rPr lang="en-US" altLang="x-none" sz="2400"/>
              <a:t>x</a:t>
            </a:r>
            <a:r>
              <a:rPr lang="en-US" altLang="x-none" sz="2400" baseline="-25000"/>
              <a:t>2</a:t>
            </a:r>
            <a:r>
              <a:rPr lang="en-US" altLang="x-none" sz="2400"/>
              <a:t> + … + w</a:t>
            </a:r>
            <a:r>
              <a:rPr lang="en-US" altLang="x-none" sz="2400" baseline="-25000"/>
              <a:t>n</a:t>
            </a:r>
            <a:r>
              <a:rPr lang="en-US" altLang="x-none" sz="2400"/>
              <a:t>x</a:t>
            </a:r>
            <a:r>
              <a:rPr lang="en-US" altLang="x-none" sz="2400" baseline="-25000"/>
              <a:t>n</a:t>
            </a:r>
            <a:r>
              <a:rPr lang="en-US" altLang="x-none" sz="2400"/>
              <a:t> - </a:t>
            </a:r>
            <a:r>
              <a:rPr lang="en-US" altLang="x-none" sz="2400">
                <a:sym typeface="Symbol" charset="2"/>
              </a:rPr>
              <a:t></a:t>
            </a:r>
            <a:r>
              <a:rPr lang="en-US" altLang="x-none" sz="2400"/>
              <a:t> &gt;= 0</a:t>
            </a:r>
          </a:p>
          <a:p>
            <a:pPr lvl="1" eaLnBrk="1" hangingPunct="1">
              <a:defRPr/>
            </a:pPr>
            <a:r>
              <a:rPr lang="en-US" altLang="x-none" sz="2400"/>
              <a:t>w</a:t>
            </a:r>
            <a:r>
              <a:rPr lang="en-US" altLang="x-none" sz="2400" baseline="-25000"/>
              <a:t>1</a:t>
            </a:r>
            <a:r>
              <a:rPr lang="en-US" altLang="x-none" sz="2400"/>
              <a:t>x</a:t>
            </a:r>
            <a:r>
              <a:rPr lang="en-US" altLang="x-none" sz="2400" baseline="-25000"/>
              <a:t>1</a:t>
            </a:r>
            <a:r>
              <a:rPr lang="en-US" altLang="x-none" sz="2400"/>
              <a:t> + w</a:t>
            </a:r>
            <a:r>
              <a:rPr lang="en-US" altLang="x-none" sz="2400" baseline="-25000"/>
              <a:t>2</a:t>
            </a:r>
            <a:r>
              <a:rPr lang="en-US" altLang="x-none" sz="2400"/>
              <a:t>x</a:t>
            </a:r>
            <a:r>
              <a:rPr lang="en-US" altLang="x-none" sz="2400" baseline="-25000"/>
              <a:t>2</a:t>
            </a:r>
            <a:r>
              <a:rPr lang="en-US" altLang="x-none" sz="2400"/>
              <a:t> + … + w</a:t>
            </a:r>
            <a:r>
              <a:rPr lang="en-US" altLang="x-none" sz="2400" baseline="-25000"/>
              <a:t>n</a:t>
            </a:r>
            <a:r>
              <a:rPr lang="en-US" altLang="x-none" sz="2400"/>
              <a:t>x</a:t>
            </a:r>
            <a:r>
              <a:rPr lang="en-US" altLang="x-none" sz="2400" baseline="-25000"/>
              <a:t>n</a:t>
            </a:r>
            <a:r>
              <a:rPr lang="en-US" altLang="x-none" sz="2400"/>
              <a:t> + </a:t>
            </a:r>
            <a:r>
              <a:rPr lang="en-US" altLang="x-none" sz="2400">
                <a:sym typeface="Symbol" charset="2"/>
              </a:rPr>
              <a:t></a:t>
            </a:r>
            <a:r>
              <a:rPr lang="en-US" altLang="x-none" sz="2400"/>
              <a:t>(-1) &gt;= 0</a:t>
            </a:r>
          </a:p>
          <a:p>
            <a:pPr eaLnBrk="1" hangingPunct="1">
              <a:defRPr/>
            </a:pPr>
            <a:endParaRPr lang="en-US" altLang="x-none" sz="2800"/>
          </a:p>
          <a:p>
            <a:pPr eaLnBrk="1" hangingPunct="1">
              <a:defRPr/>
            </a:pPr>
            <a:r>
              <a:rPr lang="en-US" altLang="x-none" sz="2800"/>
              <a:t>Hence, the bias is </a:t>
            </a:r>
            <a:r>
              <a:rPr lang="en-US" altLang="x-none" sz="2800">
                <a:solidFill>
                  <a:srgbClr val="FF0000"/>
                </a:solidFill>
              </a:rPr>
              <a:t>just another weight</a:t>
            </a:r>
            <a:r>
              <a:rPr lang="en-US" altLang="x-none" sz="2800"/>
              <a:t> whose activation is always -1</a:t>
            </a:r>
          </a:p>
          <a:p>
            <a:pPr eaLnBrk="1" hangingPunct="1">
              <a:defRPr/>
            </a:pPr>
            <a:endParaRPr lang="en-US" altLang="x-none" sz="2800"/>
          </a:p>
          <a:p>
            <a:pPr eaLnBrk="1" hangingPunct="1">
              <a:defRPr/>
            </a:pPr>
            <a:r>
              <a:rPr lang="en-US" altLang="x-none" sz="2800"/>
              <a:t>Just add one more input unit to the network topology</a:t>
            </a:r>
          </a:p>
        </p:txBody>
      </p:sp>
      <p:sp>
        <p:nvSpPr>
          <p:cNvPr id="272388" name="Line 4">
            <a:extLst>
              <a:ext uri="{FF2B5EF4-FFF2-40B4-BE49-F238E27FC236}">
                <a16:creationId xmlns:a16="http://schemas.microsoft.com/office/drawing/2014/main" id="{537B2A25-F1ED-0381-9AB8-58649BD0F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1600200"/>
            <a:ext cx="3048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72389" name="Text Box 5">
            <a:extLst>
              <a:ext uri="{FF2B5EF4-FFF2-40B4-BE49-F238E27FC236}">
                <a16:creationId xmlns:a16="http://schemas.microsoft.com/office/drawing/2014/main" id="{EB1D7577-EEB8-6EA4-F809-C0B128409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447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solidFill>
                  <a:srgbClr val="FF0000"/>
                </a:solidFill>
                <a:latin typeface="Arial" charset="0"/>
              </a:rPr>
              <a:t>bias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081E27D6-DF51-8CA6-37EB-FF0C1DC6E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4000" dirty="0"/>
              <a:t>Classification problems: Perceptron convergence </a:t>
            </a:r>
            <a:r>
              <a:rPr lang="en-US" altLang="x-none" sz="4000" dirty="0">
                <a:solidFill>
                  <a:srgbClr val="FF0000"/>
                </a:solidFill>
              </a:rPr>
              <a:t>theorem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B18AE1B0-186D-773A-1359-255390373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  <a:solidFill>
            <a:srgbClr val="FFFFCC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dirty="0"/>
              <a:t>If a set of &lt;input, output&gt; pairs are </a:t>
            </a:r>
            <a:r>
              <a:rPr lang="en-US" altLang="x-none" dirty="0">
                <a:solidFill>
                  <a:srgbClr val="FF0000"/>
                </a:solidFill>
              </a:rPr>
              <a:t>learnable</a:t>
            </a:r>
            <a:r>
              <a:rPr lang="en-US" altLang="x-none" dirty="0"/>
              <a:t> (representable), </a:t>
            </a:r>
            <a:r>
              <a:rPr lang="en-US" altLang="x-none" dirty="0">
                <a:solidFill>
                  <a:srgbClr val="FF0000"/>
                </a:solidFill>
              </a:rPr>
              <a:t>the perceptron learning rule</a:t>
            </a:r>
            <a:r>
              <a:rPr lang="en-US" altLang="x-none" dirty="0"/>
              <a:t> will find the necessary weights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/>
              <a:t>in a finite number of steps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dirty="0"/>
              <a:t>independent of initial weights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dirty="0"/>
              <a:t>However, a single layer perceptron can only learn </a:t>
            </a:r>
            <a:r>
              <a:rPr lang="en-US" altLang="x-none" dirty="0">
                <a:solidFill>
                  <a:schemeClr val="accent2"/>
                </a:solidFill>
              </a:rPr>
              <a:t>linearly separable</a:t>
            </a:r>
            <a:r>
              <a:rPr lang="en-US" altLang="x-none" dirty="0"/>
              <a:t> concepts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297F0907-4656-A18F-0F9D-1351957AB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Linear separability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F7877B31-911E-CF93-4BA2-78124C3AB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Consider a  perceptron</a:t>
            </a:r>
          </a:p>
          <a:p>
            <a:pPr eaLnBrk="1" hangingPunct="1">
              <a:defRPr/>
            </a:pPr>
            <a:endParaRPr lang="en-US" altLang="x-none" sz="2800"/>
          </a:p>
          <a:p>
            <a:pPr eaLnBrk="1" hangingPunct="1">
              <a:defRPr/>
            </a:pPr>
            <a:r>
              <a:rPr lang="en-US" altLang="x-none" sz="2800"/>
              <a:t>Its output is</a:t>
            </a:r>
          </a:p>
          <a:p>
            <a:pPr lvl="1" eaLnBrk="1" hangingPunct="1">
              <a:defRPr/>
            </a:pPr>
            <a:r>
              <a:rPr lang="en-US" altLang="x-none" sz="2400"/>
              <a:t>1, if W</a:t>
            </a:r>
            <a:r>
              <a:rPr lang="en-US" altLang="x-none" sz="2400" baseline="-25000"/>
              <a:t>1</a:t>
            </a:r>
            <a:r>
              <a:rPr lang="en-US" altLang="x-none" sz="2400"/>
              <a:t>X</a:t>
            </a:r>
            <a:r>
              <a:rPr lang="en-US" altLang="x-none" sz="2400" baseline="-25000"/>
              <a:t>1</a:t>
            </a:r>
            <a:r>
              <a:rPr lang="en-US" altLang="x-none" sz="2400"/>
              <a:t> + W</a:t>
            </a:r>
            <a:r>
              <a:rPr lang="en-US" altLang="x-none" sz="2400" baseline="-25000"/>
              <a:t>2</a:t>
            </a:r>
            <a:r>
              <a:rPr lang="en-US" altLang="x-none" sz="2400"/>
              <a:t>X</a:t>
            </a:r>
            <a:r>
              <a:rPr lang="en-US" altLang="x-none" sz="2400" baseline="-25000"/>
              <a:t>2</a:t>
            </a:r>
            <a:r>
              <a:rPr lang="en-US" altLang="x-none" sz="2400"/>
              <a:t> &gt; </a:t>
            </a:r>
            <a:r>
              <a:rPr lang="en-US" altLang="x-none" sz="2400">
                <a:sym typeface="Symbol" charset="2"/>
              </a:rPr>
              <a:t></a:t>
            </a:r>
            <a:endParaRPr lang="en-US" altLang="x-none" sz="2400"/>
          </a:p>
          <a:p>
            <a:pPr lvl="1" eaLnBrk="1" hangingPunct="1">
              <a:defRPr/>
            </a:pPr>
            <a:r>
              <a:rPr lang="en-US" altLang="x-none" sz="2400"/>
              <a:t>0, otherwise</a:t>
            </a:r>
          </a:p>
          <a:p>
            <a:pPr lvl="1" eaLnBrk="1" hangingPunct="1">
              <a:defRPr/>
            </a:pPr>
            <a:endParaRPr lang="en-US" altLang="x-none" sz="2400"/>
          </a:p>
          <a:p>
            <a:pPr eaLnBrk="1" hangingPunct="1">
              <a:defRPr/>
            </a:pPr>
            <a:r>
              <a:rPr lang="en-US" altLang="x-none" sz="2800"/>
              <a:t>In terms of feature space</a:t>
            </a:r>
          </a:p>
          <a:p>
            <a:pPr lvl="1" eaLnBrk="1" hangingPunct="1">
              <a:defRPr/>
            </a:pPr>
            <a:r>
              <a:rPr lang="en-US" altLang="x-none" sz="2400"/>
              <a:t>hence, it can only classify examples if a line (hyperplane more generally) can </a:t>
            </a:r>
            <a:r>
              <a:rPr lang="en-US" altLang="x-none" sz="2400">
                <a:solidFill>
                  <a:srgbClr val="FF0000"/>
                </a:solidFill>
              </a:rPr>
              <a:t>separate the positive examples from the negative examples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>
            <a:extLst>
              <a:ext uri="{FF2B5EF4-FFF2-40B4-BE49-F238E27FC236}">
                <a16:creationId xmlns:a16="http://schemas.microsoft.com/office/drawing/2014/main" id="{9492F0FC-804B-819B-524F-C4FEB1E9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1143000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latin typeface="Arial" charset="0"/>
              </a:rPr>
              <a:t>“AND”, “OR” functions are linearly separable, not “XOR”</a:t>
            </a:r>
          </a:p>
        </p:txBody>
      </p:sp>
      <p:pic>
        <p:nvPicPr>
          <p:cNvPr id="53250" name="Picture 3" descr="19_9">
            <a:extLst>
              <a:ext uri="{FF2B5EF4-FFF2-40B4-BE49-F238E27FC236}">
                <a16:creationId xmlns:a16="http://schemas.microsoft.com/office/drawing/2014/main" id="{D2E493E6-6E47-FA15-0E79-3521C3E2F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4552" b="11726"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6" name="Text Box 4">
            <a:extLst>
              <a:ext uri="{FF2B5EF4-FFF2-40B4-BE49-F238E27FC236}">
                <a16:creationId xmlns:a16="http://schemas.microsoft.com/office/drawing/2014/main" id="{66C9FB7E-274E-9CF0-E86B-28954143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x-none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Separability and XOR trouble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41C48E3F-3283-1CB6-01B0-71C62B4E0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AND and OR linear Separators</a:t>
            </a:r>
          </a:p>
        </p:txBody>
      </p:sp>
      <p:pic>
        <p:nvPicPr>
          <p:cNvPr id="279555" name="Picture 3">
            <a:extLst>
              <a:ext uri="{FF2B5EF4-FFF2-40B4-BE49-F238E27FC236}">
                <a16:creationId xmlns:a16="http://schemas.microsoft.com/office/drawing/2014/main" id="{1CCBA4A4-6E8F-9045-87EC-8A8B4B18230E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>
            <a:fillRect/>
          </a:stretch>
        </p:blipFill>
        <p:spPr>
          <a:xfrm>
            <a:off x="685800" y="1905000"/>
            <a:ext cx="7543800" cy="4114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>
            <a:extLst>
              <a:ext uri="{FF2B5EF4-FFF2-40B4-BE49-F238E27FC236}">
                <a16:creationId xmlns:a16="http://schemas.microsoft.com/office/drawing/2014/main" id="{C926768A-2D9D-DC3B-AC98-D6A9234A7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Brain vs. Digital Computers (1)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81251" name="Text Box 3">
            <a:extLst>
              <a:ext uri="{FF2B5EF4-FFF2-40B4-BE49-F238E27FC236}">
                <a16:creationId xmlns:a16="http://schemas.microsoft.com/office/drawing/2014/main" id="{77DD0B44-0AF5-A7B7-BEF8-054023EE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8915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r>
              <a:rPr lang="en-US" altLang="en-US" sz="2800">
                <a:latin typeface="Arial" charset="0"/>
              </a:rPr>
              <a:t> Computers require hundreds of cycles to simulate </a:t>
            </a: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  a firing of a neuron.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The brain can fire all the neurons in a single step. </a:t>
            </a: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            </a:t>
            </a:r>
            <a:r>
              <a:rPr lang="en-US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Parallelism</a:t>
            </a:r>
            <a:endParaRPr lang="en-US" alt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>
              <a:defRPr/>
            </a:pPr>
            <a:endParaRPr lang="en-US" altLang="en-US" sz="2800">
              <a:latin typeface="Times New Roman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- Serial computers require billions of cycles to </a:t>
            </a: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  perform some tasks but the brain takes </a:t>
            </a:r>
            <a:r>
              <a:rPr lang="en-US" altLang="en-US" sz="2800" b="1">
                <a:solidFill>
                  <a:schemeClr val="accent2"/>
                </a:solidFill>
                <a:latin typeface="Arial" charset="0"/>
              </a:rPr>
              <a:t>less than </a:t>
            </a:r>
          </a:p>
          <a:p>
            <a:pPr>
              <a:defRPr/>
            </a:pPr>
            <a:r>
              <a:rPr lang="en-US" altLang="en-US" sz="2800" b="1">
                <a:solidFill>
                  <a:schemeClr val="accent2"/>
                </a:solidFill>
                <a:latin typeface="Arial" charset="0"/>
              </a:rPr>
              <a:t>  a second.</a:t>
            </a: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	e.g.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Face Recognition</a:t>
            </a:r>
            <a:r>
              <a:rPr lang="en-US" altLang="en-US" sz="2800">
                <a:latin typeface="Arial" charset="0"/>
              </a:rPr>
              <a:t> </a:t>
            </a:r>
            <a:endParaRPr lang="en-US" altLang="en-US" sz="2800">
              <a:latin typeface="Times New Roman" charset="0"/>
            </a:endParaRPr>
          </a:p>
        </p:txBody>
      </p:sp>
      <p:sp>
        <p:nvSpPr>
          <p:cNvPr id="181252" name="AutoShape 4">
            <a:extLst>
              <a:ext uri="{FF2B5EF4-FFF2-40B4-BE49-F238E27FC236}">
                <a16:creationId xmlns:a16="http://schemas.microsoft.com/office/drawing/2014/main" id="{C7E452D9-0E20-2F81-43B1-8D4C0329D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7600"/>
            <a:ext cx="533400" cy="152400"/>
          </a:xfrm>
          <a:prstGeom prst="chevron">
            <a:avLst>
              <a:gd name="adj" fmla="val 87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7857BDA0-21FE-4C57-8369-A98EF5914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Separability of 3-dim. data</a:t>
            </a:r>
          </a:p>
        </p:txBody>
      </p:sp>
      <p:pic>
        <p:nvPicPr>
          <p:cNvPr id="280579" name="Picture 3">
            <a:extLst>
              <a:ext uri="{FF2B5EF4-FFF2-40B4-BE49-F238E27FC236}">
                <a16:creationId xmlns:a16="http://schemas.microsoft.com/office/drawing/2014/main" id="{1E06277D-BA38-AE65-AEF3-89E30EA67406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98"/>
          <a:stretch>
            <a:fillRect/>
          </a:stretch>
        </p:blipFill>
        <p:spPr>
          <a:xfrm>
            <a:off x="2686050" y="1600200"/>
            <a:ext cx="3771900" cy="4525963"/>
          </a:xfrm>
        </p:spPr>
      </p:pic>
      <p:sp>
        <p:nvSpPr>
          <p:cNvPr id="280581" name="Text Box 5">
            <a:extLst>
              <a:ext uri="{FF2B5EF4-FFF2-40B4-BE49-F238E27FC236}">
                <a16:creationId xmlns:a16="http://schemas.microsoft.com/office/drawing/2014/main" id="{3520DA13-6C42-D7DC-290F-2F9A600E7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majority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913B9DB8-ABF0-4A0B-8667-1AB8EDA63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How do we compute XOR?</a:t>
            </a:r>
          </a:p>
        </p:txBody>
      </p:sp>
      <p:pic>
        <p:nvPicPr>
          <p:cNvPr id="281603" name="Picture 3">
            <a:extLst>
              <a:ext uri="{FF2B5EF4-FFF2-40B4-BE49-F238E27FC236}">
                <a16:creationId xmlns:a16="http://schemas.microsoft.com/office/drawing/2014/main" id="{48F48A4E-DCAF-DB2E-BB81-D3532D850FAA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52"/>
          <a:stretch>
            <a:fillRect/>
          </a:stretch>
        </p:blipFill>
        <p:spPr>
          <a:xfrm>
            <a:off x="2738438" y="1600200"/>
            <a:ext cx="3667125" cy="4525963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A904A7CE-E94E-EA4D-C7A7-3C8D6A34C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Perceptrons &amp; XOR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FAC7E3CD-E680-607C-6CAD-31B1C59B0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XOR function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endParaRPr lang="en-US" altLang="x-none"/>
          </a:p>
          <a:p>
            <a:pPr lvl="1" eaLnBrk="1" hangingPunct="1">
              <a:defRPr/>
            </a:pPr>
            <a:r>
              <a:rPr lang="en-US" altLang="x-none"/>
              <a:t>no way to draw a line to separate the positive from negative examples</a:t>
            </a:r>
          </a:p>
        </p:txBody>
      </p:sp>
      <p:graphicFrame>
        <p:nvGraphicFramePr>
          <p:cNvPr id="56323" name="Object 4">
            <a:extLst>
              <a:ext uri="{FF2B5EF4-FFF2-40B4-BE49-F238E27FC236}">
                <a16:creationId xmlns:a16="http://schemas.microsoft.com/office/drawing/2014/main" id="{32FCB4E9-8A9E-5E6B-AEA8-BCC626609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819400"/>
          <a:ext cx="38862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84400" imgH="1028700" progId="Excel.Sheet.8">
                  <p:embed/>
                </p:oleObj>
              </mc:Choice>
              <mc:Fallback>
                <p:oleObj name="Worksheet" r:id="rId2" imgW="2184400" imgH="1028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38862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>
            <a:extLst>
              <a:ext uri="{FF2B5EF4-FFF2-40B4-BE49-F238E27FC236}">
                <a16:creationId xmlns:a16="http://schemas.microsoft.com/office/drawing/2014/main" id="{06CC225D-919F-8918-85A0-E9F0E36D6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Linear Separability</a:t>
            </a:r>
            <a:endParaRPr lang="en-US" altLang="en-US" sz="3600" dirty="0">
              <a:latin typeface="Arial" charset="0"/>
            </a:endParaRPr>
          </a:p>
        </p:txBody>
      </p:sp>
      <p:sp>
        <p:nvSpPr>
          <p:cNvPr id="208899" name="Text Box 3">
            <a:extLst>
              <a:ext uri="{FF2B5EF4-FFF2-40B4-BE49-F238E27FC236}">
                <a16:creationId xmlns:a16="http://schemas.microsoft.com/office/drawing/2014/main" id="{156D86C3-EC43-AD7C-74E0-7E96BE5A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Bad news: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	- Most problems are not linearly separable</a:t>
            </a:r>
          </a:p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Good news: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	- There is a perceptron algorithm that 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will learn </a:t>
            </a:r>
          </a:p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	  any linearly separable function</a:t>
            </a:r>
            <a:r>
              <a:rPr lang="en-US" altLang="en-US" sz="2400" dirty="0">
                <a:latin typeface="Arial" charset="0"/>
              </a:rPr>
              <a:t>, given enough 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	  training examples.  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0070C0"/>
                </a:solidFill>
                <a:latin typeface="Arial" charset="0"/>
              </a:rPr>
              <a:t>(Approach: Somewhat similar to k-means clustering; start somewhere, and iteratively improve the current solution.)</a:t>
            </a:r>
          </a:p>
          <a:p>
            <a:pPr>
              <a:defRPr/>
            </a:pPr>
            <a:endParaRPr lang="en-US" alt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7DEC1A58-C556-D47B-4829-05E70423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Arial" charset="0"/>
              </a:rPr>
              <a:t>Initialize weights randomly;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FF0000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While (any data is misclassified) do: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00B050"/>
                </a:solidFill>
                <a:latin typeface="Arial" charset="0"/>
              </a:rPr>
              <a:t>Present a data point;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Evaluate performance of Perceptron on this data point;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7030A0"/>
                </a:solidFill>
                <a:latin typeface="Arial" charset="0"/>
              </a:rPr>
              <a:t>If incorrectly classified, new weight vector = old weight vector +/- (learning rate)(this data point)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[Add or subtract depending on the sign of the desired class]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2060"/>
                </a:solidFill>
                <a:latin typeface="Arial" charset="0"/>
              </a:rPr>
              <a:t>==============================================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Arial" charset="0"/>
              </a:rPr>
              <a:t>IF THE TWO CLASSES ARE LINEARLY SEPARABLE, THIS ALGORITHM IS GUARANTEED TO CONVERGE TO A CORRECT SOLUTION! </a:t>
            </a:r>
          </a:p>
        </p:txBody>
      </p:sp>
      <p:sp>
        <p:nvSpPr>
          <p:cNvPr id="210947" name="Text Box 3">
            <a:extLst>
              <a:ext uri="{FF2B5EF4-FFF2-40B4-BE49-F238E27FC236}">
                <a16:creationId xmlns:a16="http://schemas.microsoft.com/office/drawing/2014/main" id="{67356196-FE0B-B617-5AE7-05C8B6E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685800"/>
            <a:ext cx="88392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200" dirty="0">
                <a:latin typeface="Arial" charset="0"/>
              </a:rPr>
              <a:t>Perceptron Learning Algorithm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2800" dirty="0">
                <a:latin typeface="Arial" charset="0"/>
              </a:rPr>
              <a:t>(assuming two classes, labeled +1 and -1) </a:t>
            </a:r>
          </a:p>
        </p:txBody>
      </p:sp>
    </p:spTree>
    <p:extLst>
      <p:ext uri="{BB962C8B-B14F-4D97-AF65-F5344CB8AC3E}">
        <p14:creationId xmlns:p14="http://schemas.microsoft.com/office/powerpoint/2010/main" val="1114603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7DEC1A58-C556-D47B-4829-05E70423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458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Arial" charset="0"/>
              </a:rPr>
              <a:t>Initialize weights randomly;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FF0000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</a:rPr>
              <a:t>While (TERMINATION CONDITIONS) do: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00B050"/>
                </a:solidFill>
                <a:latin typeface="Arial" charset="0"/>
              </a:rPr>
              <a:t>Present a subset of data (“batch”) to the NN;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Evaluate performance of NN on this batch;</a:t>
            </a:r>
          </a:p>
          <a:p>
            <a:pPr marL="800100" lvl="1" indent="-342900">
              <a:buFontTx/>
              <a:buChar char="-"/>
              <a:defRPr/>
            </a:pPr>
            <a:r>
              <a:rPr lang="en-US" altLang="en-US" sz="2400" dirty="0">
                <a:solidFill>
                  <a:srgbClr val="7030A0"/>
                </a:solidFill>
                <a:latin typeface="Arial" charset="0"/>
              </a:rPr>
              <a:t>Make small changes to the weights that are expected to improve future performance on this batch;</a:t>
            </a:r>
          </a:p>
        </p:txBody>
      </p:sp>
      <p:sp>
        <p:nvSpPr>
          <p:cNvPr id="210947" name="Text Box 3">
            <a:extLst>
              <a:ext uri="{FF2B5EF4-FFF2-40B4-BE49-F238E27FC236}">
                <a16:creationId xmlns:a16="http://schemas.microsoft.com/office/drawing/2014/main" id="{67356196-FE0B-B617-5AE7-05C8B6E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6858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latin typeface="Arial" charset="0"/>
              </a:rPr>
              <a:t>Generic NN Learning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751501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7DEC1A58-C556-D47B-4829-05E70423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458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Termination conditions: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7030A0"/>
                </a:solidFill>
                <a:latin typeface="Arial" charset="0"/>
              </a:rPr>
              <a:t>Satisfactory performance (e.g., MSE&lt;0.01)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7030A0"/>
                </a:solidFill>
                <a:latin typeface="Arial" charset="0"/>
              </a:rPr>
              <a:t>Computational effort (e.g., 1 million iterations or “epochs”)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7030A0"/>
                </a:solidFill>
                <a:latin typeface="Arial" charset="0"/>
              </a:rPr>
              <a:t>Convergence (e.g., &lt;0.0001 MSE improvement in 10 iterations)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Batch size choices: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1 data point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All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100-300 data points</a:t>
            </a:r>
          </a:p>
          <a:p>
            <a:pPr lvl="1">
              <a:defRPr/>
            </a:pPr>
            <a:endParaRPr lang="en-US" altLang="en-US" dirty="0">
              <a:solidFill>
                <a:srgbClr val="002060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Performance evaluation: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Cross-entropy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Perplexity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solidFill>
                <a:srgbClr val="002060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Arial" charset="0"/>
              </a:rPr>
              <a:t>Weight change rule: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002060"/>
                </a:solidFill>
                <a:latin typeface="Arial" charset="0"/>
              </a:rPr>
              <a:t>Stochastic Gradient Descent</a:t>
            </a:r>
            <a:endParaRPr lang="en-US" altLang="en-US" sz="1600" dirty="0">
              <a:solidFill>
                <a:srgbClr val="002060"/>
              </a:solidFill>
              <a:latin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2060"/>
                </a:solidFill>
                <a:latin typeface="Arial" charset="0"/>
              </a:rPr>
              <a:t>Variants of SGD such as “ADAM”</a:t>
            </a:r>
            <a:endParaRPr lang="en-US" altLang="en-US" sz="24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210947" name="Text Box 3">
            <a:extLst>
              <a:ext uri="{FF2B5EF4-FFF2-40B4-BE49-F238E27FC236}">
                <a16:creationId xmlns:a16="http://schemas.microsoft.com/office/drawing/2014/main" id="{67356196-FE0B-B617-5AE7-05C8B6E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6858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latin typeface="Arial" charset="0"/>
              </a:rPr>
              <a:t>Generic NN Learning Algorithm: Details </a:t>
            </a:r>
          </a:p>
        </p:txBody>
      </p:sp>
    </p:spTree>
    <p:extLst>
      <p:ext uri="{BB962C8B-B14F-4D97-AF65-F5344CB8AC3E}">
        <p14:creationId xmlns:p14="http://schemas.microsoft.com/office/powerpoint/2010/main" val="1796031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237982A0-7B15-7173-DDA6-BEA916688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Need for </a:t>
            </a:r>
            <a:r>
              <a:rPr lang="en-US" altLang="x-none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hidden units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939148B0-C53D-E6A5-2F19-0434CD608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If there is one layer of enough hidden units, the input can be recoded (</a:t>
            </a:r>
            <a:r>
              <a:rPr lang="en-US" altLang="x-none">
                <a:solidFill>
                  <a:srgbClr val="FF0000"/>
                </a:solidFill>
              </a:rPr>
              <a:t>perhaps just memorized;</a:t>
            </a:r>
            <a:r>
              <a:rPr lang="en-US" altLang="x-none"/>
              <a:t> example)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This </a:t>
            </a:r>
            <a:r>
              <a:rPr lang="en-US" altLang="x-none">
                <a:solidFill>
                  <a:srgbClr val="FF0000"/>
                </a:solidFill>
              </a:rPr>
              <a:t>recoding allows any mapping</a:t>
            </a:r>
            <a:r>
              <a:rPr lang="en-US" altLang="x-none"/>
              <a:t> to be represented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>
                <a:solidFill>
                  <a:srgbClr val="FF0000"/>
                </a:solidFill>
              </a:rPr>
              <a:t>Problem:</a:t>
            </a:r>
            <a:r>
              <a:rPr lang="en-US" altLang="x-none"/>
              <a:t> how can the weights of the hidden units be trained?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2F41CC65-7C24-BE37-16FD-5317967EA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2-2-1 Feedforward NN </a:t>
            </a:r>
            <a:br>
              <a:rPr lang="en-US" altLang="x-none" dirty="0"/>
            </a:br>
            <a:r>
              <a:rPr lang="en-US" altLang="x-none" sz="3200" dirty="0"/>
              <a:t>(with a hidden layer containing 2 nodes)</a:t>
            </a:r>
            <a:endParaRPr lang="en-US" altLang="x-none" dirty="0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F97C56E1-7D10-3B00-E16D-B3880C43D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x-none" dirty="0"/>
              <a:t> </a:t>
            </a:r>
            <a:endParaRPr lang="x-none" altLang="x-none"/>
          </a:p>
        </p:txBody>
      </p:sp>
      <p:pic>
        <p:nvPicPr>
          <p:cNvPr id="156676" name="Picture 4">
            <a:extLst>
              <a:ext uri="{FF2B5EF4-FFF2-40B4-BE49-F238E27FC236}">
                <a16:creationId xmlns:a16="http://schemas.microsoft.com/office/drawing/2014/main" id="{9101F043-990E-E09D-6D99-61BD1C08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81213"/>
            <a:ext cx="76962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908D4A48-19F4-1911-A0BA-C8E22A0AD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XOR Solution with 2-2-1 FFNN </a:t>
            </a:r>
          </a:p>
        </p:txBody>
      </p:sp>
      <p:pic>
        <p:nvPicPr>
          <p:cNvPr id="168963" name="Picture 3">
            <a:extLst>
              <a:ext uri="{FF2B5EF4-FFF2-40B4-BE49-F238E27FC236}">
                <a16:creationId xmlns:a16="http://schemas.microsoft.com/office/drawing/2014/main" id="{1188CFDF-5B1E-9C72-A09C-55B7D91FDE58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4375" y="1600200"/>
            <a:ext cx="517207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A15D9B0C-36F6-6552-FD05-DCE1D247A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1417638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4000" b="1" u="sng" dirty="0"/>
              <a:t>2011 Comparison of “Brainpower”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D08FA05B-8C34-29D0-2F9D-6BEE235FE86F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457200" y="1981200"/>
          <a:ext cx="8129588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4295100" imgH="13639800" progId="Word.Document.8">
                  <p:embed/>
                </p:oleObj>
              </mc:Choice>
              <mc:Fallback>
                <p:oleObj name="Document" r:id="rId2" imgW="24295100" imgH="13639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129588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A092B51-EF26-8F39-BB8A-4EA78C78B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N-layer FeedForward Network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0DF108A-5989-67F3-EF4D-855FD888C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848600" cy="41148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Layer 0 is input nodes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Layers 1 to N-1 contain hidden nodes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Layer N contains output nodes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All nodes</a:t>
            </a:r>
            <a:r>
              <a:rPr lang="en-US" altLang="x-none" sz="2400" dirty="0"/>
              <a:t> at any layer </a:t>
            </a:r>
            <a:r>
              <a:rPr lang="en-US" altLang="x-none" sz="2400" dirty="0">
                <a:solidFill>
                  <a:srgbClr val="0099CC"/>
                </a:solidFill>
              </a:rPr>
              <a:t>k</a:t>
            </a:r>
            <a:r>
              <a:rPr lang="en-US" altLang="x-none" sz="2400" dirty="0"/>
              <a:t> are connected to </a:t>
            </a:r>
            <a:r>
              <a:rPr lang="en-US" altLang="x-none" sz="2400" dirty="0">
                <a:solidFill>
                  <a:srgbClr val="FF0000"/>
                </a:solidFill>
              </a:rPr>
              <a:t>all nodes at layer </a:t>
            </a:r>
            <a:r>
              <a:rPr lang="en-US" altLang="x-none" sz="2400" dirty="0">
                <a:solidFill>
                  <a:srgbClr val="0099CC"/>
                </a:solidFill>
              </a:rPr>
              <a:t>k+1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There are no cycles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EFE79B4D-692A-9D3F-548A-3CFB9D1C9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14A4BFE-A380-3C28-1D04-5106A3BA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16252" r="18753" b="12502"/>
          <a:stretch>
            <a:fillRect/>
          </a:stretch>
        </p:blipFill>
        <p:spPr bwMode="auto">
          <a:xfrm>
            <a:off x="381000" y="990600"/>
            <a:ext cx="7650163" cy="521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0A4515BA-C18F-7A6C-EB63-16F0553C0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  <a:solidFill>
            <a:srgbClr val="FFFFCC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Feed-forward NN with two </a:t>
            </a:r>
            <a:r>
              <a:rPr lang="en-US" altLang="x-none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hidden layers</a:t>
            </a:r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7A55FEF2-6133-4ACC-BC21-FAB488F1DF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600200"/>
            <a:ext cx="7620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AF87-3454-323B-0CD6-27BFBD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“Net weighted input” to a node </a:t>
            </a:r>
            <a:r>
              <a:rPr lang="en-US" i="1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8683-9251-BC19-2742-DF9EFFBD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/>
              <a:t>c</a:t>
            </a:r>
            <a:r>
              <a:rPr lang="en-US" sz="2400" dirty="0"/>
              <a:t> be the “bias weight” (or negative threshold) associated with node </a:t>
            </a:r>
            <a:r>
              <a:rPr lang="en-US" sz="2400" i="1" dirty="0"/>
              <a:t>k</a:t>
            </a:r>
            <a:r>
              <a:rPr lang="en-US" sz="2400" dirty="0"/>
              <a:t>.</a:t>
            </a:r>
          </a:p>
          <a:p>
            <a:pPr marL="400050" lvl="1" indent="0">
              <a:buNone/>
            </a:pPr>
            <a:r>
              <a:rPr lang="en-US" sz="2000" i="1" dirty="0"/>
              <a:t>(Equivalently, pretend there is an extra node leading into node k with activation=1 and weight=c.)</a:t>
            </a:r>
            <a:endParaRPr lang="en-US" sz="2000" dirty="0"/>
          </a:p>
          <a:p>
            <a:r>
              <a:rPr lang="en-US" sz="2400" dirty="0"/>
              <a:t>Let S be the set of nodes from which there are connections </a:t>
            </a:r>
            <a:r>
              <a:rPr lang="en-US" sz="2400" dirty="0">
                <a:solidFill>
                  <a:srgbClr val="FF0000"/>
                </a:solidFill>
              </a:rPr>
              <a:t>with weight vector </a:t>
            </a:r>
            <a:r>
              <a:rPr lang="en-US" sz="2400" b="1" dirty="0">
                <a:solidFill>
                  <a:srgbClr val="FF0000"/>
                </a:solidFill>
              </a:rPr>
              <a:t>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node </a:t>
            </a:r>
            <a:r>
              <a:rPr lang="en-US" sz="2400" i="1" dirty="0"/>
              <a:t>k</a:t>
            </a:r>
            <a:r>
              <a:rPr lang="en-US" sz="2400" dirty="0"/>
              <a:t> (in the following layer).</a:t>
            </a:r>
          </a:p>
          <a:p>
            <a:r>
              <a:rPr lang="en-US" sz="2400" dirty="0"/>
              <a:t>When an input vector </a:t>
            </a:r>
            <a:r>
              <a:rPr lang="en-US" sz="2400" b="1" dirty="0"/>
              <a:t>X</a:t>
            </a:r>
            <a:r>
              <a:rPr lang="en-US" sz="2400" dirty="0"/>
              <a:t> is presented to the network, let </a:t>
            </a:r>
            <a:r>
              <a:rPr lang="en-US" sz="2400" b="1" dirty="0"/>
              <a:t>V</a:t>
            </a:r>
            <a:r>
              <a:rPr lang="en-US" sz="2400" dirty="0"/>
              <a:t> be the resulting activations of nodes in 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net weighted input to node </a:t>
            </a:r>
            <a:r>
              <a:rPr lang="en-US" sz="2400" i="1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 is the dot product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V.W+</a:t>
            </a:r>
            <a:r>
              <a:rPr lang="en-US" sz="2400" i="1" dirty="0" err="1">
                <a:solidFill>
                  <a:srgbClr val="FF0000"/>
                </a:solidFill>
              </a:rPr>
              <a:t>c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7778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75EAF20C-ACA0-8CB8-9EFC-CD35DF722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400800"/>
            <a:ext cx="3352800" cy="258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1600" b="1">
                <a:solidFill>
                  <a:srgbClr val="FF0000"/>
                </a:solidFill>
              </a:rPr>
              <a:t>bias neuron in input layer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AEF17C18-F263-2986-2714-B038A586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26253" r="8438" b="16252"/>
          <a:stretch>
            <a:fillRect/>
          </a:stretch>
        </p:blipFill>
        <p:spPr bwMode="auto">
          <a:xfrm>
            <a:off x="228600" y="1447800"/>
            <a:ext cx="8199438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2722398D-9F57-2FCE-499D-04986AFD2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01763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Bias Neurons</a:t>
            </a:r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364BABBA-6744-17CB-EDED-82347F98A1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419600"/>
            <a:ext cx="1219200" cy="1981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D806-A58B-18B0-5BFE-732486AD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do various nodes in a FFNN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EE61-2F2C-B913-3F40-C3C73686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3783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Input nodes do nothing.   </a:t>
            </a:r>
            <a:r>
              <a:rPr lang="en-US" sz="2800" dirty="0"/>
              <a:t>Every other node applies a node function to its net weighted input.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Output nodes generate output in a format suitable for the problem</a:t>
            </a:r>
            <a:r>
              <a:rPr lang="en-US" sz="2800" dirty="0"/>
              <a:t>, e.g., binary ({0,1} or {-1,1}) or continuous (in [0,1] or [-1,1]), applying a threshold, sigmoid, or </a:t>
            </a:r>
            <a:r>
              <a:rPr lang="en-US" sz="2800" dirty="0" err="1"/>
              <a:t>softmax</a:t>
            </a:r>
            <a:r>
              <a:rPr lang="en-US" sz="2800" dirty="0"/>
              <a:t> function to the net weighted input.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Hidden nodes apply nonlinear functions </a:t>
            </a:r>
            <a:r>
              <a:rPr lang="en-US" sz="2800" dirty="0"/>
              <a:t>(sigmoid, </a:t>
            </a:r>
            <a:r>
              <a:rPr lang="en-US" sz="2800" dirty="0" err="1"/>
              <a:t>ReLU</a:t>
            </a:r>
            <a:r>
              <a:rPr lang="en-US" sz="2800" dirty="0"/>
              <a:t>, Gaussian, or a variant) to the net weighted input.</a:t>
            </a:r>
          </a:p>
        </p:txBody>
      </p:sp>
    </p:spTree>
    <p:extLst>
      <p:ext uri="{BB962C8B-B14F-4D97-AF65-F5344CB8AC3E}">
        <p14:creationId xmlns:p14="http://schemas.microsoft.com/office/powerpoint/2010/main" val="10184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3086-B999-F493-FF5D-8FB46E46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Most frequently used node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AE05-66E1-C527-78FE-D61BE809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Linear threshold unit: {0,1} </a:t>
            </a:r>
          </a:p>
          <a:p>
            <a:r>
              <a:rPr lang="en-US" dirty="0"/>
              <a:t>Sign function: {-1,1} or {-1, 0, 1}</a:t>
            </a:r>
          </a:p>
          <a:p>
            <a:r>
              <a:rPr lang="en-US" dirty="0">
                <a:solidFill>
                  <a:srgbClr val="FF0000"/>
                </a:solidFill>
              </a:rPr>
              <a:t>Logistic sigmoid function: [0,1]</a:t>
            </a:r>
          </a:p>
          <a:p>
            <a:r>
              <a:rPr lang="en-US" dirty="0"/>
              <a:t>Tanh: [-1, 1]</a:t>
            </a:r>
          </a:p>
          <a:p>
            <a:r>
              <a:rPr lang="en-US" dirty="0" err="1"/>
              <a:t>Softmax</a:t>
            </a:r>
            <a:r>
              <a:rPr lang="en-US" dirty="0"/>
              <a:t>: [0, 1]—</a:t>
            </a:r>
            <a:r>
              <a:rPr lang="en-US" sz="2800" dirty="0"/>
              <a:t>unlike the sigmoid, this is used when multiple non-negative outputs exist, dividing each value by the sum.</a:t>
            </a:r>
          </a:p>
          <a:p>
            <a:r>
              <a:rPr lang="en-US" dirty="0">
                <a:solidFill>
                  <a:srgbClr val="FF0000"/>
                </a:solidFill>
              </a:rPr>
              <a:t>Rectified Linear Unit (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r>
              <a:rPr lang="en-US" dirty="0">
                <a:solidFill>
                  <a:srgbClr val="FF0000"/>
                </a:solidFill>
              </a:rPr>
              <a:t>): [0, infinity] </a:t>
            </a:r>
            <a:r>
              <a:rPr lang="en-US" dirty="0"/>
              <a:t>–</a:t>
            </a:r>
            <a:r>
              <a:rPr lang="en-US" sz="2800" dirty="0"/>
              <a:t>computed as max(0, net weighted input)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46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C309-167C-E071-CF70-8E2004CC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E664-7C7C-9E22-A398-3E06BE7D4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800" dirty="0"/>
              <a:t>Let </a:t>
            </a:r>
            <a:r>
              <a:rPr lang="en-US" sz="2800" b="1" dirty="0"/>
              <a:t>W </a:t>
            </a:r>
            <a:r>
              <a:rPr lang="en-US" sz="2800" dirty="0"/>
              <a:t>be a weight matrix (or a vector of other model parameters).</a:t>
            </a:r>
          </a:p>
          <a:p>
            <a:r>
              <a:rPr lang="en-US" sz="2800" dirty="0"/>
              <a:t>Let E be the performance measure we wish to minimize (e.g., MSE).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New </a:t>
            </a:r>
            <a:r>
              <a:rPr lang="en-US" sz="2800" b="1" dirty="0">
                <a:solidFill>
                  <a:srgbClr val="FF0000"/>
                </a:solidFill>
              </a:rPr>
              <a:t>W</a:t>
            </a:r>
            <a:r>
              <a:rPr lang="en-US" sz="2800" dirty="0">
                <a:solidFill>
                  <a:srgbClr val="FF0000"/>
                </a:solidFill>
              </a:rPr>
              <a:t> = Old </a:t>
            </a:r>
            <a:r>
              <a:rPr lang="en-US" sz="2800" b="1" dirty="0">
                <a:solidFill>
                  <a:srgbClr val="FF0000"/>
                </a:solidFill>
              </a:rPr>
              <a:t>W</a:t>
            </a:r>
            <a:r>
              <a:rPr lang="en-US" sz="2800" dirty="0">
                <a:solidFill>
                  <a:srgbClr val="FF0000"/>
                </a:solidFill>
              </a:rPr>
              <a:t> – (learning rate) </a:t>
            </a:r>
            <a:r>
              <a:rPr lang="en-US" sz="2800" dirty="0" err="1">
                <a:solidFill>
                  <a:srgbClr val="FF0000"/>
                </a:solidFill>
              </a:rPr>
              <a:t>dE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="1" dirty="0" err="1">
                <a:solidFill>
                  <a:srgbClr val="FF0000"/>
                </a:solidFill>
              </a:rPr>
              <a:t>W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[Abusing some notational conventions]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Usually, the chain rule helps calculate derivatives: </a:t>
            </a:r>
            <a:r>
              <a:rPr lang="en-US" sz="2800" dirty="0"/>
              <a:t>if B1 and B2 are intermediaries between A and C, then </a:t>
            </a:r>
            <a:r>
              <a:rPr lang="en-US" sz="2400" i="1" dirty="0" err="1"/>
              <a:t>dA</a:t>
            </a:r>
            <a:r>
              <a:rPr lang="en-US" sz="2400" i="1" dirty="0"/>
              <a:t>/DC = </a:t>
            </a:r>
            <a:r>
              <a:rPr lang="en-US" sz="2400" i="1" dirty="0">
                <a:solidFill>
                  <a:srgbClr val="00B050"/>
                </a:solidFill>
              </a:rPr>
              <a:t>(</a:t>
            </a:r>
            <a:r>
              <a:rPr lang="en-US" sz="2400" i="1" dirty="0" err="1">
                <a:solidFill>
                  <a:srgbClr val="00B050"/>
                </a:solidFill>
              </a:rPr>
              <a:t>dA</a:t>
            </a:r>
            <a:r>
              <a:rPr lang="en-US" sz="2400" i="1" dirty="0">
                <a:solidFill>
                  <a:srgbClr val="00B050"/>
                </a:solidFill>
              </a:rPr>
              <a:t>/dB1)(dB1/</a:t>
            </a:r>
            <a:r>
              <a:rPr lang="en-US" sz="2400" i="1" dirty="0" err="1">
                <a:solidFill>
                  <a:srgbClr val="00B050"/>
                </a:solidFill>
              </a:rPr>
              <a:t>dC</a:t>
            </a:r>
            <a:r>
              <a:rPr lang="en-US" sz="2400" i="1" dirty="0">
                <a:solidFill>
                  <a:srgbClr val="00B050"/>
                </a:solidFill>
              </a:rPr>
              <a:t>) </a:t>
            </a:r>
            <a:r>
              <a:rPr lang="en-US" sz="2400" i="1" dirty="0"/>
              <a:t>+ </a:t>
            </a:r>
            <a:r>
              <a:rPr lang="en-US" sz="2400" i="1" dirty="0">
                <a:solidFill>
                  <a:srgbClr val="0070C0"/>
                </a:solidFill>
              </a:rPr>
              <a:t>(</a:t>
            </a:r>
            <a:r>
              <a:rPr lang="en-US" sz="2400" i="1" dirty="0" err="1">
                <a:solidFill>
                  <a:srgbClr val="0070C0"/>
                </a:solidFill>
              </a:rPr>
              <a:t>dA</a:t>
            </a:r>
            <a:r>
              <a:rPr lang="en-US" sz="2400" i="1" dirty="0">
                <a:solidFill>
                  <a:srgbClr val="0070C0"/>
                </a:solidFill>
              </a:rPr>
              <a:t>/dB2)(dB2/</a:t>
            </a:r>
            <a:r>
              <a:rPr lang="en-US" sz="2400" i="1" dirty="0" err="1">
                <a:solidFill>
                  <a:srgbClr val="0070C0"/>
                </a:solidFill>
              </a:rPr>
              <a:t>dC</a:t>
            </a:r>
            <a:r>
              <a:rPr lang="en-US" sz="2400" i="1" dirty="0">
                <a:solidFill>
                  <a:srgbClr val="0070C0"/>
                </a:solidFill>
              </a:rPr>
              <a:t>) </a:t>
            </a:r>
            <a:endParaRPr 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16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92E335E5-1F27-9F88-55ED-AC0ABF467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0"/>
            <a:ext cx="8229600" cy="715963"/>
          </a:xfrm>
          <a:solidFill>
            <a:srgbClr val="F0FDA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x-none" sz="2000"/>
              <a:t>Braitenberg Vehicles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000"/>
              <a:t>Quantum Neural BV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A749713-2113-E244-1CAC-41B213A7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5002" r="9377" b="12502"/>
          <a:stretch>
            <a:fillRect/>
          </a:stretch>
        </p:blipFill>
        <p:spPr bwMode="auto">
          <a:xfrm>
            <a:off x="0" y="762000"/>
            <a:ext cx="7924800" cy="5303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42B2B732-17F2-7DD8-C307-181B613C9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Reactive architecture based on NN for a simple robot</a:t>
            </a: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97FB00AD-BE50-7E35-AB80-D8F2FA6B8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447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2A007EBD-0818-905A-FDFC-0A7C4E3B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57800"/>
            <a:ext cx="1447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>
            <a:extLst>
              <a:ext uri="{FF2B5EF4-FFF2-40B4-BE49-F238E27FC236}">
                <a16:creationId xmlns:a16="http://schemas.microsoft.com/office/drawing/2014/main" id="{FFEC1935-238B-88B0-E971-00BD7C4BA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altLang="en-US" sz="3600">
              <a:latin typeface="Arial" charset="0"/>
            </a:endParaRP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B388CC13-5237-1B10-0E17-66620FA5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Backpropagation</a:t>
            </a:r>
          </a:p>
          <a:p>
            <a:pPr algn="ctr">
              <a:defRPr/>
            </a:pPr>
            <a:endParaRPr lang="en-US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1060" name="Text Box 4">
            <a:extLst>
              <a:ext uri="{FF2B5EF4-FFF2-40B4-BE49-F238E27FC236}">
                <a16:creationId xmlns:a16="http://schemas.microsoft.com/office/drawing/2014/main" id="{AAD11C2B-1E6A-BDDA-1FC2-0B7789B4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8153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1960: Henry J. Kelley 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1967: </a:t>
            </a:r>
            <a:r>
              <a:rPr lang="en-US" altLang="en-US" sz="2400" dirty="0" err="1">
                <a:solidFill>
                  <a:srgbClr val="0070C0"/>
                </a:solidFill>
                <a:latin typeface="Arial" charset="0"/>
              </a:rPr>
              <a:t>Shun’Ichi</a:t>
            </a: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 Amari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1969: Bryson and Ho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1982: Paul </a:t>
            </a:r>
            <a:r>
              <a:rPr lang="en-US" altLang="en-US" sz="2400" dirty="0" err="1">
                <a:solidFill>
                  <a:srgbClr val="0070C0"/>
                </a:solidFill>
                <a:latin typeface="Arial" charset="0"/>
              </a:rPr>
              <a:t>Werbos</a:t>
            </a:r>
            <a:endParaRPr lang="en-US" altLang="en-US" sz="2400" dirty="0">
              <a:solidFill>
                <a:srgbClr val="0070C0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1986: </a:t>
            </a:r>
            <a:r>
              <a:rPr lang="en-US" altLang="en-US" sz="2400" dirty="0" err="1">
                <a:solidFill>
                  <a:srgbClr val="0070C0"/>
                </a:solidFill>
                <a:latin typeface="Arial" charset="0"/>
              </a:rPr>
              <a:t>Rumelhart</a:t>
            </a:r>
            <a:r>
              <a:rPr lang="en-US" altLang="en-US" sz="2400" dirty="0">
                <a:solidFill>
                  <a:srgbClr val="0070C0"/>
                </a:solidFill>
                <a:latin typeface="Arial" charset="0"/>
              </a:rPr>
              <a:t>, Hinton, &amp; Williams</a:t>
            </a:r>
          </a:p>
          <a:p>
            <a:pPr>
              <a:defRPr/>
            </a:pPr>
            <a:endParaRPr lang="en-US" altLang="en-US" sz="2400" dirty="0">
              <a:latin typeface="Arial" charset="0"/>
            </a:endParaRPr>
          </a:p>
          <a:p>
            <a:pPr>
              <a:defRPr/>
            </a:pPr>
            <a:r>
              <a:rPr lang="en-US" altLang="en-US" sz="2400" dirty="0">
                <a:latin typeface="Arial" charset="0"/>
              </a:rPr>
              <a:t>Just gradient descent, using chain rule of differentiation!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>
            <a:extLst>
              <a:ext uri="{FF2B5EF4-FFF2-40B4-BE49-F238E27FC236}">
                <a16:creationId xmlns:a16="http://schemas.microsoft.com/office/drawing/2014/main" id="{0ED4D7A2-3142-980D-C8F5-35142060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Backpropagation Learning Principles: </a:t>
            </a:r>
            <a:r>
              <a:rPr lang="en-US" altLang="en-US" sz="3600" b="1">
                <a:solidFill>
                  <a:srgbClr val="0099CC"/>
                </a:solidFill>
                <a:latin typeface="Arial" charset="0"/>
              </a:rPr>
              <a:t>Hidden Layers</a:t>
            </a:r>
            <a:r>
              <a:rPr lang="en-US" altLang="en-US" sz="3600">
                <a:latin typeface="Arial" charset="0"/>
              </a:rPr>
              <a:t> and </a:t>
            </a: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Gradients</a:t>
            </a:r>
          </a:p>
        </p:txBody>
      </p:sp>
      <p:sp>
        <p:nvSpPr>
          <p:cNvPr id="264195" name="Text Box 3">
            <a:extLst>
              <a:ext uri="{FF2B5EF4-FFF2-40B4-BE49-F238E27FC236}">
                <a16:creationId xmlns:a16="http://schemas.microsoft.com/office/drawing/2014/main" id="{0AF3516C-77C2-1FAB-6506-CD66507A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8229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There are two </a:t>
            </a:r>
            <a:r>
              <a:rPr lang="en-US" altLang="en-US" sz="2400" b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differences for the updating rule :</a:t>
            </a:r>
          </a:p>
          <a:p>
            <a:pPr>
              <a:defRPr/>
            </a:pPr>
            <a:endParaRPr lang="en-US" altLang="en-US" sz="2400" b="1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endParaRPr lang="en-US" altLang="en-US" sz="2400" b="1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altLang="en-US" sz="2400" b="1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en-US" sz="2400">
                <a:latin typeface="Arial" charset="0"/>
              </a:rPr>
              <a:t>) The </a:t>
            </a:r>
            <a:r>
              <a:rPr lang="en-US" altLang="en-US" sz="2400">
                <a:solidFill>
                  <a:srgbClr val="FF0000"/>
                </a:solidFill>
                <a:latin typeface="Arial" charset="0"/>
              </a:rPr>
              <a:t>activation of the </a:t>
            </a:r>
            <a:r>
              <a:rPr lang="en-US" altLang="en-US" sz="2400" u="sng">
                <a:solidFill>
                  <a:srgbClr val="FF0000"/>
                </a:solidFill>
                <a:latin typeface="Arial" charset="0"/>
              </a:rPr>
              <a:t>hidden unit</a:t>
            </a:r>
            <a:r>
              <a:rPr lang="en-US" altLang="en-US" sz="2400">
                <a:latin typeface="Arial" charset="0"/>
              </a:rPr>
              <a:t> is used </a:t>
            </a:r>
            <a:r>
              <a:rPr lang="en-US" altLang="en-US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instead of the   </a:t>
            </a:r>
          </a:p>
          <a:p>
            <a:pPr>
              <a:defRPr/>
            </a:pPr>
            <a:r>
              <a:rPr lang="en-US" altLang="en-US" sz="24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input value.</a:t>
            </a:r>
          </a:p>
          <a:p>
            <a:pPr>
              <a:defRPr/>
            </a:pPr>
            <a:endParaRPr lang="en-US" altLang="en-US" sz="2400" u="sng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altLang="en-US" sz="2400" b="1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en-US" sz="2400">
                <a:latin typeface="Arial" charset="0"/>
              </a:rPr>
              <a:t>) The rule contains </a:t>
            </a:r>
            <a:r>
              <a:rPr lang="en-US" altLang="en-US" sz="2400">
                <a:solidFill>
                  <a:srgbClr val="FF0000"/>
                </a:solidFill>
                <a:latin typeface="Arial" charset="0"/>
              </a:rPr>
              <a:t>a term</a:t>
            </a:r>
            <a:r>
              <a:rPr lang="en-US" altLang="en-US" sz="2400">
                <a:latin typeface="Arial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for the gradient</a:t>
            </a:r>
            <a:r>
              <a:rPr lang="en-US" altLang="en-US" sz="2400">
                <a:latin typeface="Arial" charset="0"/>
              </a:rPr>
              <a:t> of the activation </a:t>
            </a: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    function.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6F655246-EFA6-5DE7-89FF-4C7EE5371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History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C2289B82-3D30-A20B-71E4-C1F61C67C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77200" cy="5334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1943:</a:t>
            </a:r>
            <a:r>
              <a:rPr lang="en-US" altLang="x-none" sz="2400" dirty="0"/>
              <a:t> McCulloch &amp; Pitts: </a:t>
            </a:r>
            <a:r>
              <a:rPr lang="en-US" altLang="x-none" sz="2400" b="1" dirty="0">
                <a:solidFill>
                  <a:schemeClr val="accent2"/>
                </a:solidFill>
              </a:rPr>
              <a:t>neurons</a:t>
            </a:r>
            <a:r>
              <a:rPr lang="en-US" altLang="x-none" sz="2400" dirty="0"/>
              <a:t> can be combined to construct a </a:t>
            </a:r>
            <a:r>
              <a:rPr lang="en-US" altLang="x-none" sz="2400" b="1" dirty="0">
                <a:solidFill>
                  <a:schemeClr val="accent2"/>
                </a:solidFill>
              </a:rPr>
              <a:t>Turing machine</a:t>
            </a:r>
            <a:r>
              <a:rPr lang="en-US" altLang="x-none" sz="2400" dirty="0"/>
              <a:t> </a:t>
            </a:r>
            <a:r>
              <a:rPr lang="en-US" altLang="x-none" sz="2000" dirty="0"/>
              <a:t>(using ANDs, </a:t>
            </a:r>
            <a:r>
              <a:rPr lang="en-US" altLang="x-none" sz="2000" dirty="0" err="1"/>
              <a:t>Ors</a:t>
            </a:r>
            <a:r>
              <a:rPr lang="en-US" altLang="x-none" sz="2000" dirty="0"/>
              <a:t>, &amp; NOTs)</a:t>
            </a:r>
          </a:p>
          <a:p>
            <a:pPr eaLnBrk="1" hangingPunct="1">
              <a:defRPr/>
            </a:pP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1958:</a:t>
            </a:r>
            <a:r>
              <a:rPr lang="en-US" altLang="x-none" sz="2400" dirty="0"/>
              <a:t> Rosenblatt shows that </a:t>
            </a:r>
            <a:r>
              <a:rPr lang="en-US" altLang="x-none" sz="2400" b="1" dirty="0" err="1">
                <a:solidFill>
                  <a:schemeClr val="accent2"/>
                </a:solidFill>
              </a:rPr>
              <a:t>perceptrons</a:t>
            </a:r>
            <a:r>
              <a:rPr lang="en-US" altLang="x-none" sz="2400" b="1" dirty="0">
                <a:solidFill>
                  <a:schemeClr val="accent2"/>
                </a:solidFill>
              </a:rPr>
              <a:t> </a:t>
            </a:r>
            <a:r>
              <a:rPr lang="en-US" altLang="x-none" sz="2400" dirty="0"/>
              <a:t>will converge if what they are trying to learn can be represented</a:t>
            </a:r>
          </a:p>
          <a:p>
            <a:pPr eaLnBrk="1" hangingPunct="1">
              <a:defRPr/>
            </a:pP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1969:</a:t>
            </a:r>
            <a:r>
              <a:rPr lang="en-US" altLang="x-none" sz="2400" dirty="0"/>
              <a:t> Minsky &amp; </a:t>
            </a:r>
            <a:r>
              <a:rPr lang="en-US" altLang="x-none" sz="2400" dirty="0" err="1"/>
              <a:t>Papert</a:t>
            </a:r>
            <a:r>
              <a:rPr lang="en-US" altLang="x-none" sz="2400" dirty="0"/>
              <a:t> showed the</a:t>
            </a:r>
            <a:r>
              <a:rPr lang="en-US" altLang="x-none" sz="2400" b="1" dirty="0">
                <a:solidFill>
                  <a:schemeClr val="accent2"/>
                </a:solidFill>
              </a:rPr>
              <a:t> limitations</a:t>
            </a:r>
            <a:r>
              <a:rPr lang="en-US" altLang="x-none" sz="2400" dirty="0"/>
              <a:t> of </a:t>
            </a:r>
            <a:r>
              <a:rPr lang="en-US" altLang="x-none" sz="2400" dirty="0" err="1"/>
              <a:t>perceptrons</a:t>
            </a:r>
            <a:endParaRPr lang="en-US" altLang="x-none" sz="2400" dirty="0"/>
          </a:p>
          <a:p>
            <a:pPr eaLnBrk="1" hangingPunct="1">
              <a:defRPr/>
            </a:pP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1985:</a:t>
            </a:r>
            <a:r>
              <a:rPr lang="en-US" altLang="x-none" sz="2400" dirty="0"/>
              <a:t> </a:t>
            </a:r>
            <a:r>
              <a:rPr lang="en-US" altLang="x-none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</a:t>
            </a:r>
            <a:r>
              <a:rPr lang="en-US" altLang="x-none" sz="2400" dirty="0"/>
              <a:t>algorithm revitalizes the field</a:t>
            </a:r>
          </a:p>
          <a:p>
            <a:pPr eaLnBrk="1" hangingPunct="1">
              <a:defRPr/>
            </a:pPr>
            <a:endParaRPr lang="en-US" altLang="x-none" sz="2400" dirty="0"/>
          </a:p>
          <a:p>
            <a:pPr eaLnBrk="1" hangingPunct="1">
              <a:defRPr/>
            </a:pPr>
            <a:r>
              <a:rPr lang="en-US" altLang="x-none" sz="2400" dirty="0">
                <a:solidFill>
                  <a:srgbClr val="FF0000"/>
                </a:solidFill>
              </a:rPr>
              <a:t>2000s: Deep learning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8F69184-60B6-980F-9012-28C6FDD20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812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5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Network training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2A06AF1-F55E-46D6-FFB2-ED7A4F13E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x-none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1. </a:t>
            </a:r>
            <a:r>
              <a:rPr lang="en-US" altLang="x-none">
                <a:solidFill>
                  <a:srgbClr val="FF0000"/>
                </a:solidFill>
              </a:rPr>
              <a:t>Initialize</a:t>
            </a:r>
            <a:r>
              <a:rPr lang="en-US" altLang="x-none"/>
              <a:t> network with </a:t>
            </a:r>
            <a:r>
              <a:rPr lang="en-US" altLang="x-none">
                <a:solidFill>
                  <a:srgbClr val="0099CC"/>
                </a:solidFill>
              </a:rPr>
              <a:t>random</a:t>
            </a:r>
            <a:r>
              <a:rPr lang="en-US" altLang="x-none"/>
              <a:t> weights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/>
              <a:t>2. </a:t>
            </a:r>
            <a:r>
              <a:rPr lang="en-US" altLang="x-none">
                <a:solidFill>
                  <a:srgbClr val="FF0000"/>
                </a:solidFill>
              </a:rPr>
              <a:t>For all</a:t>
            </a:r>
            <a:r>
              <a:rPr lang="en-US" altLang="x-none"/>
              <a:t> training cases (</a:t>
            </a:r>
            <a:r>
              <a:rPr lang="en-US" altLang="x-none">
                <a:solidFill>
                  <a:srgbClr val="0099CC"/>
                </a:solidFill>
              </a:rPr>
              <a:t>called examples</a:t>
            </a:r>
            <a:r>
              <a:rPr lang="en-US" altLang="x-none"/>
              <a:t>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FF0000"/>
                </a:solidFill>
              </a:rPr>
              <a:t>a.</a:t>
            </a:r>
            <a:r>
              <a:rPr lang="en-US" altLang="x-none"/>
              <a:t> Present training inputs to network and calculate output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x-none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b.</a:t>
            </a:r>
            <a:r>
              <a:rPr lang="en-US" altLang="x-none"/>
              <a:t> For </a:t>
            </a:r>
            <a:r>
              <a:rPr lang="en-US" altLang="x-none" u="sng"/>
              <a:t>all layers</a:t>
            </a:r>
            <a:r>
              <a:rPr lang="en-US" altLang="x-none"/>
              <a:t> (starting with output layer, back to input layer):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/>
              <a:t>i. Compare </a:t>
            </a:r>
            <a:r>
              <a:rPr lang="en-US" altLang="x-none">
                <a:solidFill>
                  <a:srgbClr val="0099CC"/>
                </a:solidFill>
              </a:rPr>
              <a:t>network output</a:t>
            </a:r>
            <a:r>
              <a:rPr lang="en-US" altLang="x-none"/>
              <a:t> with </a:t>
            </a:r>
            <a:r>
              <a:rPr lang="en-US" altLang="x-none">
                <a:solidFill>
                  <a:srgbClr val="FF0000"/>
                </a:solidFill>
              </a:rPr>
              <a:t>correct output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x-none"/>
              <a:t>       (error function)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x-none"/>
              <a:t>ii. </a:t>
            </a:r>
            <a:r>
              <a:rPr lang="en-US" altLang="x-none">
                <a:solidFill>
                  <a:schemeClr val="accent2"/>
                </a:solidFill>
              </a:rPr>
              <a:t>Adapt weights</a:t>
            </a:r>
            <a:r>
              <a:rPr lang="en-US" altLang="x-none"/>
              <a:t> in current layer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x-none"/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316A0B42-2B9C-2F66-0023-46AB7294D6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5334000"/>
            <a:ext cx="762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3CD40E99-7A61-1929-B711-D930C006D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562600"/>
            <a:ext cx="1066800" cy="12001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This is what you want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C3F9C02A-252C-74F7-CCB5-0BC6F5CF1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Learning Details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B11369B4-BE42-2C9C-43D4-008390E80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x-none" sz="2800"/>
              <a:t>Method for </a:t>
            </a:r>
            <a:r>
              <a:rPr lang="en-US" altLang="x-none" sz="2800">
                <a:solidFill>
                  <a:srgbClr val="FF0000"/>
                </a:solidFill>
              </a:rPr>
              <a:t>learning weights</a:t>
            </a:r>
            <a:r>
              <a:rPr lang="en-US" altLang="x-none" sz="2800"/>
              <a:t> in feed-forward (FF) nets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800"/>
              <a:t>Can’t use Perceptron Learning Rule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400"/>
              <a:t>no </a:t>
            </a:r>
            <a:r>
              <a:rPr lang="en-US" altLang="x-none" sz="2400">
                <a:solidFill>
                  <a:schemeClr val="accent2"/>
                </a:solidFill>
              </a:rPr>
              <a:t>teacher values</a:t>
            </a:r>
            <a:r>
              <a:rPr lang="en-US" altLang="x-none" sz="2400"/>
              <a:t> are possible for </a:t>
            </a:r>
            <a:r>
              <a:rPr lang="en-US" altLang="x-none" sz="2400">
                <a:solidFill>
                  <a:srgbClr val="FF0000"/>
                </a:solidFill>
              </a:rPr>
              <a:t>hidden units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x-none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x-none" sz="2800"/>
              <a:t>Use </a:t>
            </a:r>
            <a:r>
              <a:rPr lang="en-US" altLang="x-none" sz="2800">
                <a:solidFill>
                  <a:srgbClr val="FF0000"/>
                </a:solidFill>
              </a:rPr>
              <a:t>gradient descent</a:t>
            </a:r>
            <a:r>
              <a:rPr lang="en-US" altLang="x-none" sz="2800"/>
              <a:t> to minimize the error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x-none" sz="2400">
                <a:solidFill>
                  <a:srgbClr val="FF0000"/>
                </a:solidFill>
              </a:rPr>
              <a:t>propagate deltas</a:t>
            </a:r>
            <a:r>
              <a:rPr lang="en-US" altLang="x-none" sz="2400"/>
              <a:t> to </a:t>
            </a:r>
            <a:r>
              <a:rPr lang="en-US" altLang="x-none" sz="2400">
                <a:solidFill>
                  <a:schemeClr val="accent2"/>
                </a:solidFill>
              </a:rPr>
              <a:t>adjust for errors</a:t>
            </a:r>
            <a:r>
              <a:rPr lang="en-US" altLang="x-none" sz="240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400">
                <a:solidFill>
                  <a:srgbClr val="FF0000"/>
                </a:solidFill>
              </a:rPr>
              <a:t>    backward from outputs</a:t>
            </a:r>
            <a:r>
              <a:rPr lang="en-US" altLang="x-none" sz="240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400"/>
              <a:t>      to hidden layers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x-none" sz="2400">
                <a:solidFill>
                  <a:schemeClr val="hlink"/>
                </a:solidFill>
              </a:rPr>
              <a:t>         to inputs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6FD1180A-651A-27B9-5522-A4586EA3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34000"/>
            <a:ext cx="16764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forward</a:t>
            </a: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957B52B4-8FE3-582D-EB30-461EC4CB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96000"/>
            <a:ext cx="16764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backward</a:t>
            </a:r>
          </a:p>
        </p:txBody>
      </p:sp>
      <p:sp>
        <p:nvSpPr>
          <p:cNvPr id="132102" name="Freeform 6">
            <a:extLst>
              <a:ext uri="{FF2B5EF4-FFF2-40B4-BE49-F238E27FC236}">
                <a16:creationId xmlns:a16="http://schemas.microsoft.com/office/drawing/2014/main" id="{EDD83E13-34EE-E738-631C-CC8939876119}"/>
              </a:ext>
            </a:extLst>
          </p:cNvPr>
          <p:cNvSpPr>
            <a:spLocks/>
          </p:cNvSpPr>
          <p:nvPr/>
        </p:nvSpPr>
        <p:spPr bwMode="auto">
          <a:xfrm>
            <a:off x="7467600" y="5486400"/>
            <a:ext cx="635000" cy="774700"/>
          </a:xfrm>
          <a:custGeom>
            <a:avLst/>
            <a:gdLst>
              <a:gd name="T0" fmla="*/ 0 w 400"/>
              <a:gd name="T1" fmla="*/ 0 h 488"/>
              <a:gd name="T2" fmla="*/ 457200 w 400"/>
              <a:gd name="T3" fmla="*/ 76200 h 488"/>
              <a:gd name="T4" fmla="*/ 609600 w 400"/>
              <a:gd name="T5" fmla="*/ 304800 h 488"/>
              <a:gd name="T6" fmla="*/ 609600 w 400"/>
              <a:gd name="T7" fmla="*/ 685800 h 488"/>
              <a:gd name="T8" fmla="*/ 457200 w 400"/>
              <a:gd name="T9" fmla="*/ 762000 h 488"/>
              <a:gd name="T10" fmla="*/ 152400 w 400"/>
              <a:gd name="T11" fmla="*/ 762000 h 4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0" h="488">
                <a:moveTo>
                  <a:pt x="0" y="0"/>
                </a:moveTo>
                <a:cubicBezTo>
                  <a:pt x="112" y="8"/>
                  <a:pt x="224" y="16"/>
                  <a:pt x="288" y="48"/>
                </a:cubicBezTo>
                <a:cubicBezTo>
                  <a:pt x="352" y="80"/>
                  <a:pt x="368" y="128"/>
                  <a:pt x="384" y="192"/>
                </a:cubicBezTo>
                <a:cubicBezTo>
                  <a:pt x="400" y="256"/>
                  <a:pt x="400" y="384"/>
                  <a:pt x="384" y="432"/>
                </a:cubicBezTo>
                <a:cubicBezTo>
                  <a:pt x="368" y="480"/>
                  <a:pt x="336" y="472"/>
                  <a:pt x="288" y="480"/>
                </a:cubicBezTo>
                <a:cubicBezTo>
                  <a:pt x="240" y="488"/>
                  <a:pt x="168" y="484"/>
                  <a:pt x="9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3" name="Freeform 7">
            <a:extLst>
              <a:ext uri="{FF2B5EF4-FFF2-40B4-BE49-F238E27FC236}">
                <a16:creationId xmlns:a16="http://schemas.microsoft.com/office/drawing/2014/main" id="{A4BADF6F-08B7-6B09-5CA4-55C79FDCA271}"/>
              </a:ext>
            </a:extLst>
          </p:cNvPr>
          <p:cNvSpPr>
            <a:spLocks/>
          </p:cNvSpPr>
          <p:nvPr/>
        </p:nvSpPr>
        <p:spPr bwMode="auto">
          <a:xfrm flipH="1" flipV="1">
            <a:off x="5105400" y="5410200"/>
            <a:ext cx="609600" cy="914400"/>
          </a:xfrm>
          <a:custGeom>
            <a:avLst/>
            <a:gdLst>
              <a:gd name="T0" fmla="*/ 0 w 400"/>
              <a:gd name="T1" fmla="*/ 0 h 488"/>
              <a:gd name="T2" fmla="*/ 438912 w 400"/>
              <a:gd name="T3" fmla="*/ 89941 h 488"/>
              <a:gd name="T4" fmla="*/ 585216 w 400"/>
              <a:gd name="T5" fmla="*/ 359764 h 488"/>
              <a:gd name="T6" fmla="*/ 585216 w 400"/>
              <a:gd name="T7" fmla="*/ 809469 h 488"/>
              <a:gd name="T8" fmla="*/ 438912 w 400"/>
              <a:gd name="T9" fmla="*/ 899410 h 488"/>
              <a:gd name="T10" fmla="*/ 146304 w 400"/>
              <a:gd name="T11" fmla="*/ 899410 h 4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0" h="488">
                <a:moveTo>
                  <a:pt x="0" y="0"/>
                </a:moveTo>
                <a:cubicBezTo>
                  <a:pt x="112" y="8"/>
                  <a:pt x="224" y="16"/>
                  <a:pt x="288" y="48"/>
                </a:cubicBezTo>
                <a:cubicBezTo>
                  <a:pt x="352" y="80"/>
                  <a:pt x="368" y="128"/>
                  <a:pt x="384" y="192"/>
                </a:cubicBezTo>
                <a:cubicBezTo>
                  <a:pt x="400" y="256"/>
                  <a:pt x="400" y="384"/>
                  <a:pt x="384" y="432"/>
                </a:cubicBezTo>
                <a:cubicBezTo>
                  <a:pt x="368" y="480"/>
                  <a:pt x="336" y="472"/>
                  <a:pt x="288" y="480"/>
                </a:cubicBezTo>
                <a:cubicBezTo>
                  <a:pt x="240" y="488"/>
                  <a:pt x="168" y="484"/>
                  <a:pt x="9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>
            <a:extLst>
              <a:ext uri="{FF2B5EF4-FFF2-40B4-BE49-F238E27FC236}">
                <a16:creationId xmlns:a16="http://schemas.microsoft.com/office/drawing/2014/main" id="{8C590F57-EC46-DD35-E992-ED00A134A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"/>
            <a:ext cx="7848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Backpropagation Algorithm – </a:t>
            </a:r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Main Idea</a:t>
            </a:r>
            <a:r>
              <a:rPr lang="en-US" altLang="en-US" sz="3600">
                <a:latin typeface="Arial" charset="0"/>
              </a:rPr>
              <a:t> – </a:t>
            </a:r>
            <a:r>
              <a:rPr lang="en-US" altLang="en-US" sz="3600">
                <a:solidFill>
                  <a:srgbClr val="0099CC"/>
                </a:solidFill>
                <a:latin typeface="Arial" charset="0"/>
              </a:rPr>
              <a:t>error in hidden layers</a:t>
            </a:r>
          </a:p>
        </p:txBody>
      </p:sp>
      <p:sp>
        <p:nvSpPr>
          <p:cNvPr id="266243" name="Text Box 3">
            <a:extLst>
              <a:ext uri="{FF2B5EF4-FFF2-40B4-BE49-F238E27FC236}">
                <a16:creationId xmlns:a16="http://schemas.microsoft.com/office/drawing/2014/main" id="{61B9ECA8-E553-D65C-E544-EB2600072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 sz="2400">
              <a:latin typeface="Arial" charset="0"/>
            </a:endParaRP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DE54A50B-F196-1F34-F8F3-DF1302355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8382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2400"/>
              <a:t>The ideas of the algorithm can be summarized as follows :</a:t>
            </a:r>
          </a:p>
          <a:p>
            <a:pPr>
              <a:defRPr/>
            </a:pPr>
            <a:endParaRPr lang="en-US" altLang="en-US" sz="2400"/>
          </a:p>
          <a:p>
            <a:pPr>
              <a:defRPr/>
            </a:pPr>
            <a:endParaRPr lang="en-US" altLang="en-US" sz="2400"/>
          </a:p>
          <a:p>
            <a:pPr>
              <a:buFontTx/>
              <a:buAutoNum type="arabicPeriod"/>
              <a:defRPr/>
            </a:pPr>
            <a:r>
              <a:rPr lang="en-US" altLang="en-US" sz="2400"/>
              <a:t>Computes the </a:t>
            </a:r>
            <a:r>
              <a:rPr lang="en-US" altLang="en-US" sz="2400" b="1">
                <a:solidFill>
                  <a:srgbClr val="FF0000"/>
                </a:solidFill>
              </a:rPr>
              <a:t>error term for the output units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using the</a:t>
            </a:r>
          </a:p>
          <a:p>
            <a:pPr>
              <a:defRPr/>
            </a:pPr>
            <a:r>
              <a:rPr lang="en-US" altLang="en-US" sz="2400">
                <a:solidFill>
                  <a:schemeClr val="accent2"/>
                </a:solidFill>
              </a:rPr>
              <a:t>  observed error.</a:t>
            </a:r>
          </a:p>
          <a:p>
            <a:pPr>
              <a:defRPr/>
            </a:pPr>
            <a:endParaRPr lang="en-US" altLang="en-US" sz="240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altLang="en-US" sz="2400"/>
              <a:t>2. From output layer, </a:t>
            </a:r>
            <a:r>
              <a:rPr lang="en-US" altLang="en-US" sz="2400">
                <a:solidFill>
                  <a:schemeClr val="accent2"/>
                </a:solidFill>
              </a:rPr>
              <a:t>repeat </a:t>
            </a:r>
          </a:p>
          <a:p>
            <a:pPr lvl="1">
              <a:buFontTx/>
              <a:buChar char="-"/>
              <a:defRPr/>
            </a:pPr>
            <a:r>
              <a:rPr lang="en-US" altLang="en-US" sz="2400">
                <a:solidFill>
                  <a:schemeClr val="accent2"/>
                </a:solidFill>
              </a:rPr>
              <a:t>propagating the error term </a:t>
            </a:r>
            <a:r>
              <a:rPr lang="en-US" altLang="en-US" sz="2400" u="sng">
                <a:solidFill>
                  <a:schemeClr val="accent2"/>
                </a:solidFill>
              </a:rPr>
              <a:t>back to the previous layer</a:t>
            </a:r>
            <a:r>
              <a:rPr lang="en-US" altLang="en-US" sz="2400"/>
              <a:t> and </a:t>
            </a:r>
          </a:p>
          <a:p>
            <a:pPr lvl="1">
              <a:buFontTx/>
              <a:buChar char="-"/>
              <a:defRPr/>
            </a:pPr>
            <a:r>
              <a:rPr lang="en-US" altLang="en-US" sz="2400">
                <a:solidFill>
                  <a:srgbClr val="FF0000"/>
                </a:solidFill>
              </a:rPr>
              <a:t>updating the weights </a:t>
            </a:r>
            <a:r>
              <a:rPr lang="en-US" altLang="en-US" sz="2400" u="sng">
                <a:solidFill>
                  <a:srgbClr val="FF0000"/>
                </a:solidFill>
              </a:rPr>
              <a:t>between the two layers</a:t>
            </a:r>
            <a:r>
              <a:rPr lang="en-US" altLang="en-US" sz="2400"/>
              <a:t> </a:t>
            </a:r>
          </a:p>
          <a:p>
            <a:pPr lvl="1">
              <a:defRPr/>
            </a:pPr>
            <a:r>
              <a:rPr lang="en-US" altLang="en-US" sz="2400">
                <a:solidFill>
                  <a:schemeClr val="accent2"/>
                </a:solidFill>
              </a:rPr>
              <a:t>until the earliest</a:t>
            </a:r>
            <a:r>
              <a:rPr lang="en-US" altLang="en-US" sz="2400"/>
              <a:t> hidden layer is reached.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4AEE4EA7-ED75-9427-C718-13D328166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3600" dirty="0"/>
              <a:t>Backpropagation Algorithm </a:t>
            </a:r>
            <a:br>
              <a:rPr lang="en-US" altLang="x-none" sz="3600" dirty="0"/>
            </a:br>
            <a:r>
              <a:rPr lang="en-US" altLang="x-none" sz="3200" dirty="0"/>
              <a:t>(“stochastic GD” with batch size =1)</a:t>
            </a:r>
            <a:endParaRPr lang="en-US" altLang="x-none" sz="3600" dirty="0"/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EA835C30-0C83-0488-72DF-5A5F16FB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4648200"/>
          </a:xfrm>
          <a:solidFill>
            <a:srgbClr val="FFFFCC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sz="2800" dirty="0"/>
              <a:t>Initialize weights (typically random!)</a:t>
            </a:r>
          </a:p>
          <a:p>
            <a:pPr eaLnBrk="1" hangingPunct="1">
              <a:defRPr/>
            </a:pPr>
            <a:r>
              <a:rPr lang="en-US" altLang="x-none" sz="2800" dirty="0"/>
              <a:t>While ( TERMINATION CRITERION ) do:</a:t>
            </a:r>
          </a:p>
          <a:p>
            <a:pPr lvl="1" eaLnBrk="1" hangingPunct="1">
              <a:defRPr/>
            </a:pPr>
            <a:r>
              <a:rPr lang="en-US" altLang="x-none" dirty="0">
                <a:solidFill>
                  <a:srgbClr val="FF0000"/>
                </a:solidFill>
              </a:rPr>
              <a:t>For each</a:t>
            </a:r>
            <a:r>
              <a:rPr lang="en-US" altLang="x-none" dirty="0"/>
              <a:t> example </a:t>
            </a:r>
            <a:r>
              <a:rPr lang="en-US" altLang="x-none" b="1" dirty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x-none" dirty="0"/>
              <a:t> in training set do</a:t>
            </a:r>
          </a:p>
          <a:p>
            <a:pPr lvl="2" eaLnBrk="1" hangingPunct="1">
              <a:defRPr/>
            </a:pPr>
            <a:r>
              <a:rPr lang="en-US" altLang="x-none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Forward pass</a:t>
            </a:r>
            <a:r>
              <a:rPr lang="en-US" altLang="x-none" dirty="0"/>
              <a:t> to compute network outputs;</a:t>
            </a:r>
          </a:p>
          <a:p>
            <a:pPr lvl="2" eaLnBrk="1" hangingPunct="1">
              <a:defRPr/>
            </a:pPr>
            <a:r>
              <a:rPr lang="en-US" altLang="x-none" dirty="0"/>
              <a:t>Compute “loss” or error function;</a:t>
            </a:r>
          </a:p>
          <a:p>
            <a:pPr lvl="2" eaLnBrk="1" hangingPunct="1">
              <a:defRPr/>
            </a:pPr>
            <a:r>
              <a:rPr lang="en-US" altLang="x-none" b="1" dirty="0">
                <a:solidFill>
                  <a:schemeClr val="accent2"/>
                </a:solidFill>
              </a:rPr>
              <a:t>Backward pass</a:t>
            </a:r>
            <a:r>
              <a:rPr lang="en-US" altLang="x-none" dirty="0"/>
              <a:t> to calculate changes to weights, starting with outermost layer, steadily moving towards input layer;</a:t>
            </a:r>
          </a:p>
          <a:p>
            <a:pPr lvl="2" eaLnBrk="1" hangingPunct="1">
              <a:defRPr/>
            </a:pPr>
            <a:r>
              <a:rPr lang="en-US" altLang="x-none" dirty="0"/>
              <a:t>Update all weights.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448CFB6C-9595-54B5-179C-1CCB6E115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Gradient Descent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F6315DF9-08DA-5EFB-4FFA-AE4F8C016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Think of the N weights </a:t>
            </a:r>
            <a:r>
              <a:rPr lang="en-US" altLang="x-none">
                <a:solidFill>
                  <a:srgbClr val="FF0000"/>
                </a:solidFill>
              </a:rPr>
              <a:t>as a point</a:t>
            </a:r>
            <a:r>
              <a:rPr lang="en-US" altLang="x-none"/>
              <a:t> in an N-dimensional space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Add a </a:t>
            </a:r>
            <a:r>
              <a:rPr lang="en-US" altLang="x-none">
                <a:solidFill>
                  <a:srgbClr val="FF0000"/>
                </a:solidFill>
              </a:rPr>
              <a:t>dimension</a:t>
            </a:r>
            <a:r>
              <a:rPr lang="en-US" altLang="x-none"/>
              <a:t> for the observed error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Try to </a:t>
            </a:r>
            <a:r>
              <a:rPr lang="en-US" altLang="x-none">
                <a:solidFill>
                  <a:srgbClr val="FF0000"/>
                </a:solidFill>
              </a:rPr>
              <a:t>minimize your position</a:t>
            </a:r>
            <a:r>
              <a:rPr lang="en-US" altLang="x-none"/>
              <a:t> on the “error surface”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BEF00929-D427-CBE8-4FBA-6987D128D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Error Surface</a:t>
            </a:r>
          </a:p>
        </p:txBody>
      </p:sp>
      <p:pic>
        <p:nvPicPr>
          <p:cNvPr id="288771" name="Picture 3" descr="weight-space">
            <a:extLst>
              <a:ext uri="{FF2B5EF4-FFF2-40B4-BE49-F238E27FC236}">
                <a16:creationId xmlns:a16="http://schemas.microsoft.com/office/drawing/2014/main" id="{4CD0F362-2313-907C-B935-6ADBFA440263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8913" y="1600200"/>
            <a:ext cx="6224587" cy="4525963"/>
          </a:xfrm>
        </p:spPr>
      </p:pic>
      <p:sp>
        <p:nvSpPr>
          <p:cNvPr id="288772" name="Text Box 4">
            <a:extLst>
              <a:ext uri="{FF2B5EF4-FFF2-40B4-BE49-F238E27FC236}">
                <a16:creationId xmlns:a16="http://schemas.microsoft.com/office/drawing/2014/main" id="{7EE55710-285B-6A51-B49B-B91BD2A75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91200"/>
            <a:ext cx="2819400" cy="925513"/>
          </a:xfrm>
          <a:prstGeom prst="rect">
            <a:avLst/>
          </a:prstGeom>
          <a:solidFill>
            <a:srgbClr val="FFFFCC"/>
          </a:solidFill>
          <a:ln w="9525">
            <a:solidFill>
              <a:srgbClr val="F0FDA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solidFill>
                  <a:srgbClr val="FF0000"/>
                </a:solidFill>
                <a:latin typeface="Arial" charset="0"/>
              </a:rPr>
              <a:t>Error as function of weights in multidimensional space</a:t>
            </a:r>
          </a:p>
        </p:txBody>
      </p:sp>
      <p:sp>
        <p:nvSpPr>
          <p:cNvPr id="288773" name="Text Box 5">
            <a:extLst>
              <a:ext uri="{FF2B5EF4-FFF2-40B4-BE49-F238E27FC236}">
                <a16:creationId xmlns:a16="http://schemas.microsoft.com/office/drawing/2014/main" id="{F3451CC3-A328-8D79-5085-B4D93DDC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error</a:t>
            </a:r>
          </a:p>
        </p:txBody>
      </p:sp>
      <p:sp>
        <p:nvSpPr>
          <p:cNvPr id="288774" name="Text Box 6">
            <a:extLst>
              <a:ext uri="{FF2B5EF4-FFF2-40B4-BE49-F238E27FC236}">
                <a16:creationId xmlns:a16="http://schemas.microsoft.com/office/drawing/2014/main" id="{E09A86B7-D671-FF7D-B868-759AAA018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81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weights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16DC987F-E58C-3CB6-5BE0-D908AD473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Gradient Descent in NNs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E40C46C8-5E23-4121-FDC1-4E867A429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>
                <a:solidFill>
                  <a:srgbClr val="FF0000"/>
                </a:solidFill>
              </a:rPr>
              <a:t>Compute gradient: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x-none" sz="2400" dirty="0" err="1"/>
              <a:t>Grad</a:t>
            </a:r>
            <a:r>
              <a:rPr lang="en-US" altLang="x-none" sz="2400" baseline="-25000" dirty="0" err="1"/>
              <a:t>E</a:t>
            </a:r>
            <a:r>
              <a:rPr lang="en-US" altLang="x-none" sz="2400" dirty="0"/>
              <a:t> = [</a:t>
            </a:r>
            <a:r>
              <a:rPr lang="en-US" altLang="x-none" sz="2400" dirty="0" err="1"/>
              <a:t>dE</a:t>
            </a:r>
            <a:r>
              <a:rPr lang="en-US" altLang="x-none" sz="2400" dirty="0"/>
              <a:t>/dw1, </a:t>
            </a:r>
            <a:r>
              <a:rPr lang="en-US" altLang="x-none" sz="2400" dirty="0" err="1"/>
              <a:t>dE</a:t>
            </a:r>
            <a:r>
              <a:rPr lang="en-US" altLang="x-none" sz="2400" dirty="0"/>
              <a:t>/dw2, . . ., </a:t>
            </a:r>
            <a:r>
              <a:rPr lang="en-US" altLang="x-none" sz="2400" dirty="0" err="1"/>
              <a:t>dE</a:t>
            </a:r>
            <a:r>
              <a:rPr lang="en-US" altLang="x-none" sz="2400" dirty="0"/>
              <a:t>/</a:t>
            </a:r>
            <a:r>
              <a:rPr lang="en-US" altLang="x-none" sz="2400" dirty="0" err="1"/>
              <a:t>dwn</a:t>
            </a:r>
            <a:r>
              <a:rPr lang="en-US" altLang="x-none" sz="2400" dirty="0"/>
              <a:t>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800" dirty="0">
                <a:solidFill>
                  <a:srgbClr val="00B050"/>
                </a:solidFill>
              </a:rPr>
              <a:t>“Descent”: Change </a:t>
            </a:r>
            <a:r>
              <a:rPr lang="en-US" altLang="x-none" sz="2800" dirty="0" err="1">
                <a:solidFill>
                  <a:srgbClr val="00B050"/>
                </a:solidFill>
              </a:rPr>
              <a:t>i-th</a:t>
            </a:r>
            <a:r>
              <a:rPr lang="en-US" altLang="x-none" sz="2800" dirty="0">
                <a:solidFill>
                  <a:srgbClr val="00B050"/>
                </a:solidFill>
              </a:rPr>
              <a:t> weight by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x-none" sz="2400" dirty="0" err="1">
                <a:solidFill>
                  <a:srgbClr val="00B050"/>
                </a:solidFill>
              </a:rPr>
              <a:t>delta</a:t>
            </a:r>
            <a:r>
              <a:rPr lang="en-US" altLang="x-none" sz="2400" baseline="-25000" dirty="0" err="1">
                <a:solidFill>
                  <a:srgbClr val="00B050"/>
                </a:solidFill>
              </a:rPr>
              <a:t>wi</a:t>
            </a:r>
            <a:r>
              <a:rPr lang="en-US" altLang="x-none" sz="2400" baseline="-25000" dirty="0">
                <a:solidFill>
                  <a:srgbClr val="00B050"/>
                </a:solidFill>
              </a:rPr>
              <a:t> </a:t>
            </a:r>
            <a:r>
              <a:rPr lang="en-US" altLang="x-none" sz="2400" dirty="0">
                <a:solidFill>
                  <a:srgbClr val="00B050"/>
                </a:solidFill>
              </a:rPr>
              <a:t>= -</a:t>
            </a:r>
            <a:r>
              <a:rPr lang="en-US" altLang="x-none" sz="2400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alpha</a:t>
            </a:r>
            <a:r>
              <a:rPr lang="en-US" altLang="x-none" sz="2400" dirty="0">
                <a:solidFill>
                  <a:srgbClr val="00B050"/>
                </a:solidFill>
              </a:rPr>
              <a:t> * </a:t>
            </a:r>
            <a:r>
              <a:rPr lang="en-US" altLang="x-none" sz="2400" dirty="0" err="1">
                <a:solidFill>
                  <a:srgbClr val="00B050"/>
                </a:solidFill>
              </a:rPr>
              <a:t>dE</a:t>
            </a:r>
            <a:r>
              <a:rPr lang="en-US" altLang="x-none" sz="2400" dirty="0">
                <a:solidFill>
                  <a:srgbClr val="00B050"/>
                </a:solidFill>
              </a:rPr>
              <a:t>/</a:t>
            </a:r>
            <a:r>
              <a:rPr lang="en-US" altLang="x-none" sz="2400" dirty="0" err="1">
                <a:solidFill>
                  <a:srgbClr val="00B050"/>
                </a:solidFill>
              </a:rPr>
              <a:t>dwi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  <a:defRPr/>
            </a:pPr>
            <a:endParaRPr lang="en-US" altLang="x-none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>
                <a:solidFill>
                  <a:srgbClr val="0070C0"/>
                </a:solidFill>
              </a:rPr>
              <a:t>Choice of node functions in NNs is driven by the need for a derivative!  </a:t>
            </a:r>
            <a:endParaRPr lang="en-US" altLang="x-none" sz="2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If a function is differentiable “almost everywhere” </a:t>
            </a:r>
            <a:r>
              <a:rPr lang="en-US" altLang="x-none" sz="2000" dirty="0"/>
              <a:t>(e.g., piecewise linear functions), </a:t>
            </a:r>
            <a:r>
              <a:rPr lang="en-US" altLang="x-none" sz="2400" dirty="0"/>
              <a:t>choose a value randomly at the points where there is no derivative.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29FE14E2-6603-0011-6873-EAF9BD269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Updating hidden-to-output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8B8F32EA-DC81-EA21-79D6-942CB5501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We have </a:t>
            </a:r>
            <a:r>
              <a:rPr lang="en-US" altLang="x-none">
                <a:solidFill>
                  <a:srgbClr val="FF0000"/>
                </a:solidFill>
              </a:rPr>
              <a:t>teacher supplied</a:t>
            </a:r>
            <a:r>
              <a:rPr lang="en-US" altLang="x-none"/>
              <a:t> desired values</a:t>
            </a:r>
          </a:p>
          <a:p>
            <a:pPr eaLnBrk="1" hangingPunct="1">
              <a:defRPr/>
            </a:pPr>
            <a:endParaRPr lang="en-US" altLang="x-none"/>
          </a:p>
          <a:p>
            <a:pPr eaLnBrk="1" hangingPunct="1">
              <a:defRPr/>
            </a:pPr>
            <a:r>
              <a:rPr lang="en-US" altLang="x-none"/>
              <a:t>delta</a:t>
            </a:r>
            <a:r>
              <a:rPr lang="en-US" altLang="x-none" baseline="-25000"/>
              <a:t>wji</a:t>
            </a:r>
            <a:r>
              <a:rPr lang="en-US" altLang="x-none"/>
              <a:t> = </a:t>
            </a:r>
            <a:r>
              <a:rPr lang="en-US" altLang="x-none">
                <a:sym typeface="Symbol" charset="2"/>
              </a:rPr>
              <a:t> * a</a:t>
            </a:r>
            <a:r>
              <a:rPr lang="en-US" altLang="x-none" baseline="-25000">
                <a:sym typeface="Symbol" charset="2"/>
              </a:rPr>
              <a:t>j</a:t>
            </a:r>
            <a:r>
              <a:rPr lang="en-US" altLang="x-none">
                <a:sym typeface="Symbol" charset="2"/>
              </a:rPr>
              <a:t> * (</a:t>
            </a:r>
            <a:r>
              <a:rPr lang="en-US" altLang="x-none">
                <a:solidFill>
                  <a:srgbClr val="FF0000"/>
                </a:solidFill>
                <a:sym typeface="Symbol" charset="2"/>
              </a:rPr>
              <a:t>T</a:t>
            </a:r>
            <a:r>
              <a:rPr lang="en-US" altLang="x-none" baseline="-25000">
                <a:solidFill>
                  <a:srgbClr val="FF0000"/>
                </a:solidFill>
                <a:sym typeface="Symbol" charset="2"/>
              </a:rPr>
              <a:t>i</a:t>
            </a:r>
            <a:r>
              <a:rPr lang="en-US" altLang="x-none">
                <a:solidFill>
                  <a:srgbClr val="FF0000"/>
                </a:solidFill>
                <a:sym typeface="Symbol" charset="2"/>
              </a:rPr>
              <a:t> - Oi</a:t>
            </a:r>
            <a:r>
              <a:rPr lang="en-US" altLang="x-none">
                <a:sym typeface="Symbol" charset="2"/>
              </a:rPr>
              <a:t>) * g’(in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/>
              <a:t>= </a:t>
            </a:r>
            <a:r>
              <a:rPr lang="en-US" altLang="x-none">
                <a:sym typeface="Symbol" charset="2"/>
              </a:rPr>
              <a:t> * a</a:t>
            </a:r>
            <a:r>
              <a:rPr lang="en-US" altLang="x-none" baseline="-25000">
                <a:sym typeface="Symbol" charset="2"/>
              </a:rPr>
              <a:t>j</a:t>
            </a:r>
            <a:r>
              <a:rPr lang="en-US" altLang="x-none">
                <a:sym typeface="Symbol" charset="2"/>
              </a:rPr>
              <a:t> * (T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- O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* O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* (1 - O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</a:t>
            </a:r>
          </a:p>
          <a:p>
            <a:pPr lvl="1" eaLnBrk="1" hangingPunct="1">
              <a:buFontTx/>
              <a:buNone/>
              <a:defRPr/>
            </a:pPr>
            <a:endParaRPr lang="en-US" altLang="x-none">
              <a:sym typeface="Symbol" charset="2"/>
            </a:endParaRPr>
          </a:p>
          <a:p>
            <a:pPr lvl="1" eaLnBrk="1" hangingPunct="1">
              <a:defRPr/>
            </a:pPr>
            <a:r>
              <a:rPr lang="en-US" altLang="x-none" sz="2000">
                <a:solidFill>
                  <a:srgbClr val="0099CC"/>
                </a:solidFill>
                <a:sym typeface="Symbol" charset="2"/>
              </a:rPr>
              <a:t>for sigmoid the derivative is</a:t>
            </a:r>
            <a:r>
              <a:rPr lang="en-US" altLang="x-none" sz="2000">
                <a:sym typeface="Symbol" charset="2"/>
              </a:rPr>
              <a:t>,</a:t>
            </a:r>
            <a:r>
              <a:rPr lang="en-US" altLang="x-none">
                <a:sym typeface="Symbol" charset="2"/>
              </a:rPr>
              <a:t>  g’(x) = g(x) * (1 - g(x))</a:t>
            </a:r>
          </a:p>
        </p:txBody>
      </p:sp>
      <p:sp>
        <p:nvSpPr>
          <p:cNvPr id="291844" name="Text Box 4">
            <a:extLst>
              <a:ext uri="{FF2B5EF4-FFF2-40B4-BE49-F238E27FC236}">
                <a16:creationId xmlns:a16="http://schemas.microsoft.com/office/drawing/2014/main" id="{12CF1908-E25F-9D7A-EF9A-D88530E62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alpha</a:t>
            </a:r>
          </a:p>
        </p:txBody>
      </p:sp>
      <p:sp>
        <p:nvSpPr>
          <p:cNvPr id="291845" name="Line 5">
            <a:extLst>
              <a:ext uri="{FF2B5EF4-FFF2-40B4-BE49-F238E27FC236}">
                <a16:creationId xmlns:a16="http://schemas.microsoft.com/office/drawing/2014/main" id="{198D73D1-3D25-629B-205C-16D1ECDAE9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3810000"/>
            <a:ext cx="914400" cy="2057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1846" name="Line 6">
            <a:extLst>
              <a:ext uri="{FF2B5EF4-FFF2-40B4-BE49-F238E27FC236}">
                <a16:creationId xmlns:a16="http://schemas.microsoft.com/office/drawing/2014/main" id="{95784499-7AE4-A444-1E12-E467D2218D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3048000"/>
            <a:ext cx="1676400" cy="213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1847" name="Text Box 7">
            <a:extLst>
              <a:ext uri="{FF2B5EF4-FFF2-40B4-BE49-F238E27FC236}">
                <a16:creationId xmlns:a16="http://schemas.microsoft.com/office/drawing/2014/main" id="{2B63EC8F-6F4E-A90D-EF6B-F1CE6F55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57800"/>
            <a:ext cx="1371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derivative</a:t>
            </a:r>
          </a:p>
        </p:txBody>
      </p:sp>
      <p:sp>
        <p:nvSpPr>
          <p:cNvPr id="291848" name="Text Box 8">
            <a:extLst>
              <a:ext uri="{FF2B5EF4-FFF2-40B4-BE49-F238E27FC236}">
                <a16:creationId xmlns:a16="http://schemas.microsoft.com/office/drawing/2014/main" id="{36D03805-852F-202D-68A2-B48105FC3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248400"/>
            <a:ext cx="1371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miss</a:t>
            </a:r>
          </a:p>
        </p:txBody>
      </p:sp>
      <p:sp>
        <p:nvSpPr>
          <p:cNvPr id="291849" name="Line 9">
            <a:extLst>
              <a:ext uri="{FF2B5EF4-FFF2-40B4-BE49-F238E27FC236}">
                <a16:creationId xmlns:a16="http://schemas.microsoft.com/office/drawing/2014/main" id="{BCF4B3FD-ECB3-5F68-80A6-0D6B26ED97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276600"/>
            <a:ext cx="30480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1850" name="Line 10">
            <a:extLst>
              <a:ext uri="{FF2B5EF4-FFF2-40B4-BE49-F238E27FC236}">
                <a16:creationId xmlns:a16="http://schemas.microsoft.com/office/drawing/2014/main" id="{4C369EC5-BF3F-67C2-9013-C7E88E1F2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133600"/>
            <a:ext cx="2971800" cy="685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1851" name="Text Box 11">
            <a:extLst>
              <a:ext uri="{FF2B5EF4-FFF2-40B4-BE49-F238E27FC236}">
                <a16:creationId xmlns:a16="http://schemas.microsoft.com/office/drawing/2014/main" id="{2A9DA2DE-9ADF-B804-EE31-23BCB0116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15000"/>
            <a:ext cx="1828800" cy="9429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>
                <a:latin typeface="Arial" charset="0"/>
              </a:rPr>
              <a:t>Here we have general formula with derivative, next we use for sigmoid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E34E675D-BAC8-F62E-FF9E-86B5CB3A6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Updating interior weights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8FA29D4D-0441-111E-2574-2A9105F4F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Layer k units provide values to all layer k+1 units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x-none"/>
              <a:t>“miss” is </a:t>
            </a:r>
            <a:r>
              <a:rPr lang="en-US" altLang="x-none" b="1" i="1">
                <a:solidFill>
                  <a:srgbClr val="FF0000"/>
                </a:solidFill>
              </a:rPr>
              <a:t>sum of misses</a:t>
            </a:r>
            <a:r>
              <a:rPr lang="en-US" altLang="x-none"/>
              <a:t> from all units on k+1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x-none"/>
              <a:t> </a:t>
            </a:r>
            <a:r>
              <a:rPr lang="en-US" altLang="x-none">
                <a:solidFill>
                  <a:srgbClr val="FF0000"/>
                </a:solidFill>
              </a:rPr>
              <a:t>miss</a:t>
            </a:r>
            <a:r>
              <a:rPr lang="en-US" altLang="x-none" baseline="-25000">
                <a:solidFill>
                  <a:srgbClr val="FF0000"/>
                </a:solidFill>
              </a:rPr>
              <a:t>j</a:t>
            </a:r>
            <a:r>
              <a:rPr lang="en-US" altLang="x-none"/>
              <a:t> = </a:t>
            </a:r>
            <a:r>
              <a:rPr lang="en-US" altLang="x-none">
                <a:sym typeface="Symbol" charset="2"/>
              </a:rPr>
              <a:t> [ a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(1- a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(T</a:t>
            </a:r>
            <a:r>
              <a:rPr lang="en-US" altLang="x-none" baseline="-25000">
                <a:sym typeface="Symbol" charset="2"/>
              </a:rPr>
              <a:t>i </a:t>
            </a:r>
            <a:r>
              <a:rPr lang="en-US" altLang="x-none">
                <a:sym typeface="Symbol" charset="2"/>
              </a:rPr>
              <a:t>- a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w</a:t>
            </a:r>
            <a:r>
              <a:rPr lang="en-US" altLang="x-none" baseline="-25000">
                <a:sym typeface="Symbol" charset="2"/>
              </a:rPr>
              <a:t>ji </a:t>
            </a:r>
            <a:r>
              <a:rPr lang="en-US" altLang="x-none">
                <a:sym typeface="Symbol" charset="2"/>
              </a:rPr>
              <a:t>]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x-none"/>
              <a:t>weights coming into this unit are </a:t>
            </a:r>
            <a:r>
              <a:rPr lang="en-US" altLang="x-none">
                <a:solidFill>
                  <a:srgbClr val="FF0000"/>
                </a:solidFill>
              </a:rPr>
              <a:t>adjusted based on their contribution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/>
              <a:t>delta</a:t>
            </a:r>
            <a:r>
              <a:rPr lang="en-US" altLang="x-none" baseline="-25000"/>
              <a:t>kj </a:t>
            </a:r>
            <a:r>
              <a:rPr lang="en-US" altLang="x-none"/>
              <a:t>= </a:t>
            </a:r>
            <a:r>
              <a:rPr lang="en-US" altLang="x-none">
                <a:sym typeface="Symbol" charset="2"/>
              </a:rPr>
              <a:t> * I</a:t>
            </a:r>
            <a:r>
              <a:rPr lang="en-US" altLang="x-none" baseline="-25000">
                <a:sym typeface="Symbol" charset="2"/>
              </a:rPr>
              <a:t>k</a:t>
            </a:r>
            <a:r>
              <a:rPr lang="en-US" altLang="x-none">
                <a:sym typeface="Symbol" charset="2"/>
              </a:rPr>
              <a:t> * a</a:t>
            </a:r>
            <a:r>
              <a:rPr lang="en-US" altLang="x-none" baseline="-25000">
                <a:sym typeface="Symbol" charset="2"/>
              </a:rPr>
              <a:t>j</a:t>
            </a:r>
            <a:r>
              <a:rPr lang="en-US" altLang="x-none">
                <a:sym typeface="Symbol" charset="2"/>
              </a:rPr>
              <a:t> * (1 - a</a:t>
            </a:r>
            <a:r>
              <a:rPr lang="en-US" altLang="x-none" baseline="-25000">
                <a:sym typeface="Symbol" charset="2"/>
              </a:rPr>
              <a:t>j</a:t>
            </a:r>
            <a:r>
              <a:rPr lang="en-US" altLang="x-none">
                <a:sym typeface="Symbol" charset="2"/>
              </a:rPr>
              <a:t>) * </a:t>
            </a:r>
            <a:r>
              <a:rPr lang="en-US" altLang="x-none">
                <a:solidFill>
                  <a:srgbClr val="FF0000"/>
                </a:solidFill>
                <a:sym typeface="Symbol" charset="2"/>
              </a:rPr>
              <a:t>miss</a:t>
            </a:r>
            <a:r>
              <a:rPr lang="en-US" altLang="x-none" baseline="-25000">
                <a:solidFill>
                  <a:srgbClr val="FF0000"/>
                </a:solidFill>
                <a:sym typeface="Symbol" charset="2"/>
              </a:rPr>
              <a:t>j</a:t>
            </a:r>
            <a:endParaRPr lang="en-US" altLang="x-none" baseline="-25000">
              <a:solidFill>
                <a:srgbClr val="FF0000"/>
              </a:solidFill>
            </a:endParaRPr>
          </a:p>
        </p:txBody>
      </p:sp>
      <p:sp>
        <p:nvSpPr>
          <p:cNvPr id="292868" name="Text Box 4">
            <a:extLst>
              <a:ext uri="{FF2B5EF4-FFF2-40B4-BE49-F238E27FC236}">
                <a16:creationId xmlns:a16="http://schemas.microsoft.com/office/drawing/2014/main" id="{D95BE030-9BBF-7115-66A9-7C35476E0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800600"/>
            <a:ext cx="1828800" cy="3667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For layer k+1</a:t>
            </a:r>
          </a:p>
        </p:txBody>
      </p:sp>
      <p:sp>
        <p:nvSpPr>
          <p:cNvPr id="292869" name="Line 5">
            <a:extLst>
              <a:ext uri="{FF2B5EF4-FFF2-40B4-BE49-F238E27FC236}">
                <a16:creationId xmlns:a16="http://schemas.microsoft.com/office/drawing/2014/main" id="{8B0A588D-545B-48B4-3D30-D89333CE13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0" y="3200400"/>
            <a:ext cx="6096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2870" name="Text Box 6">
            <a:extLst>
              <a:ext uri="{FF2B5EF4-FFF2-40B4-BE49-F238E27FC236}">
                <a16:creationId xmlns:a16="http://schemas.microsoft.com/office/drawing/2014/main" id="{CDA5A9AE-D28A-1BEA-7772-33F682C1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0"/>
            <a:ext cx="2133600" cy="376238"/>
          </a:xfrm>
          <a:prstGeom prst="rect">
            <a:avLst/>
          </a:prstGeom>
          <a:solidFill>
            <a:srgbClr val="F0FDA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Compute deltas</a:t>
            </a:r>
          </a:p>
        </p:txBody>
      </p:sp>
      <p:sp>
        <p:nvSpPr>
          <p:cNvPr id="292871" name="Line 7">
            <a:extLst>
              <a:ext uri="{FF2B5EF4-FFF2-40B4-BE49-F238E27FC236}">
                <a16:creationId xmlns:a16="http://schemas.microsoft.com/office/drawing/2014/main" id="{7BAD646B-F7C7-184E-C31A-9C19E4E89B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5105400"/>
            <a:ext cx="609600" cy="990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0CA5DA40-5F47-B5F8-3AB0-127D1E740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How do we pick </a:t>
            </a:r>
            <a:r>
              <a:rPr lang="en-US" altLang="x-none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charset="2"/>
              </a:rPr>
              <a:t></a:t>
            </a:r>
            <a:r>
              <a:rPr lang="en-US" altLang="x-none">
                <a:sym typeface="Symbol" charset="2"/>
              </a:rPr>
              <a:t>?</a:t>
            </a:r>
            <a:endParaRPr lang="en-US" altLang="x-none"/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3BFA12B5-958E-D003-DBB9-6B4341B33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x-none" sz="2800" dirty="0">
                <a:solidFill>
                  <a:srgbClr val="FF0000"/>
                </a:solidFill>
              </a:rPr>
              <a:t>Tuning</a:t>
            </a:r>
            <a:r>
              <a:rPr lang="en-US" altLang="x-none" sz="2800" dirty="0"/>
              <a:t> set, or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altLang="x-none" sz="2800" dirty="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x-none" sz="2800" dirty="0">
                <a:solidFill>
                  <a:srgbClr val="FF0000"/>
                </a:solidFill>
              </a:rPr>
              <a:t>Cross validation</a:t>
            </a:r>
            <a:r>
              <a:rPr lang="en-US" altLang="x-none" sz="2800" dirty="0"/>
              <a:t>, or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altLang="x-none" sz="2800" dirty="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x-none" sz="2800" dirty="0">
                <a:solidFill>
                  <a:srgbClr val="FF0000"/>
                </a:solidFill>
              </a:rPr>
              <a:t>Small</a:t>
            </a:r>
            <a:r>
              <a:rPr lang="en-US" altLang="x-none" sz="2800" dirty="0"/>
              <a:t> for slow, conservative learning, or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altLang="x-none" sz="2800" dirty="0"/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x-none" sz="2800" dirty="0">
                <a:solidFill>
                  <a:srgbClr val="FF0000"/>
                </a:solidFill>
              </a:rPr>
              <a:t>Adapt value during training</a:t>
            </a:r>
            <a:r>
              <a:rPr lang="en-US" altLang="x-none" sz="2800" dirty="0"/>
              <a:t>, choosing biggest possible value that results in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>
            <a:extLst>
              <a:ext uri="{FF2B5EF4-FFF2-40B4-BE49-F238E27FC236}">
                <a16:creationId xmlns:a16="http://schemas.microsoft.com/office/drawing/2014/main" id="{2198E6F6-C0B4-2ABB-6060-3AA08595E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Definition of Neural Network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183299" name="Text Box 3">
            <a:extLst>
              <a:ext uri="{FF2B5EF4-FFF2-40B4-BE49-F238E27FC236}">
                <a16:creationId xmlns:a16="http://schemas.microsoft.com/office/drawing/2014/main" id="{CD34A6C9-0E3A-E4ED-1159-F47263F46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8305800" cy="3157538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>
                <a:latin typeface="Arial" charset="0"/>
              </a:rPr>
              <a:t>A Neural Network is a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system</a:t>
            </a:r>
            <a:r>
              <a:rPr lang="en-US" altLang="en-US" sz="2800">
                <a:latin typeface="Arial" charset="0"/>
              </a:rPr>
              <a:t> composed of 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solidFill>
                  <a:schemeClr val="accent2"/>
                </a:solidFill>
                <a:latin typeface="Arial" charset="0"/>
              </a:rPr>
              <a:t>many simple processing elements</a:t>
            </a:r>
            <a:r>
              <a:rPr lang="en-US" altLang="en-US" sz="2800">
                <a:latin typeface="Arial" charset="0"/>
              </a:rPr>
              <a:t> </a:t>
            </a:r>
            <a:r>
              <a:rPr lang="en-US" altLang="en-US" sz="2800">
                <a:solidFill>
                  <a:schemeClr val="hlink"/>
                </a:solidFill>
                <a:latin typeface="Arial" charset="0"/>
              </a:rPr>
              <a:t>operating in </a:t>
            </a:r>
          </a:p>
          <a:p>
            <a:pPr>
              <a:defRPr/>
            </a:pPr>
            <a:endParaRPr lang="en-US" altLang="en-US" sz="2800">
              <a:solidFill>
                <a:schemeClr val="hlink"/>
              </a:solidFill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solidFill>
                  <a:schemeClr val="hlink"/>
                </a:solidFill>
                <a:latin typeface="Arial" charset="0"/>
              </a:rPr>
              <a:t>parallel</a:t>
            </a:r>
            <a:r>
              <a:rPr lang="en-US" altLang="en-US" sz="2800">
                <a:latin typeface="Arial" charset="0"/>
              </a:rPr>
              <a:t> which can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</a:rPr>
              <a:t>acquire, store, and utilize</a:t>
            </a:r>
            <a:r>
              <a:rPr lang="en-US" altLang="en-US" sz="2800">
                <a:latin typeface="Arial" charset="0"/>
              </a:rPr>
              <a:t> </a:t>
            </a:r>
          </a:p>
          <a:p>
            <a:pPr>
              <a:defRPr/>
            </a:pPr>
            <a:endParaRPr lang="en-US" altLang="en-US" sz="2800">
              <a:latin typeface="Arial" charset="0"/>
            </a:endParaRPr>
          </a:p>
          <a:p>
            <a:pPr>
              <a:defRPr/>
            </a:pPr>
            <a:r>
              <a:rPr lang="en-US" altLang="en-US" sz="2800">
                <a:latin typeface="Arial" charset="0"/>
              </a:rPr>
              <a:t>experiential knowledge.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249A47BB-2077-36C5-297C-5585365B4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Network size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ACD7A29A-62CD-D024-0919-69EF70432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0000"/>
                </a:solidFill>
              </a:rPr>
              <a:t>Shallow NNs: 1-2 hidden layers</a:t>
            </a:r>
          </a:p>
          <a:p>
            <a:pPr eaLnBrk="1" hangingPunct="1">
              <a:defRPr/>
            </a:pPr>
            <a:r>
              <a:rPr lang="en-US" altLang="x-none" dirty="0">
                <a:solidFill>
                  <a:srgbClr val="7030A0"/>
                </a:solidFill>
              </a:rPr>
              <a:t>Deep NNs: hundreds of layers for difficult problems with huge amounts of available data</a:t>
            </a:r>
          </a:p>
          <a:p>
            <a:pPr marL="0" indent="0" eaLnBrk="1" hangingPunct="1">
              <a:buNone/>
              <a:defRPr/>
            </a:pPr>
            <a:endParaRPr lang="en-US" altLang="x-none" dirty="0"/>
          </a:p>
          <a:p>
            <a:pPr eaLnBrk="1" hangingPunct="1">
              <a:defRPr/>
            </a:pPr>
            <a:r>
              <a:rPr lang="en-US" altLang="x-none" dirty="0">
                <a:solidFill>
                  <a:srgbClr val="0070C0"/>
                </a:solidFill>
              </a:rPr>
              <a:t>How many hidden units?</a:t>
            </a:r>
          </a:p>
          <a:p>
            <a:pPr lvl="1" eaLnBrk="1" hangingPunct="1">
              <a:defRPr/>
            </a:pPr>
            <a:r>
              <a:rPr lang="en-US" altLang="x-none" dirty="0"/>
              <a:t>Too few ==&gt; can’t learn</a:t>
            </a:r>
          </a:p>
          <a:p>
            <a:pPr lvl="1" eaLnBrk="1" hangingPunct="1">
              <a:defRPr/>
            </a:pPr>
            <a:r>
              <a:rPr lang="en-US" altLang="x-none" dirty="0"/>
              <a:t>Too many ==&gt; poor generalization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0DF9D776-C6A9-4B82-D862-A80D0779F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How big a training set?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B9D1C4CF-E085-D7A4-C435-F408AA5C1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/>
              <a:t>Determine your </a:t>
            </a:r>
            <a:r>
              <a:rPr lang="en-US" altLang="x-none" sz="2800">
                <a:solidFill>
                  <a:srgbClr val="FF0000"/>
                </a:solidFill>
              </a:rPr>
              <a:t>target error</a:t>
            </a:r>
            <a:r>
              <a:rPr lang="en-US" altLang="x-none" sz="2800"/>
              <a:t> </a:t>
            </a:r>
            <a:r>
              <a:rPr lang="en-US" altLang="x-none" sz="2800">
                <a:solidFill>
                  <a:srgbClr val="FF0000"/>
                </a:solidFill>
              </a:rPr>
              <a:t>rate</a:t>
            </a:r>
            <a:r>
              <a:rPr lang="en-US" altLang="x-none" sz="2800"/>
              <a:t>, </a:t>
            </a:r>
            <a:r>
              <a:rPr lang="en-US" altLang="x-none" sz="2800" i="1">
                <a:solidFill>
                  <a:schemeClr val="accent2"/>
                </a:solidFill>
              </a:rPr>
              <a:t>e</a:t>
            </a:r>
          </a:p>
          <a:p>
            <a:pPr eaLnBrk="1" hangingPunct="1">
              <a:defRPr/>
            </a:pPr>
            <a:r>
              <a:rPr lang="en-US" altLang="x-none" sz="2800">
                <a:solidFill>
                  <a:srgbClr val="FF0000"/>
                </a:solidFill>
              </a:rPr>
              <a:t>Success rate</a:t>
            </a:r>
            <a:r>
              <a:rPr lang="en-US" altLang="x-none" sz="2800"/>
              <a:t> is 1- </a:t>
            </a:r>
            <a:r>
              <a:rPr lang="en-US" altLang="x-none" sz="2800" i="1"/>
              <a:t>e</a:t>
            </a:r>
          </a:p>
          <a:p>
            <a:pPr eaLnBrk="1" hangingPunct="1">
              <a:defRPr/>
            </a:pPr>
            <a:r>
              <a:rPr lang="en-US" altLang="x-none" sz="2800"/>
              <a:t>Typical training set approx. </a:t>
            </a:r>
            <a:r>
              <a:rPr lang="en-US" altLang="x-none" sz="2800">
                <a:solidFill>
                  <a:srgbClr val="FF0000"/>
                </a:solidFill>
              </a:rPr>
              <a:t>n/</a:t>
            </a:r>
            <a:r>
              <a:rPr lang="en-US" altLang="x-none" sz="2800" i="1">
                <a:solidFill>
                  <a:srgbClr val="FF0000"/>
                </a:solidFill>
              </a:rPr>
              <a:t>e</a:t>
            </a:r>
            <a:r>
              <a:rPr lang="en-US" altLang="x-none" sz="2800"/>
              <a:t>, where </a:t>
            </a:r>
            <a:r>
              <a:rPr lang="en-US" altLang="x-none" sz="2800">
                <a:solidFill>
                  <a:srgbClr val="FF0000"/>
                </a:solidFill>
              </a:rPr>
              <a:t>n</a:t>
            </a:r>
            <a:r>
              <a:rPr lang="en-US" altLang="x-none" sz="2800"/>
              <a:t> is the number of weights in the net</a:t>
            </a:r>
          </a:p>
          <a:p>
            <a:pPr eaLnBrk="1" hangingPunct="1">
              <a:defRPr/>
            </a:pPr>
            <a:r>
              <a:rPr lang="en-US" altLang="x-none" sz="2800"/>
              <a:t>Example:</a:t>
            </a:r>
          </a:p>
          <a:p>
            <a:pPr lvl="1" eaLnBrk="1" hangingPunct="1">
              <a:defRPr/>
            </a:pPr>
            <a:r>
              <a:rPr lang="en-US" altLang="x-none" sz="2400" i="1"/>
              <a:t>e</a:t>
            </a:r>
            <a:r>
              <a:rPr lang="en-US" altLang="x-none" sz="2400"/>
              <a:t> = 0.1, n = 80 weights</a:t>
            </a:r>
          </a:p>
          <a:p>
            <a:pPr lvl="1" eaLnBrk="1" hangingPunct="1">
              <a:defRPr/>
            </a:pPr>
            <a:r>
              <a:rPr lang="en-US" altLang="x-none" sz="2400"/>
              <a:t>training set </a:t>
            </a:r>
            <a:r>
              <a:rPr lang="en-US" altLang="x-none" sz="2400">
                <a:solidFill>
                  <a:srgbClr val="FF0000"/>
                </a:solidFill>
              </a:rPr>
              <a:t>size 800</a:t>
            </a:r>
            <a:r>
              <a:rPr lang="en-US" altLang="x-none" sz="2400"/>
              <a:t> 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/>
              <a:t>     trained until </a:t>
            </a:r>
            <a:r>
              <a:rPr lang="en-US" altLang="x-none" sz="2400">
                <a:solidFill>
                  <a:srgbClr val="FF0000"/>
                </a:solidFill>
              </a:rPr>
              <a:t>95% correct training</a:t>
            </a:r>
            <a:r>
              <a:rPr lang="en-US" altLang="x-none" sz="2400"/>
              <a:t> set classification 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/>
              <a:t>       should produce 90% correct classification </a:t>
            </a:r>
          </a:p>
          <a:p>
            <a:pPr lvl="1" eaLnBrk="1" hangingPunct="1">
              <a:buFontTx/>
              <a:buNone/>
              <a:defRPr/>
            </a:pPr>
            <a:r>
              <a:rPr lang="en-US" altLang="x-none" sz="2400"/>
              <a:t>          on </a:t>
            </a:r>
            <a:r>
              <a:rPr lang="en-US" altLang="x-none" sz="2400">
                <a:solidFill>
                  <a:srgbClr val="FF0000"/>
                </a:solidFill>
              </a:rPr>
              <a:t>testing set</a:t>
            </a:r>
            <a:r>
              <a:rPr lang="en-US" altLang="x-none" sz="2400"/>
              <a:t> (typical)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1E42A67C-4CF5-9853-111A-3E811A6C6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C494BD9-D48D-A24A-FAA4-25BE9A4F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502" r="9377" b="16252"/>
          <a:stretch>
            <a:fillRect/>
          </a:stretch>
        </p:blipFill>
        <p:spPr bwMode="auto">
          <a:xfrm>
            <a:off x="457200" y="1676400"/>
            <a:ext cx="8107363" cy="484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0AD906F4-46B6-5672-6727-9B1CFA44A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2860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6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Learning Math</a:t>
            </a: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34308DD6-E158-2E89-5E9A-672197B21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791200"/>
            <a:ext cx="14478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5472319F-EB31-699A-36D1-B5A8E0067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975350"/>
            <a:ext cx="1295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 sz="1400">
                <a:latin typeface="Arial" charset="0"/>
              </a:rPr>
              <a:t>See next slide for explanation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393B941-1FB7-78E0-AA4B-B2CDC132B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962400" cy="28194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x-none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Visualization of Backpropagation learning</a:t>
            </a: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8BCB5227-F9E6-4713-EACE-089E8125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502" r="14064" b="16252"/>
          <a:stretch>
            <a:fillRect/>
          </a:stretch>
        </p:blipFill>
        <p:spPr bwMode="auto">
          <a:xfrm>
            <a:off x="0" y="3197225"/>
            <a:ext cx="5780088" cy="366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F1F6697-3160-D124-15E5-5E709BA0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5002" r="6563" b="11252"/>
          <a:stretch>
            <a:fillRect/>
          </a:stretch>
        </p:blipFill>
        <p:spPr bwMode="auto">
          <a:xfrm>
            <a:off x="4114800" y="0"/>
            <a:ext cx="5029200" cy="3236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6" name="Line 6">
            <a:extLst>
              <a:ext uri="{FF2B5EF4-FFF2-40B4-BE49-F238E27FC236}">
                <a16:creationId xmlns:a16="http://schemas.microsoft.com/office/drawing/2014/main" id="{53B80651-5E41-FD71-0C37-6051A48A5B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362200"/>
            <a:ext cx="5257800" cy="1828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4D759684-4D7B-CBF4-8488-56B871885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410200"/>
            <a:ext cx="27432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x-none">
                <a:latin typeface="Arial" charset="0"/>
              </a:rPr>
              <a:t>Backprop output layer</a:t>
            </a: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231F9DB6-251C-2D12-5D67-10CCA9AE3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5562600"/>
            <a:ext cx="1219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D2F9C8D-959B-5273-6A5A-0DEBA7A6E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F63A7F0-7122-DEF6-E7AE-764ED75A0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5002" r="5626" b="13751"/>
          <a:stretch>
            <a:fillRect/>
          </a:stretch>
        </p:blipFill>
        <p:spPr bwMode="auto">
          <a:xfrm>
            <a:off x="854075" y="0"/>
            <a:ext cx="8289925" cy="521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EDCFEF58-086F-E965-5521-9759CCFD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502" r="14064" b="16252"/>
          <a:stretch>
            <a:fillRect/>
          </a:stretch>
        </p:blipFill>
        <p:spPr bwMode="auto">
          <a:xfrm>
            <a:off x="0" y="4059238"/>
            <a:ext cx="4419600" cy="279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70" name="Line 6">
            <a:extLst>
              <a:ext uri="{FF2B5EF4-FFF2-40B4-BE49-F238E27FC236}">
                <a16:creationId xmlns:a16="http://schemas.microsoft.com/office/drawing/2014/main" id="{DA14A27D-0363-D2DA-2CBE-F2032654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495800"/>
            <a:ext cx="22860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9127CEFD-2D8C-359D-BF63-D74DB88CB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t="15002" r="4688" b="15002"/>
          <a:stretch>
            <a:fillRect/>
          </a:stretch>
        </p:blipFill>
        <p:spPr bwMode="auto">
          <a:xfrm>
            <a:off x="990600" y="0"/>
            <a:ext cx="8153400" cy="482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078C5E7C-FF32-3372-EA2F-AA0A03A0D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502" r="14064" b="16252"/>
          <a:stretch>
            <a:fillRect/>
          </a:stretch>
        </p:blipFill>
        <p:spPr bwMode="auto">
          <a:xfrm>
            <a:off x="0" y="4348163"/>
            <a:ext cx="3962400" cy="250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34F49EF-1E2E-6C74-9F1F-84B5CE5B9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660836B-9227-992E-4B7D-A1B571CC5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x-none" altLang="x-none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5E3D978F-D374-3658-3382-DC22FCAC1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6252" r="4688" b="11252"/>
          <a:stretch>
            <a:fillRect/>
          </a:stretch>
        </p:blipFill>
        <p:spPr bwMode="auto">
          <a:xfrm>
            <a:off x="1600200" y="0"/>
            <a:ext cx="7543800" cy="467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F22A3516-1B95-0C07-5A98-981BB086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502" r="14064" b="16252"/>
          <a:stretch>
            <a:fillRect/>
          </a:stretch>
        </p:blipFill>
        <p:spPr bwMode="auto">
          <a:xfrm>
            <a:off x="0" y="4348163"/>
            <a:ext cx="3962400" cy="250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>
            <a:extLst>
              <a:ext uri="{FF2B5EF4-FFF2-40B4-BE49-F238E27FC236}">
                <a16:creationId xmlns:a16="http://schemas.microsoft.com/office/drawing/2014/main" id="{1126F33B-26BE-02DF-8129-F7B94EDAB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>
                <a:latin typeface="Arial" charset="0"/>
              </a:rPr>
              <a:t>Summary</a:t>
            </a: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DF261806-778A-9938-C46C-A0B0FD83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7772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latin typeface="Arial" charset="0"/>
              </a:rPr>
              <a:t>- Given enough units, any function can be represented  </a:t>
            </a: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  by Multi-layer feed-forward networks.</a:t>
            </a:r>
          </a:p>
          <a:p>
            <a:pPr>
              <a:defRPr/>
            </a:pPr>
            <a:endParaRPr lang="en-US" altLang="en-US" sz="2400">
              <a:latin typeface="Arial" charset="0"/>
            </a:endParaRP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- Backpropagation learning works on multi-layer </a:t>
            </a: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  feed-forward networks.</a:t>
            </a:r>
          </a:p>
          <a:p>
            <a:pPr>
              <a:defRPr/>
            </a:pPr>
            <a:endParaRPr lang="en-US" altLang="en-US" sz="2400">
              <a:latin typeface="Arial" charset="0"/>
            </a:endParaRP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- Neural Networks are widely used in developing </a:t>
            </a:r>
          </a:p>
          <a:p>
            <a:pPr>
              <a:defRPr/>
            </a:pPr>
            <a:r>
              <a:rPr lang="en-US" altLang="en-US" sz="2400">
                <a:latin typeface="Arial" charset="0"/>
              </a:rPr>
              <a:t>  artificial learning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>
            <a:extLst>
              <a:ext uri="{FF2B5EF4-FFF2-40B4-BE49-F238E27FC236}">
                <a16:creationId xmlns:a16="http://schemas.microsoft.com/office/drawing/2014/main" id="{D2D07487-5AD7-4BE8-724F-5A23A166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dirty="0">
                <a:latin typeface="Arial" charset="0"/>
              </a:rPr>
              <a:t>Neurons, Nodes, Units</a:t>
            </a:r>
            <a:endParaRPr lang="en-US" altLang="en-US" sz="2400" dirty="0">
              <a:latin typeface="Times New Roman" charset="0"/>
            </a:endParaRP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id="{4E33A81B-691F-8320-F4ED-4BCBFD771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458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latin typeface="Arial" charset="0"/>
              </a:rPr>
              <a:t>- Each element of a NN is a node or neuron, or </a:t>
            </a:r>
            <a:r>
              <a:rPr lang="en-US" altLang="en-US" sz="3200" dirty="0">
                <a:solidFill>
                  <a:srgbClr val="FF0000"/>
                </a:solidFill>
                <a:latin typeface="Arial" charset="0"/>
              </a:rPr>
              <a:t>unit.</a:t>
            </a:r>
          </a:p>
          <a:p>
            <a:pPr>
              <a:defRPr/>
            </a:pPr>
            <a:endParaRPr lang="en-US" altLang="en-US" sz="3200" dirty="0">
              <a:latin typeface="Arial" charset="0"/>
            </a:endParaRPr>
          </a:p>
          <a:p>
            <a:pPr>
              <a:defRPr/>
            </a:pPr>
            <a:r>
              <a:rPr lang="en-US" altLang="en-US" sz="3200" dirty="0">
                <a:latin typeface="Arial" charset="0"/>
              </a:rPr>
              <a:t>- Units are connected by edges or connections or </a:t>
            </a:r>
            <a:r>
              <a:rPr lang="en-US" altLang="en-US" sz="3200" dirty="0">
                <a:solidFill>
                  <a:srgbClr val="FF0000"/>
                </a:solidFill>
                <a:latin typeface="Arial" charset="0"/>
              </a:rPr>
              <a:t>links.</a:t>
            </a:r>
          </a:p>
          <a:p>
            <a:pPr>
              <a:defRPr/>
            </a:pPr>
            <a:endParaRPr lang="en-US" altLang="en-US" sz="3200" dirty="0">
              <a:latin typeface="Arial" charset="0"/>
            </a:endParaRPr>
          </a:p>
          <a:p>
            <a:pPr>
              <a:defRPr/>
            </a:pPr>
            <a:r>
              <a:rPr lang="en-US" altLang="en-US" sz="3200" dirty="0">
                <a:latin typeface="Arial" charset="0"/>
              </a:rPr>
              <a:t>- Each link has a </a:t>
            </a:r>
            <a:r>
              <a:rPr lang="en-US" altLang="en-US" sz="3200" dirty="0">
                <a:solidFill>
                  <a:srgbClr val="FF0000"/>
                </a:solidFill>
                <a:latin typeface="Arial" charset="0"/>
              </a:rPr>
              <a:t>numeric weight</a:t>
            </a:r>
            <a:r>
              <a:rPr lang="en-US" altLang="en-US" sz="3200" dirty="0"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19C15042-9C78-0BFE-4AB4-A02531D03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Biological Neurons </a:t>
            </a:r>
          </a:p>
        </p:txBody>
      </p:sp>
      <p:pic>
        <p:nvPicPr>
          <p:cNvPr id="249859" name="Picture 3">
            <a:extLst>
              <a:ext uri="{FF2B5EF4-FFF2-40B4-BE49-F238E27FC236}">
                <a16:creationId xmlns:a16="http://schemas.microsoft.com/office/drawing/2014/main" id="{49A59035-ACE8-72D8-8B04-5B35B2AB9EAB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2" b="40027"/>
          <a:stretch>
            <a:fillRect/>
          </a:stretch>
        </p:blipFill>
        <p:spPr>
          <a:xfrm>
            <a:off x="457200" y="1663700"/>
            <a:ext cx="8229600" cy="43973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2974</Words>
  <Application>Microsoft Macintosh PowerPoint</Application>
  <PresentationFormat>On-screen Show (4:3)</PresentationFormat>
  <Paragraphs>487</Paragraphs>
  <Slides>77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Arial Black</vt:lpstr>
      <vt:lpstr>Courier New</vt:lpstr>
      <vt:lpstr>Times New Roman</vt:lpstr>
      <vt:lpstr>Default Design</vt:lpstr>
      <vt:lpstr>Document</vt:lpstr>
      <vt:lpstr>Worksheet</vt:lpstr>
      <vt:lpstr>Biological analogy and some main ideas</vt:lpstr>
      <vt:lpstr>PowerPoint Presentation</vt:lpstr>
      <vt:lpstr>PowerPoint Presentation</vt:lpstr>
      <vt:lpstr>PowerPoint Presentation</vt:lpstr>
      <vt:lpstr>2011 Comparison of “Brainpower”</vt:lpstr>
      <vt:lpstr>History</vt:lpstr>
      <vt:lpstr>PowerPoint Presentation</vt:lpstr>
      <vt:lpstr>PowerPoint Presentation</vt:lpstr>
      <vt:lpstr>Biological Neurons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Function Perceptrons</vt:lpstr>
      <vt:lpstr>PowerPoint Presentation</vt:lpstr>
      <vt:lpstr>Notation</vt:lpstr>
      <vt:lpstr>Notation (cont.)</vt:lpstr>
      <vt:lpstr>Operation of individual units</vt:lpstr>
      <vt:lpstr>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Perceptrons  </vt:lpstr>
      <vt:lpstr>Perceptron learning rule</vt:lpstr>
      <vt:lpstr>Adjusting perceptron weights</vt:lpstr>
      <vt:lpstr>Node biases</vt:lpstr>
      <vt:lpstr>Training biases ()</vt:lpstr>
      <vt:lpstr>Classification problems: Perceptron convergence theorem</vt:lpstr>
      <vt:lpstr>Linear separability</vt:lpstr>
      <vt:lpstr>PowerPoint Presentation</vt:lpstr>
      <vt:lpstr>AND and OR linear Separators</vt:lpstr>
      <vt:lpstr>Separability of 3-dim. data</vt:lpstr>
      <vt:lpstr>How do we compute XOR?</vt:lpstr>
      <vt:lpstr>Perceptrons &amp; XOR</vt:lpstr>
      <vt:lpstr>PowerPoint Presentation</vt:lpstr>
      <vt:lpstr>PowerPoint Presentation</vt:lpstr>
      <vt:lpstr>PowerPoint Presentation</vt:lpstr>
      <vt:lpstr>PowerPoint Presentation</vt:lpstr>
      <vt:lpstr>Need for hidden units</vt:lpstr>
      <vt:lpstr>2-2-1 Feedforward NN  (with a hidden layer containing 2 nodes)</vt:lpstr>
      <vt:lpstr>XOR Solution with 2-2-1 FFNN </vt:lpstr>
      <vt:lpstr>N-layer FeedForward Network</vt:lpstr>
      <vt:lpstr>Feed-forward NN with two hidden layers</vt:lpstr>
      <vt:lpstr>“Net weighted input” to a node k</vt:lpstr>
      <vt:lpstr>Bias Neurons</vt:lpstr>
      <vt:lpstr>What do various nodes in a FFNN do?</vt:lpstr>
      <vt:lpstr>Most frequently used node functions</vt:lpstr>
      <vt:lpstr>Gradient Descent</vt:lpstr>
      <vt:lpstr>Reactive architecture based on NN for a simple robot</vt:lpstr>
      <vt:lpstr>PowerPoint Presentation</vt:lpstr>
      <vt:lpstr>PowerPoint Presentation</vt:lpstr>
      <vt:lpstr>Backpropagation Network training</vt:lpstr>
      <vt:lpstr>Backpropagation Learning Details</vt:lpstr>
      <vt:lpstr>PowerPoint Presentation</vt:lpstr>
      <vt:lpstr>Backpropagation Algorithm  (“stochastic GD” with batch size =1)</vt:lpstr>
      <vt:lpstr>Gradient Descent</vt:lpstr>
      <vt:lpstr>Error Surface</vt:lpstr>
      <vt:lpstr>Gradient Descent in NNs</vt:lpstr>
      <vt:lpstr>Updating hidden-to-output</vt:lpstr>
      <vt:lpstr>Updating interior weights</vt:lpstr>
      <vt:lpstr>How do we pick ?</vt:lpstr>
      <vt:lpstr>Network size</vt:lpstr>
      <vt:lpstr>How big a training set?</vt:lpstr>
      <vt:lpstr>Backpropagation Learning Math</vt:lpstr>
      <vt:lpstr>Visualization of Backpropagation learning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Marek</dc:creator>
  <cp:lastModifiedBy>Chilukuri K Mohan</cp:lastModifiedBy>
  <cp:revision>18</cp:revision>
  <dcterms:created xsi:type="dcterms:W3CDTF">2006-03-11T21:12:00Z</dcterms:created>
  <dcterms:modified xsi:type="dcterms:W3CDTF">2023-10-18T12:58:54Z</dcterms:modified>
</cp:coreProperties>
</file>