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21"/>
  </p:notesMasterIdLst>
  <p:handoutMasterIdLst>
    <p:handoutMasterId r:id="rId22"/>
  </p:handoutMasterIdLst>
  <p:sldIdLst>
    <p:sldId id="658" r:id="rId2"/>
    <p:sldId id="644" r:id="rId3"/>
    <p:sldId id="655" r:id="rId4"/>
    <p:sldId id="657" r:id="rId5"/>
    <p:sldId id="642" r:id="rId6"/>
    <p:sldId id="643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4" r:id="rId16"/>
    <p:sldId id="668" r:id="rId17"/>
    <p:sldId id="664" r:id="rId18"/>
    <p:sldId id="690" r:id="rId19"/>
    <p:sldId id="666" r:id="rId20"/>
  </p:sldIdLst>
  <p:sldSz cx="9144000" cy="6858000" type="screen4x3"/>
  <p:notesSz cx="7315200" cy="9601200"/>
  <p:custShowLst>
    <p:custShow name="Custom Show 1" id="0">
      <p:sldLst/>
    </p:custShow>
  </p:custShowLst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anose="030F0902030302020204" pitchFamily="66" charset="0"/>
        <a:ea typeface="+mn-ea"/>
        <a:cs typeface="+mn-cs"/>
        <a:sym typeface="Symbol" pitchFamily="2" charset="2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anose="030F0902030302020204" pitchFamily="66" charset="0"/>
        <a:ea typeface="+mn-ea"/>
        <a:cs typeface="+mn-cs"/>
        <a:sym typeface="Symbol" pitchFamily="2" charset="2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anose="030F0902030302020204" pitchFamily="66" charset="0"/>
        <a:ea typeface="+mn-ea"/>
        <a:cs typeface="+mn-cs"/>
        <a:sym typeface="Symbol" pitchFamily="2" charset="2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anose="030F0902030302020204" pitchFamily="66" charset="0"/>
        <a:ea typeface="+mn-ea"/>
        <a:cs typeface="+mn-cs"/>
        <a:sym typeface="Symbol" pitchFamily="2" charset="2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anose="030F0902030302020204" pitchFamily="66" charset="0"/>
        <a:ea typeface="+mn-ea"/>
        <a:cs typeface="+mn-cs"/>
        <a:sym typeface="Symbol" pitchFamily="2" charset="2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Comic Sans MS" panose="030F0902030302020204" pitchFamily="66" charset="0"/>
        <a:ea typeface="+mn-ea"/>
        <a:cs typeface="+mn-cs"/>
        <a:sym typeface="Symbol" pitchFamily="2" charset="2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Comic Sans MS" panose="030F0902030302020204" pitchFamily="66" charset="0"/>
        <a:ea typeface="+mn-ea"/>
        <a:cs typeface="+mn-cs"/>
        <a:sym typeface="Symbol" pitchFamily="2" charset="2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Comic Sans MS" panose="030F0902030302020204" pitchFamily="66" charset="0"/>
        <a:ea typeface="+mn-ea"/>
        <a:cs typeface="+mn-cs"/>
        <a:sym typeface="Symbol" pitchFamily="2" charset="2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Comic Sans MS" panose="030F0902030302020204" pitchFamily="66" charset="0"/>
        <a:ea typeface="+mn-ea"/>
        <a:cs typeface="+mn-cs"/>
        <a:sym typeface="Symbol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14" autoAdjust="0"/>
    <p:restoredTop sz="94698" autoAdjust="0"/>
  </p:normalViewPr>
  <p:slideViewPr>
    <p:cSldViewPr>
      <p:cViewPr varScale="1">
        <p:scale>
          <a:sx n="98" d="100"/>
          <a:sy n="98" d="100"/>
        </p:scale>
        <p:origin x="14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573A4B51-3EF0-EC7B-1688-E199406B56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20000"/>
              </a:spcBef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16A1161-9B2E-30E0-24DC-DC429B5FC8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20000"/>
              </a:spcBef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6" name="Rectangle 4">
            <a:extLst>
              <a:ext uri="{FF2B5EF4-FFF2-40B4-BE49-F238E27FC236}">
                <a16:creationId xmlns:a16="http://schemas.microsoft.com/office/drawing/2014/main" id="{CDC927E0-E374-7B9B-C6E0-18941514BC4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20000"/>
              </a:spcBef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E05E2E50-A297-26D0-846A-E00FE2F78CD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20000"/>
              </a:spcBef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00C4AA12-344C-3C45-8EC3-D0453BE00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2210065-4454-9B10-18B6-07A9163B32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963FFA2-C27E-3458-B06C-BAF6873AB0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C37D5D4-BE1F-354E-F243-0F2ACA724BA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6B3DE57-9DE1-AF6D-A272-80DE9DCBB2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63F1D17-E67C-253A-8976-C71319154D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34BEECE-F61F-4217-CFCF-7A5A8DE10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D5E238-5B1A-834E-9D2A-8C4E55AC99A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AD5C7712-81D6-AC69-7263-B303FD8C5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CE861301-FE60-7F0C-F5EA-E085A36BA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70A37011-D536-43E2-4256-9FB5052D2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 defTabSz="966788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 defTabSz="966788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 defTabSz="966788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 defTabSz="966788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4B11BA7F-52CB-6B40-A177-EDCF5B08DD25}" type="slidenum">
              <a:rPr lang="en-CA" altLang="en-US" sz="13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CA" altLang="en-US" sz="13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5E77-9557-C96D-9F6E-9102D905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3279F-8B28-104D-B967-F34CCFB59135}" type="datetime1">
              <a:rPr lang="en-US"/>
              <a:pPr>
                <a:defRPr/>
              </a:pPr>
              <a:t>10/23/23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A213-3D21-28A5-E589-C57B3CAB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Neural Networks                                                                 Lecture 8: Backpropagation Learning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F828-3853-618B-AC4F-2D9F6E37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2A1E1-6F58-494F-AD80-AFE2720A304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8245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1AB75-14BB-9AC7-5643-4ED9A858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A306-596B-0949-9274-87CAC3AB566E}" type="datetime1">
              <a:rPr lang="en-US"/>
              <a:pPr>
                <a:defRPr/>
              </a:pPr>
              <a:t>10/23/23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5E803-8185-50F6-B4E9-53B88D3C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Neural Networks                                                                 Lecture 8: Backpropagation Learning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7DF1-EFAB-7FF5-B15A-6F2FBFD0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D938B-515C-744E-A073-CF97B9D12C4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586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0A31-AD06-0146-F6F9-0FDA2746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16761-52CF-C54E-9330-658DB161BB19}" type="datetime1">
              <a:rPr lang="en-US"/>
              <a:pPr>
                <a:defRPr/>
              </a:pPr>
              <a:t>10/23/23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6E73-DDBF-33E4-40F6-B1E3C145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Neural Networks                                                                 Lecture 8: Backpropagation Learning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A8E9-6F83-EEB6-E754-C72946C2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6BAD0-0BFA-A148-8602-2C13834E5B7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9141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AF71E-D75A-6A45-6618-C7CD8EFE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C15B0-CC23-E441-BFA4-C3D2D06E8868}" type="datetime1">
              <a:rPr lang="en-US"/>
              <a:pPr>
                <a:defRPr/>
              </a:pPr>
              <a:t>10/23/23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8289-0F4C-C6A1-5286-1DC912A7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Neural Networks                                                                 Lecture 8: Backpropagation Learning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DB7A6-2267-6C18-B2B4-FB0ADE3A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5CBA0-37B5-CB4F-A72F-F20C01DB895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7619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B9AA-2D07-16A7-E9EE-5756E1CD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27BCD-5F61-B342-9630-E8EADADE0920}" type="datetime1">
              <a:rPr lang="en-US"/>
              <a:pPr>
                <a:defRPr/>
              </a:pPr>
              <a:t>10/23/23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9C62-CC74-9503-7ADE-8A6FCBC9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Neural Networks                                                                 Lecture 8: Backpropagation Learning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19C3D-1008-E69E-2C6A-C2B47F46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5F94-9D32-194A-97D6-CAD80054CA0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229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49AC9F-7F92-AB84-8AC1-2239B171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F6DB3-E3C0-C74E-875D-FF9A2F1C10C6}" type="datetime1">
              <a:rPr lang="en-US"/>
              <a:pPr>
                <a:defRPr/>
              </a:pPr>
              <a:t>10/23/23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0FCBC4-797F-A2A8-50BC-DD5DC8DE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Neural Networks                                                                 Lecture 8: Backpropagation Learning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09CE5C-1E5A-BE0A-00B0-1DD11AEE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51E64-B2AC-744A-A830-593421D4ABD0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0485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552265A-A91C-F874-8C39-D814CCF9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C3EFF-612C-D84E-AFA5-D8F1C8DC9D06}" type="datetime1">
              <a:rPr lang="en-US"/>
              <a:pPr>
                <a:defRPr/>
              </a:pPr>
              <a:t>10/23/23</a:t>
            </a:fld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A84310-594A-C074-CD99-ABBF0D64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Neural Networks                                                                 Lecture 8: Backpropagation Learning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67B07E-0E3F-2B74-55A2-A7BF8F19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703EB-700D-C546-A4D2-BE553A52D13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0900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E8028F-44C3-4802-CE93-151622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8695E-4E11-7B4A-9AD3-E120A046C83F}" type="datetime1">
              <a:rPr lang="en-US"/>
              <a:pPr>
                <a:defRPr/>
              </a:pPr>
              <a:t>10/23/23</a:t>
            </a:fld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4C3B1E5-0E18-C091-B060-405BB60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Neural Networks                                                                 Lecture 8: Backpropagation Learning</a:t>
            </a: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ED0746-84FA-AD9B-ACBC-72109CB4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69CC1-3155-5149-BCAC-295CA81B202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0006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7099852-5C19-7125-A12F-67C2EDE2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C464D-062A-0D4F-92BD-4C5B3C021C77}" type="datetime1">
              <a:rPr lang="en-US"/>
              <a:pPr>
                <a:defRPr/>
              </a:pPr>
              <a:t>10/23/23</a:t>
            </a:fld>
            <a:endParaRPr lang="en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860CE2B-152C-2653-9AC8-480A925E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Neural Networks                                                                 Lecture 8: Backpropagation Learning</a:t>
            </a:r>
            <a:endParaRPr lang="en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FF45CE-8BC7-3674-8150-728E005A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56340-D6BB-2544-8940-F352DD8E9AD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6991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D52452-38A8-8AC2-F3BA-98A79540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F2503-B059-3944-93E6-24D3784BCBC4}" type="datetime1">
              <a:rPr lang="en-US"/>
              <a:pPr>
                <a:defRPr/>
              </a:pPr>
              <a:t>10/23/23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003315-D75A-4C99-AE0C-A6691B44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Neural Networks                                                                 Lecture 8: Backpropagation Learning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74FCD3-7482-31F1-1001-75821B4D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96858-9D8B-9D4B-B3CE-A80EA7F249F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0989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EE447C-C2DA-90ED-766B-AFE682C2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134F2-2BAC-744B-B9A6-F4AB99667D94}" type="datetime1">
              <a:rPr lang="en-US"/>
              <a:pPr>
                <a:defRPr/>
              </a:pPr>
              <a:t>10/23/23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D4B67A-0C3C-2004-AB25-9D29E7DF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Neural Networks                                                                 Lecture 8: Backpropagation Learning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10D6BF-9AA3-51BE-D23E-B330FD67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59204-82A1-8C41-A021-38E4F6DC8E7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3146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5222B44-F434-BBF6-F756-70B36B4235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600A81B-ED3F-055B-08B2-3C6F1070E6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0CC2D-7220-2BA4-DACD-D99039ABA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fld id="{12C5DB9F-6363-A742-9CD0-1D3FE87C7A12}" type="datetime1">
              <a:rPr lang="en-US"/>
              <a:pPr>
                <a:defRPr/>
              </a:pPr>
              <a:t>10/23/23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6B48-5AAD-4025-0A11-C82372132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/>
              <a:t>Neural Networks                                                                 Lecture 8: Backpropagation Learning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03B2-B2D4-3055-3F78-8A4EC126B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EC51F0-15C6-CF4E-903B-3E9AD123254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nemstudio.org/ai/nn/backprop_4x6x14_python.txt" TargetMode="External"/><Relationship Id="rId2" Type="http://schemas.openxmlformats.org/officeDocument/2006/relationships/hyperlink" Target="https://www.nnwj.de/backpropag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8.io/backpropagation-from-scratch-in-julia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EB80999-F268-2702-5815-B5D2D3FC992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eaLnBrk="1" hangingPunct="1"/>
            <a:r>
              <a:rPr lang="en-US" altLang="en-US"/>
              <a:t>Backpropagation Learning Algorithm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530E6A0-7882-374B-496B-32CC612033B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Early slides modified from those of Marc Pomplun, UMB; many other sources are available on the internet, but use slightly different notation.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E6AEAAB2-BB9B-FFB2-BFF2-CC5D77D0F7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5716068C-BF06-7648-A38D-757F5BB15D1E}" type="slidenum">
              <a:rPr lang="en-CA" altLang="en-US" sz="900" smtClean="0">
                <a:solidFill>
                  <a:srgbClr val="898989"/>
                </a:solidFill>
              </a:rPr>
              <a:pPr/>
              <a:t>1</a:t>
            </a:fld>
            <a:endParaRPr lang="en-CA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2D2655A0-0972-733E-156C-2CABFB87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Backpropagation Learning</a:t>
            </a:r>
            <a:endParaRPr lang="en-CA" altLang="en-US"/>
          </a:p>
        </p:txBody>
      </p:sp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ED68BD2F-300F-C8BB-3AF0-CA691CE7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B6E94DF1-C2A9-7C4F-810F-F7C70F1A0B1D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10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1C895F77-4A21-8AF5-A82C-058DCF029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762000"/>
          <a:ext cx="42052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406400" progId="Equation.3">
                  <p:embed/>
                </p:oleObj>
              </mc:Choice>
              <mc:Fallback>
                <p:oleObj name="Equation" r:id="rId2" imgW="17018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4205288" cy="11445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8">
            <a:extLst>
              <a:ext uri="{FF2B5EF4-FFF2-40B4-BE49-F238E27FC236}">
                <a16:creationId xmlns:a16="http://schemas.microsoft.com/office/drawing/2014/main" id="{9F9AC41A-5EDC-76CB-0536-A98D9BAC228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819400"/>
            <a:ext cx="4154488" cy="1114425"/>
            <a:chOff x="152400" y="2819400"/>
            <a:chExt cx="4154488" cy="1114425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0245F4B-4154-D9E0-350B-6969EAF3E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124200"/>
              <a:ext cx="19050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sym typeface="Symbol" panose="05050102010706020507" pitchFamily="18" charset="2"/>
                </a:rPr>
                <a:t>Since 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endParaRPr lang="en-US" sz="2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endParaRPr>
            </a:p>
          </p:txBody>
        </p:sp>
        <p:graphicFrame>
          <p:nvGraphicFramePr>
            <p:cNvPr id="27663" name="Object 4">
              <a:extLst>
                <a:ext uri="{FF2B5EF4-FFF2-40B4-BE49-F238E27FC236}">
                  <a16:creationId xmlns:a16="http://schemas.microsoft.com/office/drawing/2014/main" id="{890584F1-06E1-7DB2-5B81-50827DFDFF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00" y="2819400"/>
            <a:ext cx="2935288" cy="1114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68400" imgH="406400" progId="Equation.3">
                    <p:embed/>
                  </p:oleObj>
                </mc:Choice>
                <mc:Fallback>
                  <p:oleObj name="Equation" r:id="rId4" imgW="1168400" imgH="406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2819400"/>
                          <a:ext cx="2935288" cy="111442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0">
            <a:extLst>
              <a:ext uri="{FF2B5EF4-FFF2-40B4-BE49-F238E27FC236}">
                <a16:creationId xmlns:a16="http://schemas.microsoft.com/office/drawing/2014/main" id="{E999D8E7-F88A-1A75-9536-A41BBF36E61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44925"/>
            <a:ext cx="3848100" cy="1228725"/>
            <a:chOff x="152400" y="3844925"/>
            <a:chExt cx="3848100" cy="1228725"/>
          </a:xfrm>
        </p:grpSpPr>
        <p:graphicFrame>
          <p:nvGraphicFramePr>
            <p:cNvPr id="27660" name="Object 3">
              <a:extLst>
                <a:ext uri="{FF2B5EF4-FFF2-40B4-BE49-F238E27FC236}">
                  <a16:creationId xmlns:a16="http://schemas.microsoft.com/office/drawing/2014/main" id="{91AE735F-38E4-38ED-C805-C826975ABA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1513" y="3844925"/>
            <a:ext cx="2058987" cy="1228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00100" imgH="444500" progId="Equation.DSMT4">
                    <p:embed/>
                  </p:oleObj>
                </mc:Choice>
                <mc:Fallback>
                  <p:oleObj name="Equation" r:id="rId6" imgW="800100" imgH="4445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513" y="3844925"/>
                          <a:ext cx="2058987" cy="1228725"/>
                        </a:xfrm>
                        <a:prstGeom prst="rect">
                          <a:avLst/>
                        </a:prstGeom>
                        <a:solidFill>
                          <a:srgbClr val="7030A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47D5B146-2556-0FCE-C704-CBEC11176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191000"/>
              <a:ext cx="19050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sym typeface="Symbol" panose="05050102010706020507" pitchFamily="18" charset="2"/>
                </a:rPr>
                <a:t>We have: 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endParaRPr lang="en-US" sz="2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FA6CAEC8-F414-AC99-13F0-6D222A65283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05000"/>
            <a:ext cx="5391150" cy="1052513"/>
            <a:chOff x="152400" y="1905000"/>
            <a:chExt cx="5391150" cy="1052513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6C2E55F8-4DE2-E0BE-FC4E-A58F1C6D7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133600"/>
              <a:ext cx="28194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sym typeface="Symbol" panose="05050102010706020507" pitchFamily="18" charset="2"/>
                </a:rPr>
                <a:t>We know that: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endParaRPr lang="en-US" sz="2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endParaRPr>
            </a:p>
          </p:txBody>
        </p:sp>
        <p:graphicFrame>
          <p:nvGraphicFramePr>
            <p:cNvPr id="27659" name="Object 5">
              <a:extLst>
                <a:ext uri="{FF2B5EF4-FFF2-40B4-BE49-F238E27FC236}">
                  <a16:creationId xmlns:a16="http://schemas.microsoft.com/office/drawing/2014/main" id="{DDE65FE3-9F26-BC40-DFC7-7244ECE510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7000" y="1905000"/>
            <a:ext cx="2876550" cy="1052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3000" imgH="368300" progId="Equation.3">
                    <p:embed/>
                  </p:oleObj>
                </mc:Choice>
                <mc:Fallback>
                  <p:oleObj name="Equation" r:id="rId8" imgW="1143000" imgH="368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1905000"/>
                          <a:ext cx="2876550" cy="1052513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1">
            <a:extLst>
              <a:ext uri="{FF2B5EF4-FFF2-40B4-BE49-F238E27FC236}">
                <a16:creationId xmlns:a16="http://schemas.microsoft.com/office/drawing/2014/main" id="{80C2F228-61C2-3B9F-9FC3-9EB50E89E62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029200"/>
            <a:ext cx="7735888" cy="1082675"/>
            <a:chOff x="152400" y="5029200"/>
            <a:chExt cx="7735888" cy="1082675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526BB0CB-28A6-68D6-85BD-CB18AD319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257800"/>
              <a:ext cx="2895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sym typeface="Symbol" panose="05050102010706020507" pitchFamily="18" charset="2"/>
                </a:rPr>
                <a:t>Which gives us: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endParaRPr lang="en-US" sz="2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endParaRPr>
            </a:p>
          </p:txBody>
        </p:sp>
        <p:graphicFrame>
          <p:nvGraphicFramePr>
            <p:cNvPr id="27657" name="Object 6">
              <a:extLst>
                <a:ext uri="{FF2B5EF4-FFF2-40B4-BE49-F238E27FC236}">
                  <a16:creationId xmlns:a16="http://schemas.microsoft.com/office/drawing/2014/main" id="{25E32322-90E6-07E1-7266-5D1736BB83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800" y="5029200"/>
            <a:ext cx="4916488" cy="1082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06600" imgH="393700" progId="Equation.3">
                    <p:embed/>
                  </p:oleObj>
                </mc:Choice>
                <mc:Fallback>
                  <p:oleObj name="Equation" r:id="rId10" imgW="2006600" imgH="393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5029200"/>
                          <a:ext cx="4916488" cy="108267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7F860DB5-377E-C7FA-5993-E39B7BEF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Backpropagation Learning</a:t>
            </a:r>
            <a:endParaRPr lang="en-CA" altLang="en-US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08034D5C-40BE-271B-A16C-A5854D828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839200" cy="9144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sym typeface="Symbol" pitchFamily="18" charset="2"/>
              </a:rPr>
              <a:t>For the derivative with regard to </a:t>
            </a:r>
            <a:r>
              <a:rPr lang="en-US" sz="2800" dirty="0" err="1">
                <a:sym typeface="Symbol" pitchFamily="18" charset="2"/>
              </a:rPr>
              <a:t>w</a:t>
            </a:r>
            <a:r>
              <a:rPr lang="en-US" sz="2800" baseline="-25000" dirty="0" err="1">
                <a:sym typeface="Symbol" pitchFamily="18" charset="2"/>
              </a:rPr>
              <a:t>j,i</a:t>
            </a:r>
            <a:r>
              <a:rPr lang="en-US" sz="2800" baseline="30000" dirty="0">
                <a:sym typeface="Symbol" pitchFamily="18" charset="2"/>
              </a:rPr>
              <a:t>(1,0)</a:t>
            </a:r>
            <a:r>
              <a:rPr lang="en-US" sz="2800" dirty="0">
                <a:sym typeface="Symbol" pitchFamily="18" charset="2"/>
              </a:rPr>
              <a:t>, notice that E depends on it through </a:t>
            </a:r>
            <a:r>
              <a:rPr lang="en-US" sz="2800" dirty="0" err="1">
                <a:sym typeface="Symbol" pitchFamily="18" charset="2"/>
              </a:rPr>
              <a:t>net</a:t>
            </a:r>
            <a:r>
              <a:rPr lang="en-US" sz="2800" baseline="-25000" dirty="0" err="1">
                <a:sym typeface="Symbol" pitchFamily="18" charset="2"/>
              </a:rPr>
              <a:t>j</a:t>
            </a:r>
            <a:r>
              <a:rPr lang="en-US" sz="2800" baseline="30000" dirty="0">
                <a:sym typeface="Symbol" pitchFamily="18" charset="2"/>
              </a:rPr>
              <a:t>(1)</a:t>
            </a:r>
            <a:r>
              <a:rPr lang="en-US" sz="2800" dirty="0">
                <a:sym typeface="Symbol" pitchFamily="18" charset="2"/>
              </a:rPr>
              <a:t>, which influences each o</a:t>
            </a:r>
            <a:r>
              <a:rPr lang="en-US" sz="2800" baseline="-25000" dirty="0">
                <a:sym typeface="Symbol" pitchFamily="18" charset="2"/>
              </a:rPr>
              <a:t>k</a:t>
            </a:r>
            <a:r>
              <a:rPr lang="en-US" sz="2800" dirty="0">
                <a:sym typeface="Symbol" pitchFamily="18" charset="2"/>
              </a:rPr>
              <a:t> with k = 1, …, K:</a:t>
            </a: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600" dirty="0">
              <a:sym typeface="Symbol" pitchFamily="18" charset="2"/>
            </a:endParaRP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47EB8233-D433-0B2E-C425-54F59B9F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AA198C72-2C71-0042-8EF5-373F92FE78BE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11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2412B9B-9C3F-0E8B-9525-BDF376181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971800"/>
            <a:ext cx="88392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Using the chain rule of derivatives again: 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sz="2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 panose="05050102010706020507" pitchFamily="18" charset="2"/>
            </a:endParaRP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A2893A9D-2B86-A73A-1B9D-85CAD38C3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" y="2133600"/>
          <a:ext cx="22891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700" imgH="177800" progId="Equation.3">
                  <p:embed/>
                </p:oleObj>
              </mc:Choice>
              <mc:Fallback>
                <p:oleObj name="Equation" r:id="rId2" imgW="9017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2133600"/>
                        <a:ext cx="2289175" cy="588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976C61-D580-FFD3-0D0A-F150AE491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1828800"/>
          <a:ext cx="27511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2200" imgH="393700" progId="Equation.3">
                  <p:embed/>
                </p:oleObj>
              </mc:Choice>
              <mc:Fallback>
                <p:oleObj name="Equation" r:id="rId4" imgW="10922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28800"/>
                        <a:ext cx="2751138" cy="1082675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23DE7ED2-2F6E-F393-43D2-FD9879018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8163" y="2133600"/>
          <a:ext cx="24114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500" imgH="190500" progId="Equation.3">
                  <p:embed/>
                </p:oleObj>
              </mc:Choice>
              <mc:Fallback>
                <p:oleObj name="Equation" r:id="rId6" imgW="9525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133600"/>
                        <a:ext cx="2411412" cy="6048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3E30EF-EBB6-569D-7A35-8C9EDDE5F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733800"/>
          <a:ext cx="67722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81300" imgH="431800" progId="Equation.3">
                  <p:embed/>
                </p:oleObj>
              </mc:Choice>
              <mc:Fallback>
                <p:oleObj name="Equation" r:id="rId8" imgW="2781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6772275" cy="1174750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D03EE731-75E4-81C4-F1E4-0E0042944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5029200"/>
          <a:ext cx="74215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60700" imgH="406400" progId="Equation.3">
                  <p:embed/>
                </p:oleObj>
              </mc:Choice>
              <mc:Fallback>
                <p:oleObj name="Equation" r:id="rId10" imgW="30607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7421563" cy="1112838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  <p:bldP spid="16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913FD26-BAFD-F72F-DC97-ED353B7C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Backpropagation Learning</a:t>
            </a:r>
            <a:endParaRPr lang="en-CA" altLang="en-US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728E6757-F08A-2F6D-1AF4-925AC8C48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9144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sym typeface="Symbol" pitchFamily="18" charset="2"/>
              </a:rPr>
              <a:t>This gives us the following weight changes at the output layer:</a:t>
            </a: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600" dirty="0">
              <a:sym typeface="Symbol" pitchFamily="18" charset="2"/>
            </a:endParaRP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0CE06518-38E9-A45C-2D82-0C14902B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0D292ADD-F1A2-414B-86D6-A2BFAFF00B06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12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35500C0-A0D9-6373-825D-A3875D7CC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814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… and at the inner layer: 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sz="2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 panose="05050102010706020507" pitchFamily="18" charset="2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FD95CEA-C818-F7B5-30A4-B66D86DD78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1447800"/>
          <a:ext cx="37719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0" imgH="190500" progId="Equation.3">
                  <p:embed/>
                </p:oleObj>
              </mc:Choice>
              <mc:Fallback>
                <p:oleObj name="Equation" r:id="rId2" imgW="1524000" imgH="19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1447800"/>
                        <a:ext cx="3771900" cy="619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3A1AA465-B11B-0BFD-9031-836BCE0E8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3" y="2305050"/>
          <a:ext cx="34623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177800" progId="Equation.DSMT4">
                  <p:embed/>
                </p:oleObj>
              </mc:Choice>
              <mc:Fallback>
                <p:oleObj name="Equation" r:id="rId4" imgW="1384300" imgH="177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305050"/>
                        <a:ext cx="3462337" cy="5889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F34D36F-E94B-79DB-8EC8-EC8D75285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191000"/>
          <a:ext cx="36798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900" imgH="190500" progId="Equation.3">
                  <p:embed/>
                </p:oleObj>
              </mc:Choice>
              <mc:Fallback>
                <p:oleObj name="Equation" r:id="rId6" imgW="14859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3679825" cy="619125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4C9EF1F-357B-8E71-87F9-F3704DF14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967288"/>
          <a:ext cx="40195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600" imgH="406400" progId="Equation.DSMT4">
                  <p:embed/>
                </p:oleObj>
              </mc:Choice>
              <mc:Fallback>
                <p:oleObj name="Equation" r:id="rId8" imgW="16256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67288"/>
                        <a:ext cx="4019550" cy="1114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E94D614-E4C4-2DC7-2F96-8ABAFE26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Backpropagation Learning</a:t>
            </a:r>
            <a:endParaRPr lang="en-CA" altLang="en-US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BD4C2C87-3DA1-729F-4165-BACDBA575E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8839200" cy="9144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sym typeface="Symbol" pitchFamily="18" charset="2"/>
              </a:rPr>
              <a:t>Using the sigmoid gradient expression:</a:t>
            </a: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600" dirty="0">
              <a:sym typeface="Symbol" pitchFamily="18" charset="2"/>
            </a:endParaRP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4A244C1A-8BA3-5DDE-D7C9-740B26B7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3B8DB687-4D9D-4948-B226-1E3026536895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13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CEC396D-5667-343A-1E49-9548B0B41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26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Then we can simplify the generalized error terms: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sz="2600" kern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 panose="05050102010706020507" pitchFamily="18" charset="2"/>
            </a:endParaRP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E70D3980-689D-9297-5632-E9D15581C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1176338"/>
          <a:ext cx="33686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177800" progId="Equation.DSMT4">
                  <p:embed/>
                </p:oleObj>
              </mc:Choice>
              <mc:Fallback>
                <p:oleObj name="Equation" r:id="rId2" imgW="1371600" imgH="177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176338"/>
                        <a:ext cx="3368675" cy="5873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338761E-AA79-C5FC-7D4B-BBE3F235A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2254250"/>
          <a:ext cx="34623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177800" progId="Equation.3">
                  <p:embed/>
                </p:oleObj>
              </mc:Choice>
              <mc:Fallback>
                <p:oleObj name="Equation" r:id="rId4" imgW="1384300" imgH="17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254250"/>
                        <a:ext cx="3462337" cy="5889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C96D1BD-57A6-8504-C377-232539F81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871788"/>
          <a:ext cx="39243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500" imgH="165100" progId="Equation.3">
                  <p:embed/>
                </p:oleObj>
              </mc:Choice>
              <mc:Fallback>
                <p:oleObj name="Equation" r:id="rId6" imgW="1587500" imgH="165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71788"/>
                        <a:ext cx="3924300" cy="557212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D77E691D-BF1A-8196-D73E-7EFF32FF1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052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And: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sz="2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 panose="05050102010706020507" pitchFamily="18" charset="2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9ACD71D-4407-85BE-CF8B-16DFABAC4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3709988"/>
          <a:ext cx="40195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600" imgH="406400" progId="Equation.3">
                  <p:embed/>
                </p:oleObj>
              </mc:Choice>
              <mc:Fallback>
                <p:oleObj name="Equation" r:id="rId8" imgW="16256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709988"/>
                        <a:ext cx="4019550" cy="11144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53D4216E-5EE1-386B-91FB-06468268E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8838" y="4956175"/>
          <a:ext cx="43910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8000" imgH="368300" progId="Equation.3">
                  <p:embed/>
                </p:oleObj>
              </mc:Choice>
              <mc:Fallback>
                <p:oleObj name="Equation" r:id="rId10" imgW="17780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4956175"/>
                        <a:ext cx="4391025" cy="105251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  <p:bldP spid="16" grpId="0" build="p"/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B48AB17E-B1A2-D9BA-EDDC-FEF3D4B7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Backpropagation Learning</a:t>
            </a:r>
            <a:endParaRPr lang="en-CA" altLang="en-US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7B122753-25C5-C558-C926-2CF285ACA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8839200" cy="1928813"/>
          </a:xfrm>
        </p:spPr>
        <p:txBody>
          <a:bodyPr rtlCol="0">
            <a:normAutofit fontScale="62500" lnSpcReduction="20000"/>
          </a:bodyPr>
          <a:lstStyle/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4500" dirty="0">
                <a:solidFill>
                  <a:srgbClr val="C00000"/>
                </a:solidFill>
                <a:sym typeface="Symbol" pitchFamily="18" charset="2"/>
              </a:rPr>
              <a:t>The simplified error terms </a:t>
            </a:r>
            <a:r>
              <a:rPr lang="en-US" sz="4500" dirty="0">
                <a:solidFill>
                  <a:srgbClr val="C00000"/>
                </a:solidFill>
                <a:sym typeface="Symbol"/>
              </a:rPr>
              <a:t></a:t>
            </a:r>
            <a:r>
              <a:rPr lang="en-US" sz="4500" baseline="-25000" dirty="0">
                <a:solidFill>
                  <a:srgbClr val="C00000"/>
                </a:solidFill>
                <a:sym typeface="Symbol"/>
              </a:rPr>
              <a:t>k</a:t>
            </a:r>
            <a:r>
              <a:rPr lang="en-US" sz="4500" dirty="0">
                <a:solidFill>
                  <a:srgbClr val="C00000"/>
                </a:solidFill>
                <a:sym typeface="Symbol"/>
              </a:rPr>
              <a:t> and </a:t>
            </a:r>
            <a:r>
              <a:rPr lang="en-US" sz="4500" baseline="-25000" dirty="0">
                <a:solidFill>
                  <a:srgbClr val="C00000"/>
                </a:solidFill>
                <a:sym typeface="Symbol"/>
              </a:rPr>
              <a:t>j</a:t>
            </a:r>
            <a:r>
              <a:rPr lang="en-US" sz="45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sz="4500" dirty="0">
                <a:solidFill>
                  <a:srgbClr val="C00000"/>
                </a:solidFill>
                <a:sym typeface="Symbol" pitchFamily="18" charset="2"/>
              </a:rPr>
              <a:t>use variables that are calculated in the </a:t>
            </a:r>
            <a:r>
              <a:rPr lang="en-US" sz="4500" dirty="0" err="1">
                <a:solidFill>
                  <a:srgbClr val="C00000"/>
                </a:solidFill>
                <a:sym typeface="Symbol" pitchFamily="18" charset="2"/>
              </a:rPr>
              <a:t>feedforward</a:t>
            </a:r>
            <a:r>
              <a:rPr lang="en-US" sz="4500" dirty="0">
                <a:solidFill>
                  <a:srgbClr val="C00000"/>
                </a:solidFill>
                <a:sym typeface="Symbol" pitchFamily="18" charset="2"/>
              </a:rPr>
              <a:t> phase of the network and can thus be calculated very efficiently.</a:t>
            </a: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4500" dirty="0">
                <a:sym typeface="Symbol" pitchFamily="18" charset="2"/>
              </a:rPr>
              <a:t>Restating the final equations, using subscript p for the p-</a:t>
            </a:r>
            <a:r>
              <a:rPr lang="en-US" sz="4500" dirty="0" err="1">
                <a:sym typeface="Symbol" pitchFamily="18" charset="2"/>
              </a:rPr>
              <a:t>th</a:t>
            </a:r>
            <a:r>
              <a:rPr lang="en-US" sz="4500" dirty="0">
                <a:sym typeface="Symbol" pitchFamily="18" charset="2"/>
              </a:rPr>
              <a:t> pattern:</a:t>
            </a: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800" dirty="0">
              <a:sym typeface="Symbol" pitchFamily="18" charset="2"/>
            </a:endParaRP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600" dirty="0">
              <a:sym typeface="Symbol" pitchFamily="18" charset="2"/>
            </a:endParaRP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60F0A593-A319-3B61-8B75-15D80322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34A5B032-6584-4148-898C-09D60EE5C215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14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BD83B05-5C7B-7911-8E72-FB8BA185D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1713" y="2708275"/>
          <a:ext cx="40497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00" imgH="190500" progId="Equation.3">
                  <p:embed/>
                </p:oleObj>
              </mc:Choice>
              <mc:Fallback>
                <p:oleObj name="Equation" r:id="rId2" imgW="1638300" imgH="19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2708275"/>
                        <a:ext cx="4049712" cy="619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D327962-CE4F-0674-9EDA-A2F80F195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063" y="3424238"/>
          <a:ext cx="45434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177800" progId="Equation.3">
                  <p:embed/>
                </p:oleObj>
              </mc:Choice>
              <mc:Fallback>
                <p:oleObj name="Equation" r:id="rId4" imgW="1841500" imgH="17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424238"/>
                        <a:ext cx="4543425" cy="5873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8C20D9A-06C6-72AF-EE2C-B9C87FFC3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1713" y="4435475"/>
          <a:ext cx="40497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8300" imgH="190500" progId="Equation.3">
                  <p:embed/>
                </p:oleObj>
              </mc:Choice>
              <mc:Fallback>
                <p:oleObj name="Equation" r:id="rId6" imgW="16383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4435475"/>
                        <a:ext cx="4049712" cy="619125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514E02C2-6817-483B-74E6-410C6655C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063" y="5145088"/>
          <a:ext cx="451485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41500" imgH="368300" progId="Equation.3">
                  <p:embed/>
                </p:oleObj>
              </mc:Choice>
              <mc:Fallback>
                <p:oleObj name="Equation" r:id="rId8" imgW="18415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5145088"/>
                        <a:ext cx="4514850" cy="1052512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758E0826-8184-8AD6-191B-D86EDDF1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Backpropagation Learning (High Level)</a:t>
            </a:r>
            <a:endParaRPr lang="en-CA" altLang="en-US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FF33382F-7EA0-0C43-06E2-79E8D33007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4864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Algorithm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Backpropagation</a:t>
            </a:r>
            <a:r>
              <a:rPr lang="en-US" sz="2400" dirty="0">
                <a:sym typeface="Symbol" pitchFamily="18" charset="2"/>
              </a:rPr>
              <a:t>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   Initialize network;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400" dirty="0">
              <a:sym typeface="Symbol" pitchFamily="18" charset="2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ym typeface="Symbol" pitchFamily="18" charset="2"/>
              </a:rPr>
              <a:t>    </a:t>
            </a: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while</a:t>
            </a:r>
            <a:r>
              <a:rPr lang="en-US" sz="2400" dirty="0">
                <a:sym typeface="Symbol" pitchFamily="18" charset="2"/>
              </a:rPr>
              <a:t> termination criteria are not met, </a:t>
            </a: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do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400" b="1" dirty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ym typeface="Symbol" pitchFamily="18" charset="2"/>
              </a:rPr>
              <a:t>        </a:t>
            </a: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for</a:t>
            </a:r>
            <a:r>
              <a:rPr lang="en-US" sz="2400" dirty="0">
                <a:sym typeface="Symbol" pitchFamily="18" charset="2"/>
              </a:rPr>
              <a:t> each input pattern </a:t>
            </a:r>
            <a:r>
              <a:rPr lang="en-US" sz="2400" b="1" dirty="0" err="1">
                <a:sym typeface="Symbol" pitchFamily="18" charset="2"/>
              </a:rPr>
              <a:t>x</a:t>
            </a:r>
            <a:r>
              <a:rPr lang="en-US" sz="2400" baseline="-25000" dirty="0" err="1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, 1 </a:t>
            </a:r>
            <a:r>
              <a:rPr lang="en-US" sz="2400" dirty="0">
                <a:sym typeface="Symbol"/>
              </a:rPr>
              <a:t> p  P,</a:t>
            </a:r>
          </a:p>
          <a:p>
            <a:pPr marL="0" indent="0" algn="ctr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olidFill>
                  <a:srgbClr val="00CC00"/>
                </a:solidFill>
                <a:sym typeface="Symbol"/>
              </a:rPr>
              <a:t>Feedforward computation of all node outputs;</a:t>
            </a:r>
          </a:p>
          <a:p>
            <a:pPr marL="0" indent="0" algn="ctr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olidFill>
                  <a:srgbClr val="00B0F0"/>
                </a:solidFill>
                <a:sym typeface="Symbol"/>
              </a:rPr>
              <a:t>Loss Function Computation at network outputs;</a:t>
            </a:r>
          </a:p>
          <a:p>
            <a:pPr marL="0" indent="0" algn="ctr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olidFill>
                  <a:srgbClr val="FF0000"/>
                </a:solidFill>
                <a:sym typeface="Symbol"/>
              </a:rPr>
              <a:t>Weight modifications (outer layers first)</a:t>
            </a:r>
            <a:endParaRPr lang="en-US" sz="2400" dirty="0">
              <a:solidFill>
                <a:srgbClr val="FF0000"/>
              </a:solidFill>
              <a:sym typeface="Symbol" pitchFamily="18" charset="2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400" dirty="0">
              <a:solidFill>
                <a:srgbClr val="FF0000"/>
              </a:solidFill>
              <a:sym typeface="Symbol" pitchFamily="18" charset="2"/>
            </a:endParaRPr>
          </a:p>
          <a:p>
            <a:pPr marL="685800" lvl="2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1800" b="1" dirty="0">
                <a:solidFill>
                  <a:srgbClr val="00FFFF"/>
                </a:solidFill>
                <a:sym typeface="Symbol" pitchFamily="18" charset="2"/>
              </a:rPr>
              <a:t>end-for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ym typeface="Symbol" pitchFamily="18" charset="2"/>
              </a:rPr>
              <a:t>    </a:t>
            </a: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end-while.</a:t>
            </a: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400" dirty="0">
              <a:sym typeface="Symbol"/>
            </a:endParaRP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265D4A72-9022-4532-21E8-48F80EEC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4F00CDA5-1F1A-8B41-8AEB-C35E483E6364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15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3EA2285A-0BA5-AC29-8979-947AADBB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Backpropagation Learning (with some details)</a:t>
            </a:r>
            <a:endParaRPr lang="en-CA" altLang="en-US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A1F4A05B-F5A3-EB63-9B55-D4D0EA0215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486400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Algorithm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Backpropagation</a:t>
            </a:r>
            <a:r>
              <a:rPr lang="en-US" sz="2400" dirty="0">
                <a:sym typeface="Symbol" pitchFamily="18" charset="2"/>
              </a:rPr>
              <a:t>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   Start with randomly chosen weights;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400" dirty="0">
              <a:sym typeface="Symbol" pitchFamily="18" charset="2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ym typeface="Symbol" pitchFamily="18" charset="2"/>
              </a:rPr>
              <a:t>    </a:t>
            </a: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while</a:t>
            </a:r>
            <a:r>
              <a:rPr lang="en-US" sz="2400" dirty="0">
                <a:sym typeface="Symbol" pitchFamily="18" charset="2"/>
              </a:rPr>
              <a:t> MSE is above desired threshold and computational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bounds are not exceeded, </a:t>
            </a: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do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400" b="1" dirty="0">
              <a:solidFill>
                <a:srgbClr val="00FFFF"/>
              </a:solidFill>
              <a:sym typeface="Symbol" pitchFamily="18" charset="2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ym typeface="Symbol" pitchFamily="18" charset="2"/>
              </a:rPr>
              <a:t>        </a:t>
            </a: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for</a:t>
            </a:r>
            <a:r>
              <a:rPr lang="en-US" sz="2400" dirty="0">
                <a:sym typeface="Symbol" pitchFamily="18" charset="2"/>
              </a:rPr>
              <a:t> each input pattern </a:t>
            </a:r>
            <a:r>
              <a:rPr lang="en-US" sz="2400" b="1" dirty="0" err="1">
                <a:sym typeface="Symbol" pitchFamily="18" charset="2"/>
              </a:rPr>
              <a:t>x</a:t>
            </a:r>
            <a:r>
              <a:rPr lang="en-US" sz="2400" baseline="-25000" dirty="0" err="1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, 1 </a:t>
            </a:r>
            <a:r>
              <a:rPr lang="en-US" sz="2400" dirty="0">
                <a:sym typeface="Symbol"/>
              </a:rPr>
              <a:t> p  P,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400" dirty="0">
              <a:sym typeface="Symbol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ym typeface="Symbol"/>
              </a:rPr>
              <a:t>            </a:t>
            </a:r>
            <a:r>
              <a:rPr lang="en-US" sz="2400" dirty="0">
                <a:solidFill>
                  <a:srgbClr val="00B0F0"/>
                </a:solidFill>
                <a:sym typeface="Symbol"/>
              </a:rPr>
              <a:t>Compute hidden node inputs;</a:t>
            </a:r>
            <a:endParaRPr lang="en-US" sz="2400" dirty="0">
              <a:solidFill>
                <a:srgbClr val="00B0F0"/>
              </a:solidFill>
              <a:sym typeface="Symbol" pitchFamily="18" charset="2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olidFill>
                  <a:srgbClr val="00B0F0"/>
                </a:solidFill>
                <a:sym typeface="Symbol" pitchFamily="18" charset="2"/>
              </a:rPr>
              <a:t>            Compute hidden node outputs;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olidFill>
                  <a:srgbClr val="00B0F0"/>
                </a:solidFill>
                <a:sym typeface="Symbol" pitchFamily="18" charset="2"/>
              </a:rPr>
              <a:t>            Compute inputs to the output nodes;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olidFill>
                  <a:srgbClr val="00B0F0"/>
                </a:solidFill>
                <a:sym typeface="Symbol" pitchFamily="18" charset="2"/>
              </a:rPr>
              <a:t>            Compute the network outputs;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400" dirty="0">
              <a:solidFill>
                <a:srgbClr val="FF0000"/>
              </a:solidFill>
              <a:sym typeface="Symbol" pitchFamily="18" charset="2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            Compute the error between output and desired output;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400" dirty="0">
              <a:sym typeface="Symbol" pitchFamily="18" charset="2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ym typeface="Symbol" pitchFamily="18" charset="2"/>
              </a:rPr>
              <a:t>            </a:t>
            </a:r>
            <a:r>
              <a:rPr lang="en-US" sz="2400" dirty="0">
                <a:solidFill>
                  <a:srgbClr val="7030A0"/>
                </a:solidFill>
                <a:sym typeface="Symbol" pitchFamily="18" charset="2"/>
              </a:rPr>
              <a:t>Modify the weights between hidden and output nodes;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olidFill>
                  <a:srgbClr val="7030A0"/>
                </a:solidFill>
                <a:sym typeface="Symbol" pitchFamily="18" charset="2"/>
              </a:rPr>
              <a:t>            Modify the weights between input and hidden nodes;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ym typeface="Symbol" pitchFamily="18" charset="2"/>
              </a:rPr>
              <a:t>        </a:t>
            </a: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end-for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4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400" dirty="0">
                <a:sym typeface="Symbol" pitchFamily="18" charset="2"/>
              </a:rPr>
              <a:t>    </a:t>
            </a:r>
            <a:r>
              <a:rPr lang="en-US" sz="2400" b="1" dirty="0">
                <a:solidFill>
                  <a:srgbClr val="00FFFF"/>
                </a:solidFill>
                <a:sym typeface="Symbol" pitchFamily="18" charset="2"/>
              </a:rPr>
              <a:t>end-while.</a:t>
            </a: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400" dirty="0">
              <a:sym typeface="Symbol"/>
            </a:endParaRP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BD31120F-A944-1E03-2903-F0065E26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40B0544A-6B8D-9542-98AF-6BF776335045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16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6B8DB694-F23B-5373-318E-FAF6B5CB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01675"/>
          </a:xfrm>
        </p:spPr>
        <p:txBody>
          <a:bodyPr/>
          <a:lstStyle/>
          <a:p>
            <a:pPr eaLnBrk="1" hangingPunct="1"/>
            <a:r>
              <a:rPr lang="en-US" altLang="en-US" sz="2800"/>
              <a:t>Backprop code in Python (by Li, Johnson, and Young)</a:t>
            </a:r>
          </a:p>
        </p:txBody>
      </p:sp>
      <p:pic>
        <p:nvPicPr>
          <p:cNvPr id="43010" name="Content Placeholder 6">
            <a:extLst>
              <a:ext uri="{FF2B5EF4-FFF2-40B4-BE49-F238E27FC236}">
                <a16:creationId xmlns:a16="http://schemas.microsoft.com/office/drawing/2014/main" id="{9DA46B17-8078-7525-1580-CB508346D9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944563"/>
            <a:ext cx="5184775" cy="5776912"/>
          </a:xfrm>
        </p:spPr>
      </p:pic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8CE21160-9FE7-0DA5-ED42-D3F581B9E3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30C97852-AC68-EB40-B91A-DAF8FEC962AA}" type="slidenum">
              <a:rPr lang="en-CA" altLang="en-US" sz="900" smtClean="0">
                <a:solidFill>
                  <a:srgbClr val="898989"/>
                </a:solidFill>
              </a:rPr>
              <a:pPr/>
              <a:t>17</a:t>
            </a:fld>
            <a:endParaRPr lang="en-CA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6B3AC3A2-A145-A84A-A99A-9864CF2E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Potential problems with back-propagation for deep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FBC0-F729-8719-30F0-492A0185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highlight>
                  <a:srgbClr val="FFFF00"/>
                </a:highlight>
              </a:rPr>
              <a:t>Vanishing gradients: </a:t>
            </a:r>
            <a:r>
              <a:rPr lang="en-US" dirty="0"/>
              <a:t> weight changes depend on the chain rule,  multiplying many quantities if the network is deep, some of which are almost 0 (when a first derivative is very small).  </a:t>
            </a:r>
          </a:p>
          <a:p>
            <a:pPr>
              <a:defRPr/>
            </a:pPr>
            <a:r>
              <a:rPr lang="en-US" dirty="0">
                <a:highlight>
                  <a:srgbClr val="FFFF00"/>
                </a:highlight>
              </a:rPr>
              <a:t>Exploding gradients: </a:t>
            </a:r>
            <a:r>
              <a:rPr lang="en-US" dirty="0"/>
              <a:t>The opposite problem occurs when many large numbers are multiplied.</a:t>
            </a:r>
          </a:p>
          <a:p>
            <a:pPr>
              <a:defRPr/>
            </a:pPr>
            <a:r>
              <a:rPr lang="en-US" dirty="0">
                <a:highlight>
                  <a:srgbClr val="FFFF00"/>
                </a:highlight>
              </a:rPr>
              <a:t>Computational effort: </a:t>
            </a:r>
            <a:r>
              <a:rPr lang="en-US" dirty="0"/>
              <a:t>too many derivatives must be calculated.</a:t>
            </a:r>
          </a:p>
          <a:p>
            <a:pPr>
              <a:defRPr/>
            </a:pPr>
            <a:r>
              <a:rPr lang="en-US" dirty="0">
                <a:highlight>
                  <a:srgbClr val="FFFF00"/>
                </a:highlight>
              </a:rPr>
              <a:t>Gradient calculation: </a:t>
            </a:r>
            <a:r>
              <a:rPr lang="en-US" dirty="0"/>
              <a:t>we may like to use non-differentiable node functions or </a:t>
            </a:r>
            <a:r>
              <a:rPr lang="en-US"/>
              <a:t>loss functions.</a:t>
            </a:r>
            <a:endParaRPr lang="en-US" dirty="0"/>
          </a:p>
          <a:p>
            <a:pPr>
              <a:defRPr/>
            </a:pPr>
            <a:r>
              <a:rPr lang="en-US" dirty="0">
                <a:highlight>
                  <a:srgbClr val="FFFF00"/>
                </a:highlight>
              </a:rPr>
              <a:t>Getting stuck in local optima: </a:t>
            </a:r>
            <a:r>
              <a:rPr lang="en-US" dirty="0"/>
              <a:t>No guarantee of finding best solution; deep networks would have many more local optima.</a:t>
            </a:r>
          </a:p>
          <a:p>
            <a:pPr>
              <a:defRPr/>
            </a:pPr>
            <a:r>
              <a:rPr lang="en-US" dirty="0">
                <a:highlight>
                  <a:srgbClr val="FFFF00"/>
                </a:highlight>
              </a:rPr>
              <a:t>Non-parallelizability: </a:t>
            </a:r>
            <a:r>
              <a:rPr lang="en-US" dirty="0"/>
              <a:t>calculations and weight updates cannot be simultaneously performed for two layers.</a:t>
            </a: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32448C55-58A0-C11B-51F6-E2E6FFA0E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B95A1B0C-FC6A-6A43-ADE9-02ADA22AB817}" type="slidenum">
              <a:rPr lang="en-CA" altLang="en-US" sz="900" smtClean="0">
                <a:solidFill>
                  <a:srgbClr val="898989"/>
                </a:solidFill>
              </a:rPr>
              <a:pPr/>
              <a:t>18</a:t>
            </a:fld>
            <a:endParaRPr lang="en-CA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F6974B44-28BC-8C31-AD3D-EB9ECA9A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Useful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E010-7350-6FDA-1422-E5A01A91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>
                <a:hlinkClick r:id="rId2"/>
              </a:rPr>
              <a:t>https://www.nnwj.de/backpropagation.html</a:t>
            </a:r>
            <a:r>
              <a:rPr lang="en-US" dirty="0"/>
              <a:t> (an example)</a:t>
            </a:r>
          </a:p>
          <a:p>
            <a:pPr marL="342900" lvl="1" indent="0"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>
                <a:hlinkClick r:id="rId3"/>
              </a:rPr>
              <a:t>http://www.mnemstudio.org/ai/nn/backprop_4x6x14_python.txt</a:t>
            </a:r>
            <a:endParaRPr lang="en-US" dirty="0"/>
          </a:p>
          <a:p>
            <a:pPr marL="342900" lvl="1" indent="0">
              <a:buFont typeface="Arial" panose="020B0604020202020204" pitchFamily="34" charset="0"/>
              <a:buNone/>
              <a:defRPr/>
            </a:pPr>
            <a:r>
              <a:rPr lang="en-US" dirty="0"/>
              <a:t>        (more elaborate Python code for a specific example)</a:t>
            </a:r>
          </a:p>
          <a:p>
            <a:pPr marL="342900" lvl="1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altLang="en-US" dirty="0">
                <a:hlinkClick r:id="rId4"/>
              </a:rPr>
              <a:t>https://int8.io/backpropagation-from-scratch-in-julia/</a:t>
            </a:r>
            <a:r>
              <a:rPr lang="en-US" altLang="en-US" dirty="0"/>
              <a:t>  </a:t>
            </a:r>
          </a:p>
          <a:p>
            <a:pPr marL="342900" lvl="1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342900" lvl="1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300D78FF-F085-9EF3-2825-4A3A7158C9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A1EC0B69-2960-F64E-9B72-8A5097FE9CF6}" type="slidenum">
              <a:rPr lang="en-CA" altLang="en-US" sz="900" smtClean="0">
                <a:solidFill>
                  <a:srgbClr val="898989"/>
                </a:solidFill>
              </a:rPr>
              <a:pPr/>
              <a:t>19</a:t>
            </a:fld>
            <a:endParaRPr lang="en-CA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063DD1DE-AA21-17A0-90C9-9C15372F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CA" altLang="en-US" sz="2800" b="1">
                <a:solidFill>
                  <a:srgbClr val="FF0000"/>
                </a:solidFill>
              </a:rPr>
              <a:t>Example: a one-hidden layer 3-4-2 feedforward network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2DF0F1BB-F269-E9E6-F1E7-CE10F812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7696200" cy="68580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None/>
            </a:pPr>
            <a:r>
              <a:rPr lang="en-US" altLang="en-US" sz="2800">
                <a:sym typeface="Symbol" pitchFamily="2" charset="2"/>
              </a:rPr>
              <a:t>Network function f: </a:t>
            </a:r>
            <a:r>
              <a:rPr lang="en-US" altLang="en-US" sz="2800" b="1">
                <a:sym typeface="Symbol" pitchFamily="2" charset="2"/>
              </a:rPr>
              <a:t>R</a:t>
            </a:r>
            <a:r>
              <a:rPr lang="en-US" altLang="en-US" sz="2800" baseline="30000">
                <a:sym typeface="Symbol" pitchFamily="2" charset="2"/>
              </a:rPr>
              <a:t>3 </a:t>
            </a:r>
            <a:r>
              <a:rPr lang="en-US" altLang="en-US" sz="2800">
                <a:sym typeface="Symbol" pitchFamily="2" charset="2"/>
              </a:rPr>
              <a:t> </a:t>
            </a:r>
            <a:r>
              <a:rPr lang="en-US" altLang="en-US" sz="2800" b="1">
                <a:sym typeface="Symbol" pitchFamily="2" charset="2"/>
              </a:rPr>
              <a:t>R</a:t>
            </a:r>
            <a:r>
              <a:rPr lang="en-US" altLang="en-US" sz="2800" baseline="30000">
                <a:sym typeface="Symbol" pitchFamily="2" charset="2"/>
              </a:rPr>
              <a:t>2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DB7C586C-5B47-2B45-58F0-0EEC2DF9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46404B2C-7B64-6F41-B4D0-64C5C0F5E9C0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2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64" name="Oval 4">
            <a:extLst>
              <a:ext uri="{FF2B5EF4-FFF2-40B4-BE49-F238E27FC236}">
                <a16:creationId xmlns:a16="http://schemas.microsoft.com/office/drawing/2014/main" id="{17BEA709-87A7-8CDE-3593-9D811FB45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0292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65" name="Oval 5">
            <a:extLst>
              <a:ext uri="{FF2B5EF4-FFF2-40B4-BE49-F238E27FC236}">
                <a16:creationId xmlns:a16="http://schemas.microsoft.com/office/drawing/2014/main" id="{4E5B72F1-74E2-E862-225C-5B41BC5AE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66" name="Oval 6">
            <a:extLst>
              <a:ext uri="{FF2B5EF4-FFF2-40B4-BE49-F238E27FC236}">
                <a16:creationId xmlns:a16="http://schemas.microsoft.com/office/drawing/2014/main" id="{AC3C3060-3988-78F2-BEF2-ED7A76F4C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0292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67" name="Oval 7">
            <a:extLst>
              <a:ext uri="{FF2B5EF4-FFF2-40B4-BE49-F238E27FC236}">
                <a16:creationId xmlns:a16="http://schemas.microsoft.com/office/drawing/2014/main" id="{3AF82F87-AEF1-98A4-4F0C-62D43968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814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68" name="Oval 8">
            <a:extLst>
              <a:ext uri="{FF2B5EF4-FFF2-40B4-BE49-F238E27FC236}">
                <a16:creationId xmlns:a16="http://schemas.microsoft.com/office/drawing/2014/main" id="{340E1313-C8F7-255E-7367-BB35310EE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69" name="Oval 9">
            <a:extLst>
              <a:ext uri="{FF2B5EF4-FFF2-40B4-BE49-F238E27FC236}">
                <a16:creationId xmlns:a16="http://schemas.microsoft.com/office/drawing/2014/main" id="{47499D20-CD48-EAEE-28DF-D19EE5F1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814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70" name="Oval 10">
            <a:extLst>
              <a:ext uri="{FF2B5EF4-FFF2-40B4-BE49-F238E27FC236}">
                <a16:creationId xmlns:a16="http://schemas.microsoft.com/office/drawing/2014/main" id="{E178D448-8597-0262-40EE-800A9F30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71" name="Oval 11">
            <a:extLst>
              <a:ext uri="{FF2B5EF4-FFF2-40B4-BE49-F238E27FC236}">
                <a16:creationId xmlns:a16="http://schemas.microsoft.com/office/drawing/2014/main" id="{8022FFC0-2F9F-6674-20B0-6761C020F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336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72" name="Oval 12">
            <a:extLst>
              <a:ext uri="{FF2B5EF4-FFF2-40B4-BE49-F238E27FC236}">
                <a16:creationId xmlns:a16="http://schemas.microsoft.com/office/drawing/2014/main" id="{4D97FB5D-3BBF-2B83-6BBE-E87A96FEE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73" name="Rectangle 13">
            <a:extLst>
              <a:ext uri="{FF2B5EF4-FFF2-40B4-BE49-F238E27FC236}">
                <a16:creationId xmlns:a16="http://schemas.microsoft.com/office/drawing/2014/main" id="{1ADFFED6-5565-2531-0993-7CF07AA4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812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output layer</a:t>
            </a:r>
          </a:p>
        </p:txBody>
      </p:sp>
      <p:sp>
        <p:nvSpPr>
          <p:cNvPr id="450574" name="Rectangle 14">
            <a:extLst>
              <a:ext uri="{FF2B5EF4-FFF2-40B4-BE49-F238E27FC236}">
                <a16:creationId xmlns:a16="http://schemas.microsoft.com/office/drawing/2014/main" id="{DC441825-0592-45BA-0B87-359861CD8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5052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hidden layer</a:t>
            </a:r>
          </a:p>
        </p:txBody>
      </p:sp>
      <p:sp>
        <p:nvSpPr>
          <p:cNvPr id="450575" name="Rectangle 15">
            <a:extLst>
              <a:ext uri="{FF2B5EF4-FFF2-40B4-BE49-F238E27FC236}">
                <a16:creationId xmlns:a16="http://schemas.microsoft.com/office/drawing/2014/main" id="{27EB4EF6-CC37-3F3F-88F1-559CE8CDE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input layer</a:t>
            </a:r>
          </a:p>
        </p:txBody>
      </p:sp>
      <p:sp>
        <p:nvSpPr>
          <p:cNvPr id="450576" name="Line 16">
            <a:extLst>
              <a:ext uri="{FF2B5EF4-FFF2-40B4-BE49-F238E27FC236}">
                <a16:creationId xmlns:a16="http://schemas.microsoft.com/office/drawing/2014/main" id="{C41982E4-C452-606A-3C5C-38E30398BC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3886200"/>
            <a:ext cx="762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77" name="Line 17">
            <a:extLst>
              <a:ext uri="{FF2B5EF4-FFF2-40B4-BE49-F238E27FC236}">
                <a16:creationId xmlns:a16="http://schemas.microsoft.com/office/drawing/2014/main" id="{C04EF887-419A-4249-1ECB-9AB03AEEF8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886200"/>
            <a:ext cx="685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78" name="Line 18">
            <a:extLst>
              <a:ext uri="{FF2B5EF4-FFF2-40B4-BE49-F238E27FC236}">
                <a16:creationId xmlns:a16="http://schemas.microsoft.com/office/drawing/2014/main" id="{3BCD4E02-7AB7-1C76-955A-100A86FB5A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886200"/>
            <a:ext cx="21336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79" name="Line 19">
            <a:extLst>
              <a:ext uri="{FF2B5EF4-FFF2-40B4-BE49-F238E27FC236}">
                <a16:creationId xmlns:a16="http://schemas.microsoft.com/office/drawing/2014/main" id="{4A159C45-74F8-324E-345B-4833CBB0E3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886200"/>
            <a:ext cx="35814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80" name="Line 20">
            <a:extLst>
              <a:ext uri="{FF2B5EF4-FFF2-40B4-BE49-F238E27FC236}">
                <a16:creationId xmlns:a16="http://schemas.microsoft.com/office/drawing/2014/main" id="{EA191238-A316-3CF4-B0A9-9817170043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3886200"/>
            <a:ext cx="2209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81" name="Line 21">
            <a:extLst>
              <a:ext uri="{FF2B5EF4-FFF2-40B4-BE49-F238E27FC236}">
                <a16:creationId xmlns:a16="http://schemas.microsoft.com/office/drawing/2014/main" id="{9B489433-EEFC-604D-BB48-3A121DDCA0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3886200"/>
            <a:ext cx="762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82" name="Line 22">
            <a:extLst>
              <a:ext uri="{FF2B5EF4-FFF2-40B4-BE49-F238E27FC236}">
                <a16:creationId xmlns:a16="http://schemas.microsoft.com/office/drawing/2014/main" id="{7859583B-4F6D-BEE1-27A6-C9FEDF7C20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86200"/>
            <a:ext cx="685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83" name="Line 23">
            <a:extLst>
              <a:ext uri="{FF2B5EF4-FFF2-40B4-BE49-F238E27FC236}">
                <a16:creationId xmlns:a16="http://schemas.microsoft.com/office/drawing/2014/main" id="{2A8134A6-B663-398D-F3A9-FB358ED79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886200"/>
            <a:ext cx="21336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84" name="Line 24">
            <a:extLst>
              <a:ext uri="{FF2B5EF4-FFF2-40B4-BE49-F238E27FC236}">
                <a16:creationId xmlns:a16="http://schemas.microsoft.com/office/drawing/2014/main" id="{7736697A-DCB7-3BE4-CF01-DECD168015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3886200"/>
            <a:ext cx="36576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85" name="Line 25">
            <a:extLst>
              <a:ext uri="{FF2B5EF4-FFF2-40B4-BE49-F238E27FC236}">
                <a16:creationId xmlns:a16="http://schemas.microsoft.com/office/drawing/2014/main" id="{A0613A68-18C4-BAB9-D031-CB40F1CF8C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3886200"/>
            <a:ext cx="2209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86" name="Line 26">
            <a:extLst>
              <a:ext uri="{FF2B5EF4-FFF2-40B4-BE49-F238E27FC236}">
                <a16:creationId xmlns:a16="http://schemas.microsoft.com/office/drawing/2014/main" id="{67505873-E8B4-AA4D-8030-C95683374D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886200"/>
            <a:ext cx="762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87" name="Line 27">
            <a:extLst>
              <a:ext uri="{FF2B5EF4-FFF2-40B4-BE49-F238E27FC236}">
                <a16:creationId xmlns:a16="http://schemas.microsoft.com/office/drawing/2014/main" id="{8037A041-CFA4-499F-E1B0-F8C9BAC04F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886200"/>
            <a:ext cx="685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88" name="Line 28">
            <a:extLst>
              <a:ext uri="{FF2B5EF4-FFF2-40B4-BE49-F238E27FC236}">
                <a16:creationId xmlns:a16="http://schemas.microsoft.com/office/drawing/2014/main" id="{A23C0236-17C7-D9EE-3635-CA1577B41F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438400"/>
            <a:ext cx="1447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89" name="Line 29">
            <a:extLst>
              <a:ext uri="{FF2B5EF4-FFF2-40B4-BE49-F238E27FC236}">
                <a16:creationId xmlns:a16="http://schemas.microsoft.com/office/drawing/2014/main" id="{9EA9ABB4-F939-2CF1-5656-760F9AC0B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438400"/>
            <a:ext cx="28956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90" name="Line 30">
            <a:extLst>
              <a:ext uri="{FF2B5EF4-FFF2-40B4-BE49-F238E27FC236}">
                <a16:creationId xmlns:a16="http://schemas.microsoft.com/office/drawing/2014/main" id="{CA334A0F-0B62-2191-95B2-33D0927155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438400"/>
            <a:ext cx="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91" name="Line 31">
            <a:extLst>
              <a:ext uri="{FF2B5EF4-FFF2-40B4-BE49-F238E27FC236}">
                <a16:creationId xmlns:a16="http://schemas.microsoft.com/office/drawing/2014/main" id="{4713B3BC-AC98-3BC2-6FFF-5E8915B343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438400"/>
            <a:ext cx="1447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92" name="Line 32">
            <a:extLst>
              <a:ext uri="{FF2B5EF4-FFF2-40B4-BE49-F238E27FC236}">
                <a16:creationId xmlns:a16="http://schemas.microsoft.com/office/drawing/2014/main" id="{7DAD561F-357C-5C73-A027-FA319E557D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2438400"/>
            <a:ext cx="1447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93" name="Line 33">
            <a:extLst>
              <a:ext uri="{FF2B5EF4-FFF2-40B4-BE49-F238E27FC236}">
                <a16:creationId xmlns:a16="http://schemas.microsoft.com/office/drawing/2014/main" id="{15611D2D-82BF-C178-8A99-0940F547A0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438400"/>
            <a:ext cx="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94" name="Line 34">
            <a:extLst>
              <a:ext uri="{FF2B5EF4-FFF2-40B4-BE49-F238E27FC236}">
                <a16:creationId xmlns:a16="http://schemas.microsoft.com/office/drawing/2014/main" id="{B9A637DD-898F-BB82-9D60-7A8CB011CB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2438400"/>
            <a:ext cx="28956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95" name="Line 35">
            <a:extLst>
              <a:ext uri="{FF2B5EF4-FFF2-40B4-BE49-F238E27FC236}">
                <a16:creationId xmlns:a16="http://schemas.microsoft.com/office/drawing/2014/main" id="{5093EBD6-5E53-A1E9-C0C7-C5D20221B4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2438400"/>
            <a:ext cx="1447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50596" name="Rectangle 36">
            <a:extLst>
              <a:ext uri="{FF2B5EF4-FFF2-40B4-BE49-F238E27FC236}">
                <a16:creationId xmlns:a16="http://schemas.microsoft.com/office/drawing/2014/main" id="{FFE94D10-FE24-C78D-390C-2709EEA16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912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input vector</a:t>
            </a:r>
          </a:p>
        </p:txBody>
      </p:sp>
      <p:sp>
        <p:nvSpPr>
          <p:cNvPr id="450597" name="Rectangle 37">
            <a:extLst>
              <a:ext uri="{FF2B5EF4-FFF2-40B4-BE49-F238E27FC236}">
                <a16:creationId xmlns:a16="http://schemas.microsoft.com/office/drawing/2014/main" id="{C0E680BB-5E42-5C0C-A93A-3F6FADAF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output vector</a:t>
            </a: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A20A271C-F264-C014-9551-F9E2E226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334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x</a:t>
            </a:r>
            <a:r>
              <a:rPr lang="en-US" sz="2400" baseline="-250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C6DB01D3-C27C-F177-FA47-0D14F540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x</a:t>
            </a:r>
            <a:r>
              <a:rPr lang="en-US" sz="2400" baseline="-250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DA1B8A9C-BB3F-FA26-2C7D-D506B11E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00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o</a:t>
            </a:r>
            <a:r>
              <a:rPr lang="en-US" sz="2400" baseline="-250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FD862009-657B-CA7F-4107-0B1709E7B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00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o</a:t>
            </a:r>
            <a:r>
              <a:rPr lang="en-US" sz="2400" baseline="-250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705C56DE-8E7E-A366-8E5E-3AB43ACCC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334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x</a:t>
            </a:r>
            <a:r>
              <a:rPr lang="en-US" sz="2400" baseline="-250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anose="05050102010706020507" pitchFamily="18" charset="2"/>
              </a:rPr>
              <a:t>3</a:t>
            </a:r>
          </a:p>
        </p:txBody>
      </p:sp>
      <p:graphicFrame>
        <p:nvGraphicFramePr>
          <p:cNvPr id="18475" name="Object 2">
            <a:extLst>
              <a:ext uri="{FF2B5EF4-FFF2-40B4-BE49-F238E27FC236}">
                <a16:creationId xmlns:a16="http://schemas.microsoft.com/office/drawing/2014/main" id="{DA96680D-0153-192D-5D9E-8C3751561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514600"/>
          <a:ext cx="803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400" imgH="190500" progId="Equation.3">
                  <p:embed/>
                </p:oleObj>
              </mc:Choice>
              <mc:Fallback>
                <p:oleObj name="Equation" r:id="rId2" imgW="279400" imgH="19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803275" cy="619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6" name="Object 3">
            <a:extLst>
              <a:ext uri="{FF2B5EF4-FFF2-40B4-BE49-F238E27FC236}">
                <a16:creationId xmlns:a16="http://schemas.microsoft.com/office/drawing/2014/main" id="{27C3DCE4-B374-7EC8-918C-F4804D5B7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4563" y="2438400"/>
          <a:ext cx="8048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400" imgH="190500" progId="Equation.3">
                  <p:embed/>
                </p:oleObj>
              </mc:Choice>
              <mc:Fallback>
                <p:oleObj name="Equation" r:id="rId4" imgW="2794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2438400"/>
                        <a:ext cx="804862" cy="619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7" name="Object 4">
            <a:extLst>
              <a:ext uri="{FF2B5EF4-FFF2-40B4-BE49-F238E27FC236}">
                <a16:creationId xmlns:a16="http://schemas.microsoft.com/office/drawing/2014/main" id="{E1C44C3D-0EED-FF4A-67CB-0A756CEF3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191000"/>
          <a:ext cx="803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400" imgH="190500" progId="Equation.3">
                  <p:embed/>
                </p:oleObj>
              </mc:Choice>
              <mc:Fallback>
                <p:oleObj name="Equation" r:id="rId6" imgW="2794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803275" cy="619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8" name="Object 5">
            <a:extLst>
              <a:ext uri="{FF2B5EF4-FFF2-40B4-BE49-F238E27FC236}">
                <a16:creationId xmlns:a16="http://schemas.microsoft.com/office/drawing/2014/main" id="{7D71BBF5-4C0D-9C41-5671-2A1BF8E18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114800"/>
          <a:ext cx="803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400" imgH="190500" progId="Equation.3">
                  <p:embed/>
                </p:oleObj>
              </mc:Choice>
              <mc:Fallback>
                <p:oleObj name="Equation" r:id="rId8" imgW="279400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803275" cy="619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77F5203-9C90-431E-1359-CA4EFC93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Sigmoidal Neurons</a:t>
            </a:r>
            <a:endParaRPr lang="en-CA" altLang="en-US"/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BDA158A7-2667-F7E2-F68A-A661FEF2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F11940EC-AAF3-F540-A758-F0759347698B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3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id="{01890B61-CE57-592E-78CA-57FF3D09969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057400"/>
            <a:ext cx="5130800" cy="2743200"/>
            <a:chOff x="1296" y="1344"/>
            <a:chExt cx="3232" cy="1728"/>
          </a:xfrm>
        </p:grpSpPr>
        <p:sp>
          <p:nvSpPr>
            <p:cNvPr id="436229" name="Line 5">
              <a:extLst>
                <a:ext uri="{FF2B5EF4-FFF2-40B4-BE49-F238E27FC236}">
                  <a16:creationId xmlns:a16="http://schemas.microsoft.com/office/drawing/2014/main" id="{A34BEB5B-E031-4175-AD43-5ABDE848E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392"/>
              <a:ext cx="0" cy="1248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436230" name="Line 6">
              <a:extLst>
                <a:ext uri="{FF2B5EF4-FFF2-40B4-BE49-F238E27FC236}">
                  <a16:creationId xmlns:a16="http://schemas.microsoft.com/office/drawing/2014/main" id="{0F67DD7C-3F13-32EB-BD4F-EFBA89F05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640"/>
              <a:ext cx="3120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436231" name="Line 7">
              <a:extLst>
                <a:ext uri="{FF2B5EF4-FFF2-40B4-BE49-F238E27FC236}">
                  <a16:creationId xmlns:a16="http://schemas.microsoft.com/office/drawing/2014/main" id="{F5319AE7-C49C-FA5D-4933-BA7F6056E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728"/>
              <a:ext cx="9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436232" name="Line 8">
              <a:extLst>
                <a:ext uri="{FF2B5EF4-FFF2-40B4-BE49-F238E27FC236}">
                  <a16:creationId xmlns:a16="http://schemas.microsoft.com/office/drawing/2014/main" id="{FF6F9B51-DAC9-B262-BDC5-1B5BFD0BB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92"/>
              <a:ext cx="0" cy="96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436233" name="Rectangle 9">
              <a:extLst>
                <a:ext uri="{FF2B5EF4-FFF2-40B4-BE49-F238E27FC236}">
                  <a16:creationId xmlns:a16="http://schemas.microsoft.com/office/drawing/2014/main" id="{A65B929F-2045-5B8D-8130-434FE01B4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84"/>
              <a:ext cx="19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36234" name="Rectangle 10">
              <a:extLst>
                <a:ext uri="{FF2B5EF4-FFF2-40B4-BE49-F238E27FC236}">
                  <a16:creationId xmlns:a16="http://schemas.microsoft.com/office/drawing/2014/main" id="{5D12F7E9-C290-6D74-5DF7-5EAA3F732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00"/>
              <a:ext cx="19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436235" name="Rectangle 11">
              <a:extLst>
                <a:ext uri="{FF2B5EF4-FFF2-40B4-BE49-F238E27FC236}">
                  <a16:creationId xmlns:a16="http://schemas.microsoft.com/office/drawing/2014/main" id="{2C85C43E-8A20-F955-EC07-810FF9C93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36"/>
              <a:ext cx="19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36236" name="Rectangle 12">
              <a:extLst>
                <a:ext uri="{FF2B5EF4-FFF2-40B4-BE49-F238E27FC236}">
                  <a16:creationId xmlns:a16="http://schemas.microsoft.com/office/drawing/2014/main" id="{E738D43D-AE01-D540-8F7A-9F227655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44"/>
              <a:ext cx="8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f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i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(net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i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(t))</a:t>
              </a:r>
            </a:p>
          </p:txBody>
        </p:sp>
        <p:sp>
          <p:nvSpPr>
            <p:cNvPr id="436237" name="Rectangle 13">
              <a:extLst>
                <a:ext uri="{FF2B5EF4-FFF2-40B4-BE49-F238E27FC236}">
                  <a16:creationId xmlns:a16="http://schemas.microsoft.com/office/drawing/2014/main" id="{2B64F9B2-2E49-8A5C-80A5-05A3AF2D9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88"/>
              <a:ext cx="59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net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i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(t)</a:t>
              </a:r>
            </a:p>
          </p:txBody>
        </p:sp>
        <p:sp>
          <p:nvSpPr>
            <p:cNvPr id="436238" name="Line 14">
              <a:extLst>
                <a:ext uri="{FF2B5EF4-FFF2-40B4-BE49-F238E27FC236}">
                  <a16:creationId xmlns:a16="http://schemas.microsoft.com/office/drawing/2014/main" id="{8F3D9C76-6EB4-8F93-5CB7-278BBE572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592"/>
              <a:ext cx="0" cy="96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436239" name="Rectangle 15">
              <a:extLst>
                <a:ext uri="{FF2B5EF4-FFF2-40B4-BE49-F238E27FC236}">
                  <a16:creationId xmlns:a16="http://schemas.microsoft.com/office/drawing/2014/main" id="{2C426805-DA16-3449-DE03-F6E793096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736"/>
              <a:ext cx="33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10000"/>
                </a:spcBef>
                <a:spcAft>
                  <a:spcPct val="1000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-1</a:t>
              </a:r>
            </a:p>
          </p:txBody>
        </p:sp>
      </p:grpSp>
      <p:grpSp>
        <p:nvGrpSpPr>
          <p:cNvPr id="19460" name="Group 17">
            <a:extLst>
              <a:ext uri="{FF2B5EF4-FFF2-40B4-BE49-F238E27FC236}">
                <a16:creationId xmlns:a16="http://schemas.microsoft.com/office/drawing/2014/main" id="{5286F014-3C87-F582-8724-27CAEEA6F25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689225"/>
            <a:ext cx="4308475" cy="1389063"/>
            <a:chOff x="1392" y="1694"/>
            <a:chExt cx="2714" cy="875"/>
          </a:xfrm>
        </p:grpSpPr>
        <p:sp>
          <p:nvSpPr>
            <p:cNvPr id="436242" name="Freeform 18">
              <a:extLst>
                <a:ext uri="{FF2B5EF4-FFF2-40B4-BE49-F238E27FC236}">
                  <a16:creationId xmlns:a16="http://schemas.microsoft.com/office/drawing/2014/main" id="{C086A151-C362-2D23-193F-CBF3AB005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694"/>
              <a:ext cx="2714" cy="875"/>
            </a:xfrm>
            <a:custGeom>
              <a:avLst/>
              <a:gdLst/>
              <a:ahLst/>
              <a:cxnLst>
                <a:cxn ang="0">
                  <a:pos x="0" y="875"/>
                </a:cxn>
                <a:cxn ang="0">
                  <a:pos x="410" y="858"/>
                </a:cxn>
                <a:cxn ang="0">
                  <a:pos x="671" y="831"/>
                </a:cxn>
                <a:cxn ang="0">
                  <a:pos x="858" y="784"/>
                </a:cxn>
                <a:cxn ang="0">
                  <a:pos x="1193" y="570"/>
                </a:cxn>
                <a:cxn ang="0">
                  <a:pos x="1354" y="396"/>
                </a:cxn>
                <a:cxn ang="0">
                  <a:pos x="1635" y="161"/>
                </a:cxn>
                <a:cxn ang="0">
                  <a:pos x="1997" y="47"/>
                </a:cxn>
                <a:cxn ang="0">
                  <a:pos x="2379" y="7"/>
                </a:cxn>
                <a:cxn ang="0">
                  <a:pos x="2714" y="7"/>
                </a:cxn>
              </a:cxnLst>
              <a:rect l="0" t="0" r="r" b="b"/>
              <a:pathLst>
                <a:path w="2714" h="875">
                  <a:moveTo>
                    <a:pt x="0" y="875"/>
                  </a:moveTo>
                  <a:cubicBezTo>
                    <a:pt x="68" y="872"/>
                    <a:pt x="298" y="865"/>
                    <a:pt x="410" y="858"/>
                  </a:cubicBezTo>
                  <a:cubicBezTo>
                    <a:pt x="522" y="851"/>
                    <a:pt x="596" y="843"/>
                    <a:pt x="671" y="831"/>
                  </a:cubicBezTo>
                  <a:cubicBezTo>
                    <a:pt x="746" y="819"/>
                    <a:pt x="771" y="827"/>
                    <a:pt x="858" y="784"/>
                  </a:cubicBezTo>
                  <a:cubicBezTo>
                    <a:pt x="945" y="741"/>
                    <a:pt x="1110" y="635"/>
                    <a:pt x="1193" y="570"/>
                  </a:cubicBezTo>
                  <a:cubicBezTo>
                    <a:pt x="1276" y="505"/>
                    <a:pt x="1280" y="464"/>
                    <a:pt x="1354" y="396"/>
                  </a:cubicBezTo>
                  <a:cubicBezTo>
                    <a:pt x="1428" y="328"/>
                    <a:pt x="1528" y="219"/>
                    <a:pt x="1635" y="161"/>
                  </a:cubicBezTo>
                  <a:cubicBezTo>
                    <a:pt x="1742" y="103"/>
                    <a:pt x="1873" y="73"/>
                    <a:pt x="1997" y="47"/>
                  </a:cubicBezTo>
                  <a:cubicBezTo>
                    <a:pt x="2121" y="21"/>
                    <a:pt x="2260" y="14"/>
                    <a:pt x="2379" y="7"/>
                  </a:cubicBezTo>
                  <a:cubicBezTo>
                    <a:pt x="2498" y="0"/>
                    <a:pt x="2644" y="7"/>
                    <a:pt x="2714" y="7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436243" name="Rectangle 19">
              <a:extLst>
                <a:ext uri="{FF2B5EF4-FFF2-40B4-BE49-F238E27FC236}">
                  <a16:creationId xmlns:a16="http://schemas.microsoft.com/office/drawing/2014/main" id="{3CEEBCEE-63A1-9F91-9F9A-37EBA2751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824"/>
              <a:ext cx="52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 = 1</a:t>
              </a:r>
            </a:p>
          </p:txBody>
        </p:sp>
      </p:grpSp>
      <p:grpSp>
        <p:nvGrpSpPr>
          <p:cNvPr id="19461" name="Group 20">
            <a:extLst>
              <a:ext uri="{FF2B5EF4-FFF2-40B4-BE49-F238E27FC236}">
                <a16:creationId xmlns:a16="http://schemas.microsoft.com/office/drawing/2014/main" id="{1448BA44-6260-D431-B5E6-F30D382D279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209800"/>
            <a:ext cx="4308475" cy="1857375"/>
            <a:chOff x="1392" y="1392"/>
            <a:chExt cx="2714" cy="1170"/>
          </a:xfrm>
        </p:grpSpPr>
        <p:sp>
          <p:nvSpPr>
            <p:cNvPr id="436245" name="Freeform 21">
              <a:extLst>
                <a:ext uri="{FF2B5EF4-FFF2-40B4-BE49-F238E27FC236}">
                  <a16:creationId xmlns:a16="http://schemas.microsoft.com/office/drawing/2014/main" id="{CCC627B7-13FF-45C2-5554-FC0C7A0FA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682"/>
              <a:ext cx="2714" cy="880"/>
            </a:xfrm>
            <a:custGeom>
              <a:avLst/>
              <a:gdLst/>
              <a:ahLst/>
              <a:cxnLst>
                <a:cxn ang="0">
                  <a:pos x="0" y="873"/>
                </a:cxn>
                <a:cxn ang="0">
                  <a:pos x="423" y="877"/>
                </a:cxn>
                <a:cxn ang="0">
                  <a:pos x="731" y="870"/>
                </a:cxn>
                <a:cxn ang="0">
                  <a:pos x="1113" y="816"/>
                </a:cxn>
                <a:cxn ang="0">
                  <a:pos x="1280" y="689"/>
                </a:cxn>
                <a:cxn ang="0">
                  <a:pos x="1354" y="394"/>
                </a:cxn>
                <a:cxn ang="0">
                  <a:pos x="1455" y="86"/>
                </a:cxn>
                <a:cxn ang="0">
                  <a:pos x="2010" y="13"/>
                </a:cxn>
                <a:cxn ang="0">
                  <a:pos x="2379" y="5"/>
                </a:cxn>
                <a:cxn ang="0">
                  <a:pos x="2714" y="5"/>
                </a:cxn>
              </a:cxnLst>
              <a:rect l="0" t="0" r="r" b="b"/>
              <a:pathLst>
                <a:path w="2714" h="880">
                  <a:moveTo>
                    <a:pt x="0" y="873"/>
                  </a:moveTo>
                  <a:cubicBezTo>
                    <a:pt x="70" y="874"/>
                    <a:pt x="301" y="877"/>
                    <a:pt x="423" y="877"/>
                  </a:cubicBezTo>
                  <a:cubicBezTo>
                    <a:pt x="545" y="877"/>
                    <a:pt x="616" y="880"/>
                    <a:pt x="731" y="870"/>
                  </a:cubicBezTo>
                  <a:cubicBezTo>
                    <a:pt x="846" y="860"/>
                    <a:pt x="1022" y="846"/>
                    <a:pt x="1113" y="816"/>
                  </a:cubicBezTo>
                  <a:cubicBezTo>
                    <a:pt x="1204" y="786"/>
                    <a:pt x="1240" y="759"/>
                    <a:pt x="1280" y="689"/>
                  </a:cubicBezTo>
                  <a:cubicBezTo>
                    <a:pt x="1320" y="619"/>
                    <a:pt x="1325" y="494"/>
                    <a:pt x="1354" y="394"/>
                  </a:cubicBezTo>
                  <a:cubicBezTo>
                    <a:pt x="1383" y="294"/>
                    <a:pt x="1346" y="150"/>
                    <a:pt x="1455" y="86"/>
                  </a:cubicBezTo>
                  <a:cubicBezTo>
                    <a:pt x="1564" y="22"/>
                    <a:pt x="1856" y="26"/>
                    <a:pt x="2010" y="13"/>
                  </a:cubicBezTo>
                  <a:cubicBezTo>
                    <a:pt x="2164" y="0"/>
                    <a:pt x="2262" y="6"/>
                    <a:pt x="2379" y="5"/>
                  </a:cubicBezTo>
                  <a:cubicBezTo>
                    <a:pt x="2496" y="4"/>
                    <a:pt x="2644" y="5"/>
                    <a:pt x="2714" y="5"/>
                  </a:cubicBezTo>
                </a:path>
              </a:pathLst>
            </a:custGeom>
            <a:noFill/>
            <a:ln w="285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436246" name="Rectangle 22">
              <a:extLst>
                <a:ext uri="{FF2B5EF4-FFF2-40B4-BE49-F238E27FC236}">
                  <a16:creationId xmlns:a16="http://schemas.microsoft.com/office/drawing/2014/main" id="{6957D6FD-E85F-7532-0031-ADA14D957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392"/>
              <a:ext cx="72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sz="240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sym typeface="Symbol" panose="05050102010706020507" pitchFamily="18" charset="2"/>
                </a:rPr>
                <a:t> = 0.1</a:t>
              </a:r>
            </a:p>
          </p:txBody>
        </p:sp>
      </p:grpSp>
      <p:graphicFrame>
        <p:nvGraphicFramePr>
          <p:cNvPr id="19462" name="Object 2">
            <a:extLst>
              <a:ext uri="{FF2B5EF4-FFF2-40B4-BE49-F238E27FC236}">
                <a16:creationId xmlns:a16="http://schemas.microsoft.com/office/drawing/2014/main" id="{FDC0FA95-99F4-A4F4-5B90-10A0164FC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838200"/>
          <a:ext cx="41084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330200" progId="Equation.3">
                  <p:embed/>
                </p:oleObj>
              </mc:Choice>
              <mc:Fallback>
                <p:oleObj name="Equation" r:id="rId2" imgW="16637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838200"/>
                        <a:ext cx="4108450" cy="96043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B0EE85D-4712-EA19-5999-EAFC2E39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Sigmoidal Neurons</a:t>
            </a:r>
            <a:endParaRPr lang="en-CA" altLang="en-US"/>
          </a:p>
        </p:txBody>
      </p:sp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8EADFE60-277E-C1F9-4E5E-18408C5F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C3BBA0B2-840D-6148-97EC-63E1819B316E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4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6F6C528-405D-65A4-4106-179ADEA5C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686800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anose="05050102010706020507" pitchFamily="18" charset="2"/>
              </a:rPr>
              <a:t>This result will be </a:t>
            </a: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/>
              </a:rPr>
              <a:t>very useful when we develop the </a:t>
            </a:r>
            <a:r>
              <a:rPr lang="en-US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/>
              </a:rPr>
              <a:t>backpropagation</a:t>
            </a: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/>
              </a:rPr>
              <a:t> algorithm.</a:t>
            </a:r>
            <a:endParaRPr lang="en-US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 panose="05050102010706020507" pitchFamily="18" charset="2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8096242-C595-0132-536D-9A86836FE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838200"/>
          <a:ext cx="21320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330200" progId="Equation.3">
                  <p:embed/>
                </p:oleObj>
              </mc:Choice>
              <mc:Fallback>
                <p:oleObj name="Equation" r:id="rId2" imgW="8255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38200"/>
                        <a:ext cx="2132013" cy="9604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BE2DD26-C38F-52E0-EF11-28DAE99DB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981200"/>
          <a:ext cx="395605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393700" progId="Equation.3">
                  <p:embed/>
                </p:oleObj>
              </mc:Choice>
              <mc:Fallback>
                <p:oleObj name="Equation" r:id="rId4" imgW="16002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3956050" cy="1084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6A331EFE-56B2-4FEE-AA71-BC9A4B6AA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276600"/>
          <a:ext cx="488315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900" imgH="393700" progId="Equation.3">
                  <p:embed/>
                </p:oleObj>
              </mc:Choice>
              <mc:Fallback>
                <p:oleObj name="Equation" r:id="rId6" imgW="19939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4883150" cy="1084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7CAD0447-9691-06F6-3EBA-E762653BA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800600"/>
          <a:ext cx="24415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500" imgH="139700" progId="Equation.3">
                  <p:embed/>
                </p:oleObj>
              </mc:Choice>
              <mc:Fallback>
                <p:oleObj name="Equation" r:id="rId8" imgW="952500" imgH="139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00600"/>
                        <a:ext cx="2441575" cy="4953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5ED002FB-9096-1E83-0CD9-AB9974C7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Backpropagation Learning</a:t>
            </a:r>
            <a:endParaRPr lang="en-CA" altLang="en-US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F54FD371-76A8-675F-A78E-CB171C05DA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0292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sz="2800" dirty="0">
                <a:sym typeface="Symbol" pitchFamily="18" charset="2"/>
              </a:rPr>
              <a:t>Similar to the </a:t>
            </a:r>
            <a:r>
              <a:rPr lang="en-US" sz="2800" dirty="0" err="1">
                <a:sym typeface="Symbol" pitchFamily="18" charset="2"/>
              </a:rPr>
              <a:t>Adaline</a:t>
            </a:r>
            <a:r>
              <a:rPr lang="en-US" sz="2800" dirty="0">
                <a:sym typeface="Symbol" pitchFamily="18" charset="2"/>
              </a:rPr>
              <a:t> (LMS) algorithm, the goal of the Backpropagation learning algorithm is to modify the network’s weights so that its output vector</a:t>
            </a:r>
          </a:p>
          <a:p>
            <a:pPr marL="0" indent="0" algn="ctr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sz="2800" b="1" i="1" dirty="0">
                <a:solidFill>
                  <a:srgbClr val="FF0000"/>
                </a:solidFill>
                <a:sym typeface="Symbol" pitchFamily="18" charset="2"/>
              </a:rPr>
              <a:t>o</a:t>
            </a:r>
            <a:r>
              <a:rPr lang="en-US" sz="2800" i="1" baseline="-25000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sz="2800" i="1" dirty="0">
                <a:solidFill>
                  <a:srgbClr val="FF0000"/>
                </a:solidFill>
                <a:sym typeface="Symbol" pitchFamily="18" charset="2"/>
              </a:rPr>
              <a:t> = (o</a:t>
            </a:r>
            <a:r>
              <a:rPr lang="en-US" sz="2800" i="1" baseline="-25000" dirty="0">
                <a:solidFill>
                  <a:srgbClr val="FF0000"/>
                </a:solidFill>
                <a:sym typeface="Symbol" pitchFamily="18" charset="2"/>
              </a:rPr>
              <a:t>p,1</a:t>
            </a:r>
            <a:r>
              <a:rPr lang="en-US" sz="2800" i="1" dirty="0">
                <a:solidFill>
                  <a:srgbClr val="FF0000"/>
                </a:solidFill>
                <a:sym typeface="Symbol" pitchFamily="18" charset="2"/>
              </a:rPr>
              <a:t>, o</a:t>
            </a:r>
            <a:r>
              <a:rPr lang="en-US" sz="2800" i="1" baseline="-25000" dirty="0">
                <a:solidFill>
                  <a:srgbClr val="FF0000"/>
                </a:solidFill>
                <a:sym typeface="Symbol" pitchFamily="18" charset="2"/>
              </a:rPr>
              <a:t>p,2</a:t>
            </a:r>
            <a:r>
              <a:rPr lang="en-US" sz="2800" i="1" dirty="0">
                <a:solidFill>
                  <a:srgbClr val="FF0000"/>
                </a:solidFill>
                <a:sym typeface="Symbol" pitchFamily="18" charset="2"/>
              </a:rPr>
              <a:t>, …, </a:t>
            </a:r>
            <a:r>
              <a:rPr lang="en-US" sz="2800" i="1" dirty="0" err="1">
                <a:solidFill>
                  <a:srgbClr val="FF0000"/>
                </a:solidFill>
                <a:sym typeface="Symbol" pitchFamily="18" charset="2"/>
              </a:rPr>
              <a:t>o</a:t>
            </a:r>
            <a:r>
              <a:rPr lang="en-US" sz="2800" i="1" baseline="-25000" dirty="0" err="1">
                <a:solidFill>
                  <a:srgbClr val="FF0000"/>
                </a:solidFill>
                <a:sym typeface="Symbol" pitchFamily="18" charset="2"/>
              </a:rPr>
              <a:t>p,K</a:t>
            </a:r>
            <a:r>
              <a:rPr lang="en-US" sz="2800" i="1" dirty="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 marL="342900" lvl="1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sz="2500" dirty="0">
                <a:sym typeface="Symbol" pitchFamily="18" charset="2"/>
              </a:rPr>
              <a:t>is as close as possible to the desired output vector  </a:t>
            </a:r>
          </a:p>
          <a:p>
            <a:pPr marL="0" indent="0" algn="ctr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sz="2800" b="1" i="1" dirty="0" err="1">
                <a:solidFill>
                  <a:srgbClr val="7030A0"/>
                </a:solidFill>
                <a:sym typeface="Symbol" pitchFamily="18" charset="2"/>
              </a:rPr>
              <a:t>d</a:t>
            </a:r>
            <a:r>
              <a:rPr lang="en-US" sz="2800" i="1" baseline="-25000" dirty="0" err="1">
                <a:solidFill>
                  <a:srgbClr val="7030A0"/>
                </a:solidFill>
                <a:sym typeface="Symbol" pitchFamily="18" charset="2"/>
              </a:rPr>
              <a:t>p</a:t>
            </a:r>
            <a:r>
              <a:rPr lang="en-US" sz="2800" i="1" dirty="0">
                <a:solidFill>
                  <a:srgbClr val="7030A0"/>
                </a:solidFill>
                <a:sym typeface="Symbol" pitchFamily="18" charset="2"/>
              </a:rPr>
              <a:t> = (d</a:t>
            </a:r>
            <a:r>
              <a:rPr lang="en-US" sz="2800" i="1" baseline="-25000" dirty="0">
                <a:solidFill>
                  <a:srgbClr val="7030A0"/>
                </a:solidFill>
                <a:sym typeface="Symbol" pitchFamily="18" charset="2"/>
              </a:rPr>
              <a:t>p,1</a:t>
            </a:r>
            <a:r>
              <a:rPr lang="en-US" sz="2800" i="1" dirty="0">
                <a:solidFill>
                  <a:srgbClr val="7030A0"/>
                </a:solidFill>
                <a:sym typeface="Symbol" pitchFamily="18" charset="2"/>
              </a:rPr>
              <a:t>, d</a:t>
            </a:r>
            <a:r>
              <a:rPr lang="en-US" sz="2800" i="1" baseline="-25000" dirty="0">
                <a:solidFill>
                  <a:srgbClr val="7030A0"/>
                </a:solidFill>
                <a:sym typeface="Symbol" pitchFamily="18" charset="2"/>
              </a:rPr>
              <a:t>p,2</a:t>
            </a:r>
            <a:r>
              <a:rPr lang="en-US" sz="2800" i="1" dirty="0">
                <a:solidFill>
                  <a:srgbClr val="7030A0"/>
                </a:solidFill>
                <a:sym typeface="Symbol" pitchFamily="18" charset="2"/>
              </a:rPr>
              <a:t>, …, </a:t>
            </a:r>
            <a:r>
              <a:rPr lang="en-US" sz="2800" i="1" dirty="0" err="1">
                <a:solidFill>
                  <a:srgbClr val="7030A0"/>
                </a:solidFill>
                <a:sym typeface="Symbol" pitchFamily="18" charset="2"/>
              </a:rPr>
              <a:t>d</a:t>
            </a:r>
            <a:r>
              <a:rPr lang="en-US" sz="2800" i="1" baseline="-25000" dirty="0" err="1">
                <a:solidFill>
                  <a:srgbClr val="7030A0"/>
                </a:solidFill>
                <a:sym typeface="Symbol" pitchFamily="18" charset="2"/>
              </a:rPr>
              <a:t>p,K</a:t>
            </a:r>
            <a:r>
              <a:rPr lang="en-US" sz="2800" i="1" dirty="0">
                <a:solidFill>
                  <a:srgbClr val="7030A0"/>
                </a:solidFill>
                <a:sym typeface="Symbol" pitchFamily="18" charset="2"/>
              </a:rPr>
              <a:t>)</a:t>
            </a:r>
          </a:p>
          <a:p>
            <a:pPr marL="342900" lvl="1" indent="0" algn="ctr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sz="2500" dirty="0">
                <a:solidFill>
                  <a:srgbClr val="7030A0"/>
                </a:solidFill>
                <a:sym typeface="Symbol" pitchFamily="18" charset="2"/>
              </a:rPr>
              <a:t>fo</a:t>
            </a:r>
            <a:r>
              <a:rPr lang="en-US" sz="2500" dirty="0">
                <a:sym typeface="Symbol" pitchFamily="18" charset="2"/>
              </a:rPr>
              <a:t>r </a:t>
            </a:r>
            <a:r>
              <a:rPr lang="en-US" sz="2500" i="1" dirty="0">
                <a:sym typeface="Symbol" pitchFamily="18" charset="2"/>
              </a:rPr>
              <a:t>K</a:t>
            </a:r>
            <a:r>
              <a:rPr lang="en-US" sz="2500" dirty="0">
                <a:sym typeface="Symbol" pitchFamily="18" charset="2"/>
              </a:rPr>
              <a:t> output neurons and input patterns </a:t>
            </a:r>
            <a:r>
              <a:rPr lang="en-US" sz="2500" i="1" dirty="0">
                <a:sym typeface="Symbol" pitchFamily="18" charset="2"/>
              </a:rPr>
              <a:t>p = 1, …, P.</a:t>
            </a: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800" dirty="0">
              <a:sym typeface="Symbol" pitchFamily="18" charset="2"/>
            </a:endParaRP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sym typeface="Symbol" pitchFamily="18" charset="2"/>
              </a:rPr>
              <a:t>The set of input-output pairs (exemplars) </a:t>
            </a:r>
            <a:br>
              <a:rPr lang="en-US" sz="2800" dirty="0">
                <a:sym typeface="Symbol" pitchFamily="18" charset="2"/>
              </a:rPr>
            </a:br>
            <a:r>
              <a:rPr lang="en-US" sz="2800" i="1" dirty="0">
                <a:sym typeface="Symbol" pitchFamily="18" charset="2"/>
              </a:rPr>
              <a:t>{(</a:t>
            </a:r>
            <a:r>
              <a:rPr lang="en-US" sz="2800" b="1" i="1" dirty="0" err="1">
                <a:sym typeface="Symbol" pitchFamily="18" charset="2"/>
              </a:rPr>
              <a:t>x</a:t>
            </a:r>
            <a:r>
              <a:rPr lang="en-US" sz="2800" i="1" baseline="-25000" dirty="0" err="1">
                <a:sym typeface="Symbol" pitchFamily="18" charset="2"/>
              </a:rPr>
              <a:t>p</a:t>
            </a:r>
            <a:r>
              <a:rPr lang="en-US" sz="2800" i="1" dirty="0">
                <a:sym typeface="Symbol" pitchFamily="18" charset="2"/>
              </a:rPr>
              <a:t>, </a:t>
            </a:r>
            <a:r>
              <a:rPr lang="en-US" sz="2800" b="1" i="1" dirty="0" err="1">
                <a:sym typeface="Symbol" pitchFamily="18" charset="2"/>
              </a:rPr>
              <a:t>d</a:t>
            </a:r>
            <a:r>
              <a:rPr lang="en-US" sz="2800" i="1" baseline="-25000" dirty="0" err="1">
                <a:sym typeface="Symbol" pitchFamily="18" charset="2"/>
              </a:rPr>
              <a:t>p</a:t>
            </a:r>
            <a:r>
              <a:rPr lang="en-US" sz="2800" i="1" dirty="0">
                <a:sym typeface="Symbol" pitchFamily="18" charset="2"/>
              </a:rPr>
              <a:t>) | p = 1, …, P} </a:t>
            </a:r>
            <a:r>
              <a:rPr lang="en-US" sz="2800" dirty="0">
                <a:sym typeface="Symbol" pitchFamily="18" charset="2"/>
              </a:rPr>
              <a:t>constitutes the 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training set.</a:t>
            </a: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800" dirty="0">
              <a:sym typeface="Symbol"/>
            </a:endParaRP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400" dirty="0">
              <a:sym typeface="Symbol" pitchFamily="18" charset="2"/>
            </a:endParaRP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4D84FF02-66FF-A9B3-2520-7085F0DA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F50CDF9B-3EEE-7A4B-B798-7ABB1CB13D2B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5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0FBD1EF-5FBA-DDEF-588B-4E17371C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Backpropagation Learning</a:t>
            </a:r>
            <a:endParaRPr lang="en-CA" altLang="en-US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C0B2E8C4-72FC-8CD9-CFA2-B3112C0D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99060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</a:pPr>
            <a:r>
              <a:rPr lang="en-US" altLang="en-US" sz="2800">
                <a:sym typeface="Symbol" pitchFamily="2" charset="2"/>
              </a:rPr>
              <a:t>Also similar to the Adaline, we need a cumulative error function that is to be minimized:</a:t>
            </a: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</a:pPr>
            <a:endParaRPr lang="en-US" altLang="en-US" sz="2800">
              <a:sym typeface="Symbol" pitchFamily="2" charset="2"/>
            </a:endParaRP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</a:pPr>
            <a:endParaRPr lang="en-US" altLang="en-US" sz="2400">
              <a:sym typeface="Symbol" pitchFamily="2" charset="2"/>
            </a:endParaRP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B413E8BC-4458-AE66-9ED3-1267A1BE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2CAB1A72-4AF2-854D-8BDA-5A1D6012F901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6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40C78ABC-639C-687A-88FD-A8122C5D6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4463" y="1630363"/>
          <a:ext cx="34305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393700" progId="Equation.3">
                  <p:embed/>
                </p:oleObj>
              </mc:Choice>
              <mc:Fallback>
                <p:oleObj name="Equation" r:id="rId2" imgW="13716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1630363"/>
                        <a:ext cx="3430587" cy="10858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0BAFB631-08F3-FAFD-47E6-75019363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We can choose the mean square error (MSE) once again (but the 1/P factor does not matter):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 panose="05050102010706020507" pitchFamily="18" charset="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4F20907-E447-6F13-198D-9401CD75B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3821113"/>
          <a:ext cx="34004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393700" progId="Equation.3">
                  <p:embed/>
                </p:oleObj>
              </mc:Choice>
              <mc:Fallback>
                <p:oleObj name="Equation" r:id="rId4" imgW="13716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821113"/>
                        <a:ext cx="3400425" cy="10842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41B527EB-DAE7-0389-5A88-6E5BE8A3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49911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where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 panose="05050102010706020507" pitchFamily="18" charset="2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661A6F5-D477-BD4E-FF36-ECE22DE93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4213" y="5349875"/>
          <a:ext cx="23495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177800" progId="Equation.3">
                  <p:embed/>
                </p:oleObj>
              </mc:Choice>
              <mc:Fallback>
                <p:oleObj name="Equation" r:id="rId6" imgW="9144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5349875"/>
                        <a:ext cx="2349500" cy="588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  <p:bldP spid="9" grpId="0" build="p"/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59D2211-BBED-4034-E1E5-A6270421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Backpropagation Learning</a:t>
            </a:r>
            <a:endParaRPr lang="en-CA" altLang="en-US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993B2ACE-06BB-8481-A978-66E1A1BC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129540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</a:pPr>
            <a:r>
              <a:rPr lang="en-US" altLang="en-US" sz="2600">
                <a:sym typeface="Symbol" pitchFamily="2" charset="2"/>
              </a:rPr>
              <a:t>For input pattern p, the i-th input layer node holds x</a:t>
            </a:r>
            <a:r>
              <a:rPr lang="en-US" altLang="en-US" sz="2600" baseline="-25000">
                <a:sym typeface="Symbol" pitchFamily="2" charset="2"/>
              </a:rPr>
              <a:t>p,i</a:t>
            </a:r>
            <a:r>
              <a:rPr lang="en-US" altLang="en-US" sz="2600">
                <a:sym typeface="Symbol" pitchFamily="2" charset="2"/>
              </a:rPr>
              <a:t>. </a:t>
            </a:r>
          </a:p>
          <a:p>
            <a:pPr marL="0" indent="0" eaLnBrk="1" hangingPunct="1">
              <a:spcBef>
                <a:spcPts val="1200"/>
              </a:spcBef>
              <a:spcAft>
                <a:spcPct val="30000"/>
              </a:spcAft>
            </a:pPr>
            <a:r>
              <a:rPr lang="en-US" altLang="en-US" sz="2600">
                <a:sym typeface="Symbol" pitchFamily="2" charset="2"/>
              </a:rPr>
              <a:t>Net input to j-th node in hidden layer:</a:t>
            </a: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</a:pPr>
            <a:endParaRPr lang="en-US" altLang="en-US" sz="2600">
              <a:sym typeface="Symbol" pitchFamily="2" charset="2"/>
            </a:endParaRP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71A7CEDB-F9E4-E208-2786-F8CF082C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27739182-6BEB-6D4B-9494-1C837F1B752F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7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7D5FA29F-5DA8-5651-D845-D949836263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066800"/>
          <a:ext cx="2905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368300" progId="Equation.3">
                  <p:embed/>
                </p:oleObj>
              </mc:Choice>
              <mc:Fallback>
                <p:oleObj name="Equation" r:id="rId2" imgW="11557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066800"/>
                        <a:ext cx="2905125" cy="10525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1">
            <a:extLst>
              <a:ext uri="{FF2B5EF4-FFF2-40B4-BE49-F238E27FC236}">
                <a16:creationId xmlns:a16="http://schemas.microsoft.com/office/drawing/2014/main" id="{BFE4A02B-FFA5-E389-2C1D-7DD037E1291B}"/>
              </a:ext>
            </a:extLst>
          </p:cNvPr>
          <p:cNvGrpSpPr>
            <a:grpSpLocks/>
          </p:cNvGrpSpPr>
          <p:nvPr/>
        </p:nvGrpSpPr>
        <p:grpSpPr bwMode="auto">
          <a:xfrm>
            <a:off x="0" y="5334000"/>
            <a:ext cx="8966200" cy="1052513"/>
            <a:chOff x="0" y="5334000"/>
            <a:chExt cx="8966200" cy="1052513"/>
          </a:xfrm>
        </p:grpSpPr>
        <p:graphicFrame>
          <p:nvGraphicFramePr>
            <p:cNvPr id="24591" name="Object 6">
              <a:extLst>
                <a:ext uri="{FF2B5EF4-FFF2-40B4-BE49-F238E27FC236}">
                  <a16:creationId xmlns:a16="http://schemas.microsoft.com/office/drawing/2014/main" id="{FD3F7070-D653-FE3F-2360-7260B93F66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4800" y="5334000"/>
            <a:ext cx="4851400" cy="1052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68500" imgH="368300" progId="Equation.3">
                    <p:embed/>
                  </p:oleObj>
                </mc:Choice>
                <mc:Fallback>
                  <p:oleObj name="Equation" r:id="rId4" imgW="1968500" imgH="368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5334000"/>
                          <a:ext cx="4851400" cy="1052513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695AC4F2-4DBC-6776-65FB-0B3AF72F3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562600"/>
              <a:ext cx="3657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sz="26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sym typeface="Symbol"/>
                </a:rPr>
                <a:t>Network error for p: </a:t>
              </a:r>
              <a:endParaRPr lang="en-US" sz="2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endParaRPr>
            </a:p>
          </p:txBody>
        </p:sp>
      </p:grpSp>
      <p:grpSp>
        <p:nvGrpSpPr>
          <p:cNvPr id="8" name="Group 20">
            <a:extLst>
              <a:ext uri="{FF2B5EF4-FFF2-40B4-BE49-F238E27FC236}">
                <a16:creationId xmlns:a16="http://schemas.microsoft.com/office/drawing/2014/main" id="{B5DD0E4A-2D94-D544-E2C3-EE5A5DC5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4191000"/>
            <a:ext cx="8945563" cy="1176338"/>
            <a:chOff x="0" y="4191000"/>
            <a:chExt cx="8945563" cy="1176338"/>
          </a:xfrm>
        </p:grpSpPr>
        <p:graphicFrame>
          <p:nvGraphicFramePr>
            <p:cNvPr id="24589" name="Object 5">
              <a:extLst>
                <a:ext uri="{FF2B5EF4-FFF2-40B4-BE49-F238E27FC236}">
                  <a16:creationId xmlns:a16="http://schemas.microsoft.com/office/drawing/2014/main" id="{74EC7168-F1CD-1FB9-B969-17BD310C26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8800" y="4191000"/>
            <a:ext cx="3306763" cy="1176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33500" imgH="431800" progId="Equation.3">
                    <p:embed/>
                  </p:oleObj>
                </mc:Choice>
                <mc:Fallback>
                  <p:oleObj name="Equation" r:id="rId6" imgW="13335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4191000"/>
                          <a:ext cx="3306763" cy="1176338"/>
                        </a:xfrm>
                        <a:prstGeom prst="rect">
                          <a:avLst/>
                        </a:prstGeom>
                        <a:solidFill>
                          <a:srgbClr val="70AD47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8809DF8E-B1BC-FED4-8320-CE86A02EF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72000"/>
              <a:ext cx="5638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sym typeface="Symbol" panose="05050102010706020507" pitchFamily="18" charset="2"/>
                </a:rPr>
                <a:t>Output of k-</a:t>
              </a:r>
              <a:r>
                <a:rPr lang="en-US" sz="2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sym typeface="Symbol" panose="05050102010706020507" pitchFamily="18" charset="2"/>
                </a:rPr>
                <a:t>th</a:t>
              </a:r>
              <a:r>
                <a:rPr 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sym typeface="Symbol" panose="05050102010706020507" pitchFamily="18" charset="2"/>
                </a:rPr>
                <a:t> node in output layer: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endParaRPr lang="en-US" sz="2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endParaRPr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80481A6C-C74A-C8D1-9F33-BE089F3E689E}"/>
              </a:ext>
            </a:extLst>
          </p:cNvPr>
          <p:cNvGrpSpPr>
            <a:grpSpLocks/>
          </p:cNvGrpSpPr>
          <p:nvPr/>
        </p:nvGrpSpPr>
        <p:grpSpPr bwMode="auto">
          <a:xfrm>
            <a:off x="0" y="3048000"/>
            <a:ext cx="8712200" cy="1114425"/>
            <a:chOff x="0" y="3048000"/>
            <a:chExt cx="8712200" cy="1114425"/>
          </a:xfrm>
        </p:grpSpPr>
        <p:graphicFrame>
          <p:nvGraphicFramePr>
            <p:cNvPr id="24587" name="Object 4">
              <a:extLst>
                <a:ext uri="{FF2B5EF4-FFF2-40B4-BE49-F238E27FC236}">
                  <a16:creationId xmlns:a16="http://schemas.microsoft.com/office/drawing/2014/main" id="{DABC1695-B14F-D548-9C57-28F18B3064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15000" y="3048000"/>
            <a:ext cx="2997200" cy="1114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93800" imgH="406400" progId="Equation.3">
                    <p:embed/>
                  </p:oleObj>
                </mc:Choice>
                <mc:Fallback>
                  <p:oleObj name="Equation" r:id="rId8" imgW="1193800" imgH="406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3048000"/>
                          <a:ext cx="2997200" cy="1114425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78CEE28E-63B7-1005-241C-647EDCDDA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352800"/>
              <a:ext cx="5638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sz="26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sym typeface="Symbol" panose="05050102010706020507" pitchFamily="18" charset="2"/>
                </a:rPr>
                <a:t>Net input to</a:t>
              </a:r>
              <a:r>
                <a:rPr 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sym typeface="Symbol" panose="05050102010706020507" pitchFamily="18" charset="2"/>
                </a:rPr>
                <a:t> k-</a:t>
              </a:r>
              <a:r>
                <a:rPr lang="en-US" sz="2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sym typeface="Symbol" panose="05050102010706020507" pitchFamily="18" charset="2"/>
                </a:rPr>
                <a:t>th</a:t>
              </a:r>
              <a:r>
                <a:rPr 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sym typeface="Symbol" panose="05050102010706020507" pitchFamily="18" charset="2"/>
                </a:rPr>
                <a:t> node in output layer: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endParaRPr lang="en-US" sz="2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endParaRPr>
            </a:p>
          </p:txBody>
        </p:sp>
      </p:grpSp>
      <p:grpSp>
        <p:nvGrpSpPr>
          <p:cNvPr id="10" name="Group 18">
            <a:extLst>
              <a:ext uri="{FF2B5EF4-FFF2-40B4-BE49-F238E27FC236}">
                <a16:creationId xmlns:a16="http://schemas.microsoft.com/office/drawing/2014/main" id="{FE7D8B92-EA03-5411-EF9E-CE221D8D57AC}"/>
              </a:ext>
            </a:extLst>
          </p:cNvPr>
          <p:cNvGrpSpPr>
            <a:grpSpLocks/>
          </p:cNvGrpSpPr>
          <p:nvPr/>
        </p:nvGrpSpPr>
        <p:grpSpPr bwMode="auto">
          <a:xfrm>
            <a:off x="0" y="2103438"/>
            <a:ext cx="8958263" cy="1114425"/>
            <a:chOff x="0" y="2103438"/>
            <a:chExt cx="8958263" cy="1114425"/>
          </a:xfrm>
        </p:grpSpPr>
        <p:graphicFrame>
          <p:nvGraphicFramePr>
            <p:cNvPr id="24585" name="Object 3">
              <a:extLst>
                <a:ext uri="{FF2B5EF4-FFF2-40B4-BE49-F238E27FC236}">
                  <a16:creationId xmlns:a16="http://schemas.microsoft.com/office/drawing/2014/main" id="{0AFF67E4-4034-D8EA-48DE-BB7049DF83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83250" y="2103438"/>
            <a:ext cx="3275013" cy="1114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08100" imgH="406400" progId="Equation.3">
                    <p:embed/>
                  </p:oleObj>
                </mc:Choice>
                <mc:Fallback>
                  <p:oleObj name="Equation" r:id="rId10" imgW="1308100" imgH="406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3250" y="2103438"/>
                          <a:ext cx="3275013" cy="1114425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246D3FCA-808C-B7E3-4E86-5EAFB93B0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38400"/>
              <a:ext cx="5638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sz="26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sym typeface="Symbol" panose="05050102010706020507" pitchFamily="18" charset="2"/>
                </a:rPr>
                <a:t>Output of j-</a:t>
              </a:r>
              <a:r>
                <a:rPr lang="en-US" sz="2600" kern="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sym typeface="Symbol" panose="05050102010706020507" pitchFamily="18" charset="2"/>
                </a:rPr>
                <a:t>th</a:t>
              </a:r>
              <a:r>
                <a:rPr lang="en-US" sz="26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sym typeface="Symbol" panose="05050102010706020507" pitchFamily="18" charset="2"/>
                </a:rPr>
                <a:t> node in hidden</a:t>
              </a:r>
              <a:r>
                <a:rPr lang="en-US" sz="2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sym typeface="Symbol" panose="05050102010706020507" pitchFamily="18" charset="2"/>
                </a:rPr>
                <a:t> layer: 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spcAft>
                  <a:spcPct val="30000"/>
                </a:spcAft>
                <a:defRPr/>
              </a:pPr>
              <a:endParaRPr lang="en-US" sz="2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DCF62A9D-0D2E-6100-49AE-4A788A05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Backpropagation Learning</a:t>
            </a:r>
            <a:endParaRPr lang="en-CA" altLang="en-US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6F25145A-9E94-81D0-8681-A0D2CBDFB6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22098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sym typeface="Symbol" pitchFamily="18" charset="2"/>
              </a:rPr>
              <a:t>As E is a function of the network weights, we can use gradient descent to find those weights that result in minimal error.</a:t>
            </a: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sym typeface="Symbol" pitchFamily="18" charset="2"/>
              </a:rPr>
              <a:t>For individual weights in the hidden and output layers, we should move against the error gradient (omitting index p):</a:t>
            </a:r>
            <a:r>
              <a:rPr lang="en-US" sz="2600" dirty="0">
                <a:sym typeface="Symbol" pitchFamily="18" charset="2"/>
              </a:rPr>
              <a:t> </a:t>
            </a: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600" dirty="0">
              <a:sym typeface="Symbol" pitchFamily="18" charset="2"/>
            </a:endParaRP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3B07C9C3-25A0-098F-05BE-8E91D2F6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86FA1879-6DD8-184C-A8B9-8849005D5850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8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BDE66CCC-BE30-0D78-C648-5D41C03B2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429000"/>
          <a:ext cx="24415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500" imgH="393700" progId="Equation.3">
                  <p:embed/>
                </p:oleObj>
              </mc:Choice>
              <mc:Fallback>
                <p:oleObj name="Equation" r:id="rId2" imgW="9525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2441575" cy="1084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69873E-AD1B-7C4A-0F55-EBE478ACE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800600"/>
          <a:ext cx="24415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500" imgH="393700" progId="Equation.3">
                  <p:embed/>
                </p:oleObj>
              </mc:Choice>
              <mc:Fallback>
                <p:oleObj name="Equation" r:id="rId4" imgW="9525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00600"/>
                        <a:ext cx="2441575" cy="1084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25B59222-5ACF-BB87-BD87-D87E34657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4876800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Output layer: </a:t>
            </a:r>
            <a:b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</a:b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Derivative easy to calculate</a:t>
            </a:r>
            <a:endParaRPr lang="en-US" sz="2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sz="2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 panose="05050102010706020507" pitchFamily="18" charset="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77726BE-3CEE-46D8-CFC2-6E17A6BDA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76800"/>
            <a:ext cx="4876800" cy="114300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Hidden layer: </a:t>
            </a:r>
            <a:b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</a:b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Derivative difficult to calculate</a:t>
            </a:r>
            <a:endParaRPr lang="en-US" sz="2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sz="2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  <p:bldP spid="14" grpId="0" build="p" animBg="1"/>
      <p:bldP spid="1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6253F10C-2169-57EA-C8B1-EAAFB280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/>
              <a:t>Backpropagation Learning</a:t>
            </a:r>
            <a:endParaRPr lang="en-CA" altLang="en-US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289F408F-4101-9678-5E93-2A1197F55C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839200" cy="9144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r>
              <a:rPr lang="en-US" sz="2800" dirty="0">
                <a:sym typeface="Symbol" pitchFamily="18" charset="2"/>
              </a:rPr>
              <a:t>When computing the derivative with regard to </a:t>
            </a:r>
            <a:r>
              <a:rPr lang="en-US" sz="2800" dirty="0" err="1">
                <a:sym typeface="Symbol" pitchFamily="18" charset="2"/>
              </a:rPr>
              <a:t>w</a:t>
            </a:r>
            <a:r>
              <a:rPr lang="en-US" sz="2800" baseline="-25000" dirty="0" err="1">
                <a:sym typeface="Symbol" pitchFamily="18" charset="2"/>
              </a:rPr>
              <a:t>k,j</a:t>
            </a:r>
            <a:r>
              <a:rPr lang="en-US" sz="2800" baseline="30000" dirty="0">
                <a:sym typeface="Symbol" pitchFamily="18" charset="2"/>
              </a:rPr>
              <a:t>(2,1)</a:t>
            </a:r>
            <a:r>
              <a:rPr lang="en-US" sz="2800" dirty="0">
                <a:sym typeface="Symbol" pitchFamily="18" charset="2"/>
              </a:rPr>
              <a:t>, we can disregard any output units except o</a:t>
            </a:r>
            <a:r>
              <a:rPr lang="en-US" sz="2800" baseline="-25000" dirty="0">
                <a:sym typeface="Symbol" pitchFamily="18" charset="2"/>
              </a:rPr>
              <a:t>k</a:t>
            </a:r>
            <a:r>
              <a:rPr lang="en-US" sz="2800" dirty="0">
                <a:sym typeface="Symbol" pitchFamily="18" charset="2"/>
              </a:rPr>
              <a:t>:</a:t>
            </a:r>
          </a:p>
          <a:p>
            <a:pPr marL="0" indent="0" eaLnBrk="1" fontAlgn="auto" hangingPunct="1">
              <a:spcBef>
                <a:spcPct val="10000"/>
              </a:spcBef>
              <a:spcAft>
                <a:spcPct val="3000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3" charset="2"/>
              <a:buChar char=""/>
              <a:defRPr/>
            </a:pPr>
            <a:endParaRPr lang="en-US" sz="2600" dirty="0">
              <a:sym typeface="Symbol" pitchFamily="18" charset="2"/>
            </a:endParaRP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7E55D3F0-E56D-61A2-CEE6-0B079D4D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anose="030F0902030302020204" pitchFamily="66" charset="0"/>
                <a:sym typeface="Symbol" pitchFamily="2" charset="2"/>
              </a:defRPr>
            </a:lvl9pPr>
          </a:lstStyle>
          <a:p>
            <a:fld id="{E30F92AA-5071-9541-9A02-E7045E9860C2}" type="slidenum">
              <a:rPr lang="en-CA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pPr/>
              <a:t>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62A1539-F6F9-1CF7-D237-3ACBF2048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676400"/>
          <a:ext cx="32448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279400" progId="Equation.3">
                  <p:embed/>
                </p:oleObj>
              </mc:Choice>
              <mc:Fallback>
                <p:oleObj name="Equation" r:id="rId2" imgW="12954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3244850" cy="835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664D10F-8C26-3BDF-64BF-E6B812B2E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14600"/>
          <a:ext cx="275113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2200" imgH="368300" progId="Equation.3">
                  <p:embed/>
                </p:oleObj>
              </mc:Choice>
              <mc:Fallback>
                <p:oleObj name="Equation" r:id="rId4" imgW="10922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2751138" cy="10525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8E0526F9-80F4-CBB5-F53D-A98114B64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81400"/>
            <a:ext cx="88392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Note that o</a:t>
            </a:r>
            <a:r>
              <a:rPr lang="en-US" kern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k</a:t>
            </a: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 is obtained by applying the sigmoid function S to </a:t>
            </a:r>
            <a:r>
              <a:rPr lang="en-US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net</a:t>
            </a:r>
            <a:r>
              <a:rPr lang="en-US" kern="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k</a:t>
            </a:r>
            <a:r>
              <a:rPr lang="en-US" kern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(2)</a:t>
            </a: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, which is computed by: 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sz="2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 panose="05050102010706020507" pitchFamily="18" charset="2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18EECEEA-EAE6-4439-5408-029435E04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343400"/>
          <a:ext cx="29352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400" imgH="406400" progId="Equation.3">
                  <p:embed/>
                </p:oleObj>
              </mc:Choice>
              <mc:Fallback>
                <p:oleObj name="Equation" r:id="rId6" imgW="11684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2935288" cy="11144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>
            <a:extLst>
              <a:ext uri="{FF2B5EF4-FFF2-40B4-BE49-F238E27FC236}">
                <a16:creationId xmlns:a16="http://schemas.microsoft.com/office/drawing/2014/main" id="{1CFB23E8-AFFE-C399-A1A3-C77FE5F4C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88392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sym typeface="Symbol" panose="05050102010706020507" pitchFamily="18" charset="2"/>
              </a:rPr>
              <a:t>Therefore, we need to apply the chain rule twice. 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endParaRPr lang="en-US" sz="26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  <p:bldP spid="13" grpId="0" build="p" animBg="1"/>
      <p:bldP spid="16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17622</TotalTime>
  <Words>946</Words>
  <Application>Microsoft Macintosh PowerPoint</Application>
  <PresentationFormat>On-screen Show (4:3)</PresentationFormat>
  <Paragraphs>147</Paragraphs>
  <Slides>19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Comic Sans MS</vt:lpstr>
      <vt:lpstr>Symbol</vt:lpstr>
      <vt:lpstr>Arial</vt:lpstr>
      <vt:lpstr>Calibri Light</vt:lpstr>
      <vt:lpstr>Calibri</vt:lpstr>
      <vt:lpstr>Times New Roman</vt:lpstr>
      <vt:lpstr>Wingdings 3</vt:lpstr>
      <vt:lpstr>Office Theme</vt:lpstr>
      <vt:lpstr>Microsoft Equation 3.0</vt:lpstr>
      <vt:lpstr>MathType 6.0 Equation</vt:lpstr>
      <vt:lpstr>Backpropagation Learning Algorithm</vt:lpstr>
      <vt:lpstr>Example: a one-hidden layer 3-4-2 feedforward network</vt:lpstr>
      <vt:lpstr>Sigmoidal Neurons</vt:lpstr>
      <vt:lpstr>Sigmoidal Neurons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</vt:lpstr>
      <vt:lpstr>Backpropagation Learning (High Level)</vt:lpstr>
      <vt:lpstr>Backpropagation Learning (with some details)</vt:lpstr>
      <vt:lpstr>Backprop code in Python (by Li, Johnson, and Young)</vt:lpstr>
      <vt:lpstr>Potential problems with back-propagation for deep networks</vt:lpstr>
      <vt:lpstr>Useful websites</vt:lpstr>
      <vt:lpstr>Custom Show 1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Chilukuri K Mohan</cp:lastModifiedBy>
  <cp:revision>221</cp:revision>
  <dcterms:created xsi:type="dcterms:W3CDTF">2001-02-24T00:16:35Z</dcterms:created>
  <dcterms:modified xsi:type="dcterms:W3CDTF">2023-10-23T15:34:13Z</dcterms:modified>
</cp:coreProperties>
</file>