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>
  <p:sldMasterIdLst>
    <p:sldMasterId id="2147483759" r:id="rId1"/>
  </p:sldMasterIdLst>
  <p:notesMasterIdLst>
    <p:notesMasterId r:id="rId40"/>
  </p:notesMasterIdLst>
  <p:sldIdLst>
    <p:sldId id="356" r:id="rId2"/>
    <p:sldId id="393" r:id="rId3"/>
    <p:sldId id="389" r:id="rId4"/>
    <p:sldId id="401" r:id="rId5"/>
    <p:sldId id="403" r:id="rId6"/>
    <p:sldId id="380" r:id="rId7"/>
    <p:sldId id="409" r:id="rId8"/>
    <p:sldId id="410" r:id="rId9"/>
    <p:sldId id="442" r:id="rId10"/>
    <p:sldId id="443" r:id="rId11"/>
    <p:sldId id="408" r:id="rId12"/>
    <p:sldId id="411" r:id="rId13"/>
    <p:sldId id="412" r:id="rId14"/>
    <p:sldId id="382" r:id="rId15"/>
    <p:sldId id="413" r:id="rId16"/>
    <p:sldId id="416" r:id="rId17"/>
    <p:sldId id="414" r:id="rId18"/>
    <p:sldId id="445" r:id="rId19"/>
    <p:sldId id="444" r:id="rId20"/>
    <p:sldId id="446" r:id="rId21"/>
    <p:sldId id="425" r:id="rId22"/>
    <p:sldId id="433" r:id="rId23"/>
    <p:sldId id="435" r:id="rId24"/>
    <p:sldId id="436" r:id="rId25"/>
    <p:sldId id="437" r:id="rId26"/>
    <p:sldId id="427" r:id="rId27"/>
    <p:sldId id="438" r:id="rId28"/>
    <p:sldId id="428" r:id="rId29"/>
    <p:sldId id="429" r:id="rId30"/>
    <p:sldId id="439" r:id="rId31"/>
    <p:sldId id="418" r:id="rId32"/>
    <p:sldId id="419" r:id="rId33"/>
    <p:sldId id="420" r:id="rId34"/>
    <p:sldId id="421" r:id="rId35"/>
    <p:sldId id="422" r:id="rId36"/>
    <p:sldId id="423" r:id="rId37"/>
    <p:sldId id="440" r:id="rId38"/>
    <p:sldId id="424" r:id="rId39"/>
  </p:sldIdLst>
  <p:sldSz cx="9144000" cy="6858000" type="screen4x3"/>
  <p:notesSz cx="6718300" cy="98552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</p:embeddedFontLst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0194" autoAdjust="0"/>
  </p:normalViewPr>
  <p:slideViewPr>
    <p:cSldViewPr>
      <p:cViewPr varScale="1">
        <p:scale>
          <a:sx n="87" d="100"/>
          <a:sy n="87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858"/>
    </p:cViewPr>
  </p:sorterViewPr>
  <p:notesViewPr>
    <p:cSldViewPr>
      <p:cViewPr varScale="1">
        <p:scale>
          <a:sx n="80" d="100"/>
          <a:sy n="80" d="100"/>
        </p:scale>
        <p:origin x="-2094" y="-84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FBE28-A12C-704D-C438-B48CD2AC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EACEF-FAC4-43F5-5280-15E1E5BD33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293D1A-DE37-B44B-91E0-852B0D9169F6}" type="datetimeFigureOut">
              <a:rPr lang="en-US"/>
              <a:pPr>
                <a:defRPr/>
              </a:pPr>
              <a:t>11/13/23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D4EC0A-F207-FA98-FA27-DD2C80E5E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895DAC-2388-234B-E33C-17D587A5E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50D3-DE62-7680-D70E-2DDD18E43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B447-8C8D-D171-8003-600578428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75740-C98E-BF47-B554-819E1BEA73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“Outer product” = element-wise multiplication of vector components, which are not added together; the result is a vector of the same size.</a:t>
            </a:r>
          </a:p>
          <a:p>
            <a:r>
              <a:rPr lang="en-US" dirty="0"/>
              <a:t>“Inner product” = generalization of the dot product of vectors, resulting in a scalar</a:t>
            </a:r>
          </a:p>
          <a:p>
            <a:r>
              <a:rPr lang="en-US" altLang="en-US" dirty="0"/>
              <a:t>D</a:t>
            </a:r>
            <a:r>
              <a:rPr lang="en-US" altLang="en-US" baseline="-25000" dirty="0"/>
              <a:t>KL</a:t>
            </a:r>
            <a:r>
              <a:rPr lang="en-US" altLang="en-US" baseline="0" dirty="0"/>
              <a:t>(P,Q)</a:t>
            </a:r>
            <a:r>
              <a:rPr lang="en-US" altLang="en-US" baseline="-25000" dirty="0"/>
              <a:t> </a:t>
            </a:r>
            <a:r>
              <a:rPr lang="en-US" altLang="en-US" baseline="0" dirty="0"/>
              <a:t>is the </a:t>
            </a:r>
            <a:r>
              <a:rPr lang="en-US" altLang="en-US" baseline="0" dirty="0" err="1"/>
              <a:t>Kullback-Leibler</a:t>
            </a:r>
            <a:r>
              <a:rPr lang="en-US" altLang="en-US" baseline="0" dirty="0"/>
              <a:t> divergence between distributions P and Q = - 𝛴</a:t>
            </a:r>
            <a:r>
              <a:rPr lang="en-US" altLang="en-US" baseline="-25000" dirty="0"/>
              <a:t>x</a:t>
            </a:r>
            <a:r>
              <a:rPr lang="en-US" altLang="en-US" baseline="0" dirty="0"/>
              <a:t> (P(x) log (Q(x)/P(x)))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75740-C98E-BF47-B554-819E1BEA734A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418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B3921CB-75F2-4BEB-602A-6A2CEBB1B9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0FB2696-44CA-FB71-D3F9-2CA2796DAAA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913ADA6-8AB1-B5C4-BE2D-5DE6D0D28B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99381B-F89F-9331-924C-D87E920086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E9CC76C-57A0-568F-4DD8-B0CAF4044B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27FE86-DE11-C9B2-9F06-6DF312EE4E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 the classifier of choice we adopt Random Forest Classifier, due to its robustness to heterogenous and noisy feature.</a:t>
            </a:r>
          </a:p>
          <a:p>
            <a:r>
              <a:rPr lang="en-US" altLang="en-US"/>
              <a:t>Random Forest is an ensembe classifier. Briefly, given N data and M features, bootsrap samples are created from the traning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113E1CE-9787-E857-F6AF-FAC1D07D99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7A1E011-1995-7054-21AE-E53E5CDA07E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eachd descision tree .. In spliting the nodes, the Gini Gain is employed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BE34539-1C86-4787-8783-C72841A3CD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4FAE7CF-27C5-96A5-2816-264258D2F7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/>
              <a:t>The robostness of the classifier arises from</a:t>
            </a:r>
          </a:p>
          <a:p>
            <a:r>
              <a:rPr lang="en-US" altLang="en-US"/>
              <a:t>bootsraping of the training data and the random selection of features, the the random choose of features.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B60E1F9-4520-1B31-6B93-F40B8DDF94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39CC3F-D854-E676-39D1-D84FA78558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680-EC50-7734-E252-9D24AB03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5B0E-02D6-13B6-7E15-0AACAE54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37BA-B242-DB83-7EBC-F0C5E8FF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7C48A-BEF7-114E-BAB4-C7CB3B9999CF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7EC1-A592-2098-E970-9DBF356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BDAD-F222-10A1-B25C-BD5E0D5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A018F-AB9D-9F46-B58A-214603C779C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DB542-AE63-70BE-02E1-275223329FE3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FD13-3282-5AD0-F229-1171FA41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B5DC-2387-79A3-5653-751ECF81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42D9-F84A-2F76-CDD2-95F0828B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7666B-A11E-9141-9FBB-2A07039163B9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4374-E26F-5D76-C84E-C0587B55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A558-4D8C-56EE-B8E6-F0C9C9C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90727-9A6D-CD4C-A0FF-7DD27E1785E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46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8B5EB-6052-B538-DAB8-6AA70F35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B6BC2-53EE-420B-B4F3-568645A3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9B73-1551-4114-C280-9ECC4E4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6D250-2C7B-5446-ABF6-265C31B9E2D4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73A1-9666-9E9A-2C39-4D31EB91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9265-D1AE-CA14-60F4-597D22B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2EA0C-FF6C-EE45-B445-62090E80267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389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815E7C-7D7F-493E-F4CB-E3A4A0AFE3B1}"/>
              </a:ext>
            </a:extLst>
          </p:cNvPr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FFC589-CF58-038D-FAB6-6C9F44DF8500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E5C11-7E1F-6BEF-6EA2-E6F8F9E00434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6903F2D0-2AB0-8600-C33A-0DB12E8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95DC5-C846-034C-8015-07C5107ECEB5}" type="datetimeFigureOut">
              <a:rPr lang="en-US"/>
              <a:pPr>
                <a:defRPr/>
              </a:pPr>
              <a:t>11/13/23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752BF78-4C04-B8A7-4AAB-1DB6F6D9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470E0B1-74B9-2245-E741-57F39B4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51B3F8-A4CE-024E-8DB5-DEC4AE37B0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97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2920-4F9E-AD27-B06E-E6CB6021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B1C5-74F2-F3AE-408E-380BC4E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52E6-4868-8D1A-DDB8-59F42F0E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FE074-5315-BF4A-A097-F9037D0ACB07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479B-3FF7-8A36-B33F-DD352C5C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8F3E-C02A-7E44-54B6-BFD72DD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B802A-06D7-3E40-B877-30FCB585DC1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DB833-D197-5E3E-9DBC-0F8A62CBBAEE}"/>
              </a:ext>
            </a:extLst>
          </p:cNvPr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07A15-1250-1E75-854F-193FC93FB32C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92B3-67DC-F9D6-83D3-5C634CC9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7790-D76A-AB7D-CC89-39F607C4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6336-C0A9-9CA5-172F-DA03FFF9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754E-2B78-5D49-BDE4-882CC792E4D9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D8A6-9A56-21AF-FB7F-ECFD7AE1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01F6-3465-AF8F-6FE9-3BDA2A84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9A9B-B2E9-E34B-95D9-153A309E170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930DE8-8C08-BEF9-11AC-988DC13498F0}"/>
              </a:ext>
            </a:extLst>
          </p:cNvPr>
          <p:cNvCxnSpPr/>
          <p:nvPr userDrawn="1"/>
        </p:nvCxnSpPr>
        <p:spPr>
          <a:xfrm>
            <a:off x="722313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003BA2-80AE-FC9E-6A54-22072470D552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8A7-A7D1-A161-0850-ACB630A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EB46-C870-81FA-DEE2-620F3DBB9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B935-F49E-DAEA-FC10-6B8462F65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397D-9E48-3D3C-C6A6-0E203045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6EB068-9CD6-8E49-9925-2F180037B75C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72F4-D077-4932-FD5A-71151D6D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0132-32B5-08DB-D37C-A495324C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F795C-FABF-E848-8B4F-6EEE4728AFB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1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7A7F-6218-0B02-61CB-B51F439E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011D-2702-4A32-5070-B7BD65A0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95400-9E45-9E57-ED7F-41CC8F3F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5CEDC-D6C8-F76E-A778-545C0EA4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37F9E-E2CC-CCE1-8C04-4F7B7332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0F91E-0C5B-91BA-0F98-73F7FBBC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41E33-9344-0D40-BBE2-9B26F277CBC6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28AD2-CA74-7556-4649-3833E177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EF26E-4A90-861C-AB62-FBF74D9A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75859-71FE-9340-96EA-E655852EE11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90D94E-E244-C5E9-DBF6-E0CEF0466C53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3AEB88-6AD0-4BF2-60D2-AFFA59C11890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F9D-181C-27DA-A344-11878E7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2441D-2040-A7BE-8B38-636E3422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F0317-B117-3640-8387-C43E7CB54032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4FCB0-F007-F17C-4E2A-12FE75D8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4FEA-EBC7-5ECF-11C5-8AA87B89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CA2E9-E579-3043-87C7-0B1EBF27259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7DE00B-EF93-77CC-65A0-DE0E3BDF6764}"/>
              </a:ext>
            </a:extLst>
          </p:cNvPr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4BC26-48ED-A65B-735B-D16836C8496C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E5636B-1188-257B-1115-4354E2F3B9C5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23254-F2F5-56BE-676D-7C9D59C6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BFACC-BEDC-9E42-9A38-BD986B14E1CC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AD86F-C8A2-2D09-213B-D618F863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17BBD-BCF9-5989-B376-B20E9A6F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A1DAC-C35E-904F-8049-A8943CDB158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34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D45D-9449-F314-438C-4503524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A79B-4EFF-DAE5-0819-56D0F552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BC4E7-E09C-2B73-7FC5-7B707C1C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B7CD-9188-A66A-C2CE-5850A2D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55EC58-A7E9-0E47-9ED8-325975C46B27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FF7BA-84F7-CDC1-A629-12F6D166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8276-D021-9E0C-C096-CA8F6C48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5BE33-197C-7540-838A-2001B8EB6DE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839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AC9-1FBE-8D60-8C2A-07FCFFEE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E2C2E-DEAB-2CC4-88E1-72A2E1840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DA85-BAF0-5CD7-68EB-78400A8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274D-580B-6974-EFA8-2F7F3958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6065F-3E85-464A-9A97-0A22A3358AA7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86E0-7DD9-8F06-580F-7D3085F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428E-D897-C37E-FEC3-E0556675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96018-C289-9C4E-B541-F6C2282A5D6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84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A8D9B-AB79-BAB5-2965-D1DAFFEF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1802-38E0-ECC4-4988-9A4D464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CCC0-5F27-D23B-E928-45907BDCB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0EA4A7-8A69-804E-824E-82572131CB97}" type="datetimeFigureOut">
              <a:rPr lang="en-US" smtClean="0"/>
              <a:pPr>
                <a:defRPr/>
              </a:pPr>
              <a:t>11/13/23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3607-B4AF-6A2B-03C7-C35C7ED01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DD39-0396-3086-A256-F3E13A68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0B66FC-84EA-794D-97FD-51F1F35ED66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488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5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hyperlink" Target="http://www.stat.berkeley.edu/~breiman/RandomForests/cc_hom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1596F1E-A958-D31B-3150-C6697BFB04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980728"/>
            <a:ext cx="7772400" cy="4320479"/>
          </a:xfrm>
        </p:spPr>
        <p:txBody>
          <a:bodyPr/>
          <a:lstStyle/>
          <a:p>
            <a:r>
              <a:rPr lang="en-US" altLang="en-US" b="1" dirty="0"/>
              <a:t>Decision Trees, </a:t>
            </a:r>
            <a:br>
              <a:rPr lang="en-US" altLang="en-US" b="1" dirty="0"/>
            </a:br>
            <a:r>
              <a:rPr lang="en-US" altLang="en-US" b="1" dirty="0"/>
              <a:t>Bagging,</a:t>
            </a:r>
            <a:br>
              <a:rPr lang="en-US" altLang="en-US" b="1" dirty="0"/>
            </a:br>
            <a:r>
              <a:rPr lang="en-US" altLang="en-US" b="1" dirty="0"/>
              <a:t> and </a:t>
            </a:r>
            <a:br>
              <a:rPr lang="en-US" altLang="en-US" b="1" dirty="0"/>
            </a:br>
            <a:r>
              <a:rPr lang="en-US" altLang="en-US" b="1" dirty="0"/>
              <a:t>Random Forests</a:t>
            </a:r>
            <a:br>
              <a:rPr lang="en-US" altLang="en-US" b="1" dirty="0"/>
            </a:br>
            <a:br>
              <a:rPr lang="en-US" altLang="en-US" sz="2000" b="1" dirty="0"/>
            </a:br>
            <a:r>
              <a:rPr lang="en-US" altLang="en-US" sz="2000" b="1" dirty="0"/>
              <a:t>(modified from slides of </a:t>
            </a:r>
            <a:r>
              <a:rPr lang="en-US" altLang="en-US" sz="2000" b="1" dirty="0" err="1"/>
              <a:t>Oznur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Tastan</a:t>
            </a:r>
            <a:r>
              <a:rPr lang="en-US" altLang="en-US" sz="2000" b="1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050E39-FF27-0110-EFD0-7397F7B05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Expressing conditional relationships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FD7F1C5-1AE0-6007-EB11-644D5B39C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P(X|Y) = P(X &amp; Y)/P(Y), the probability of X, given Y.</a:t>
            </a:r>
          </a:p>
          <a:p>
            <a:endParaRPr lang="en-US" altLang="en-US" dirty="0"/>
          </a:p>
          <a:p>
            <a:r>
              <a:rPr lang="en-US" altLang="en-US" dirty="0"/>
              <a:t>Odds O(X|Y) = P(X|Y)/ P(not X|Y)</a:t>
            </a:r>
          </a:p>
          <a:p>
            <a:endParaRPr lang="en-US" altLang="en-US" dirty="0"/>
          </a:p>
          <a:p>
            <a:r>
              <a:rPr lang="en-US" altLang="en-US" dirty="0"/>
              <a:t>Positive Likelihood Ratio = O(X|Y)/O(X)</a:t>
            </a:r>
          </a:p>
          <a:p>
            <a:endParaRPr lang="en-US" altLang="en-US" dirty="0"/>
          </a:p>
          <a:p>
            <a:r>
              <a:rPr lang="en-US" altLang="en-US" dirty="0"/>
              <a:t>Mutual Information I(X;Y) = information obtained about one variable from another = D</a:t>
            </a:r>
            <a:r>
              <a:rPr lang="en-US" altLang="en-US" baseline="-25000" dirty="0"/>
              <a:t>KL</a:t>
            </a:r>
            <a:r>
              <a:rPr lang="en-US" altLang="en-US" dirty="0"/>
              <a:t>(joint distribution, outer product distribution)</a:t>
            </a:r>
          </a:p>
          <a:p>
            <a:endParaRPr lang="en-US" altLang="en-US" dirty="0"/>
          </a:p>
          <a:p>
            <a:r>
              <a:rPr lang="en-US" altLang="en-US" dirty="0"/>
              <a:t>Conditional Entropy H(X|Y) = amount of information needed to specify X after Y has been observed = Entropy (X and Y) – Entropy(Y)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6A43CEF-5E2E-2432-3194-C8285F58E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Conditional entropy</a:t>
            </a:r>
          </a:p>
        </p:txBody>
      </p:sp>
      <p:graphicFrame>
        <p:nvGraphicFramePr>
          <p:cNvPr id="20483" name="Object 7">
            <a:extLst>
              <a:ext uri="{FF2B5EF4-FFF2-40B4-BE49-F238E27FC236}">
                <a16:creationId xmlns:a16="http://schemas.microsoft.com/office/drawing/2014/main" id="{65402564-E7BC-50FA-1434-0C18AC272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51133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12293600" progId="Equation.DSMT4">
                  <p:embed/>
                </p:oleObj>
              </mc:Choice>
              <mc:Fallback>
                <p:oleObj name="Equation" r:id="rId2" imgW="41249600" imgH="1229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1133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>
            <a:extLst>
              <a:ext uri="{FF2B5EF4-FFF2-40B4-BE49-F238E27FC236}">
                <a16:creationId xmlns:a16="http://schemas.microsoft.com/office/drawing/2014/main" id="{A30744B9-39FC-5FAE-290A-56AA9DF4E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997200"/>
          <a:ext cx="64087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901600" imgH="8191500" progId="Equation.DSMT4">
                  <p:embed/>
                </p:oleObj>
              </mc:Choice>
              <mc:Fallback>
                <p:oleObj name="Equation" r:id="rId4" imgW="50901600" imgH="8191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64087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9">
            <a:extLst>
              <a:ext uri="{FF2B5EF4-FFF2-40B4-BE49-F238E27FC236}">
                <a16:creationId xmlns:a16="http://schemas.microsoft.com/office/drawing/2014/main" id="{A23820CC-83E8-33F0-1897-66CFF3E52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4292600"/>
          <a:ext cx="6745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711600" imgH="8191500" progId="Equation.DSMT4">
                  <p:embed/>
                </p:oleObj>
              </mc:Choice>
              <mc:Fallback>
                <p:oleObj name="Equation" r:id="rId6" imgW="54711600" imgH="819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292600"/>
                        <a:ext cx="67452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EEB8BD0-2AFC-193C-864C-9A6D89E6B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Information gain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9E26DE9-8897-66BC-67DE-AD9E44165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IG(X,Y)=H(X)-H(X|Y)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1A8653F-92F2-FF3D-2D6A-AFECAF13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19363"/>
            <a:ext cx="7632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Reduction in uncertainty associated with X, by knowing Y</a:t>
            </a:r>
          </a:p>
        </p:txBody>
      </p:sp>
      <p:sp>
        <p:nvSpPr>
          <p:cNvPr id="22533" name="Rectangle 134">
            <a:extLst>
              <a:ext uri="{FF2B5EF4-FFF2-40B4-BE49-F238E27FC236}">
                <a16:creationId xmlns:a16="http://schemas.microsoft.com/office/drawing/2014/main" id="{36E321F1-274A-2422-1FC4-D8F994DB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73463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600"/>
              <a:t>Information gain: </a:t>
            </a:r>
          </a:p>
          <a:p>
            <a:pPr eaLnBrk="1" hangingPunct="1"/>
            <a:r>
              <a:rPr lang="en-US" altLang="zh-TW" sz="2600">
                <a:solidFill>
                  <a:srgbClr val="CC0000"/>
                </a:solidFill>
              </a:rPr>
              <a:t>(information before split) – (information after split)</a:t>
            </a:r>
            <a:endParaRPr lang="en-US" altLang="en-US" sz="2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6D3B7E2-978D-ADCF-AA68-3664D1455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Example</a:t>
            </a:r>
          </a:p>
        </p:txBody>
      </p:sp>
      <p:graphicFrame>
        <p:nvGraphicFramePr>
          <p:cNvPr id="95503" name="Group 271">
            <a:extLst>
              <a:ext uri="{FF2B5EF4-FFF2-40B4-BE49-F238E27FC236}">
                <a16:creationId xmlns:a16="http://schemas.microsoft.com/office/drawing/2014/main" id="{FBBF0A70-432B-D71A-D557-15BFFFDB91D3}"/>
              </a:ext>
            </a:extLst>
          </p:cNvPr>
          <p:cNvGraphicFramePr>
            <a:graphicFrameLocks noGrp="1"/>
          </p:cNvGraphicFramePr>
          <p:nvPr/>
        </p:nvGraphicFramePr>
        <p:xfrm>
          <a:off x="560388" y="1700213"/>
          <a:ext cx="2732087" cy="168120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1" name="Text Box 265">
            <a:extLst>
              <a:ext uri="{FF2B5EF4-FFF2-40B4-BE49-F238E27FC236}">
                <a16:creationId xmlns:a16="http://schemas.microsoft.com/office/drawing/2014/main" id="{32F9684A-EC31-5CB4-2325-2F1D310D2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8905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24612" name="Text Box 266">
            <a:extLst>
              <a:ext uri="{FF2B5EF4-FFF2-40B4-BE49-F238E27FC236}">
                <a16:creationId xmlns:a16="http://schemas.microsoft.com/office/drawing/2014/main" id="{02AD4D97-09EA-7127-FA00-52203A0C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12684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 Labels</a:t>
            </a:r>
          </a:p>
        </p:txBody>
      </p:sp>
      <p:sp>
        <p:nvSpPr>
          <p:cNvPr id="24613" name="Rectangle 267">
            <a:extLst>
              <a:ext uri="{FF2B5EF4-FFF2-40B4-BE49-F238E27FC236}">
                <a16:creationId xmlns:a16="http://schemas.microsoft.com/office/drawing/2014/main" id="{C4C4A0D5-707F-BA49-78A8-45D03AF9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IG(X1,Y) =  H(Y) – H(Y|X1)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H(Y)       = - (5/10) log(5/10) -5/10log(5/10)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H(Y|X1) =  P(X1=T)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H(Y|X1=T</a:t>
            </a:r>
            <a:r>
              <a:rPr lang="en-US" altLang="en-US" sz="2000">
                <a:latin typeface="Times New Roman" panose="02020603050405020304" pitchFamily="18" charset="0"/>
              </a:rPr>
              <a:t>) + P(X1=F) 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H(Y|X1=F)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               =  4/10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(1log 1 + 0 log 0) +6/10 (5/6log 5/6 +1/6log1/6)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>
                <a:latin typeface="Times New Roman" panose="02020603050405020304" pitchFamily="18" charset="0"/>
              </a:rPr>
              <a:t>= 0.39</a:t>
            </a:r>
          </a:p>
        </p:txBody>
      </p:sp>
      <p:sp>
        <p:nvSpPr>
          <p:cNvPr id="24614" name="Text Box 269">
            <a:extLst>
              <a:ext uri="{FF2B5EF4-FFF2-40B4-BE49-F238E27FC236}">
                <a16:creationId xmlns:a16="http://schemas.microsoft.com/office/drawing/2014/main" id="{0338F875-2893-0AC4-336F-597B0656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18175"/>
            <a:ext cx="398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Information gain (X1,Y)= 1-0.39=0.61</a:t>
            </a:r>
          </a:p>
        </p:txBody>
      </p:sp>
      <p:sp>
        <p:nvSpPr>
          <p:cNvPr id="24615" name="Text Box 272">
            <a:extLst>
              <a:ext uri="{FF2B5EF4-FFF2-40B4-BE49-F238E27FC236}">
                <a16:creationId xmlns:a16="http://schemas.microsoft.com/office/drawing/2014/main" id="{009DAD71-BD5A-B134-AE18-49307C1C3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11325"/>
            <a:ext cx="453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Which one do we choose X1 or X2?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5">
            <a:extLst>
              <a:ext uri="{FF2B5EF4-FFF2-40B4-BE49-F238E27FC236}">
                <a16:creationId xmlns:a16="http://schemas.microsoft.com/office/drawing/2014/main" id="{CEDF0584-B7D7-95DD-8FC2-D42B51A56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one do we choose?</a:t>
            </a:r>
          </a:p>
        </p:txBody>
      </p:sp>
      <p:graphicFrame>
        <p:nvGraphicFramePr>
          <p:cNvPr id="60434" name="Group 18">
            <a:extLst>
              <a:ext uri="{FF2B5EF4-FFF2-40B4-BE49-F238E27FC236}">
                <a16:creationId xmlns:a16="http://schemas.microsoft.com/office/drawing/2014/main" id="{5399C169-CD31-FEDF-9F64-5707785DD44E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1916113"/>
          <a:ext cx="2732088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35" name="Text Box 50">
            <a:extLst>
              <a:ext uri="{FF2B5EF4-FFF2-40B4-BE49-F238E27FC236}">
                <a16:creationId xmlns:a16="http://schemas.microsoft.com/office/drawing/2014/main" id="{0E3D0C99-A17E-7373-8200-8FAB490DD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5413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Information gain (X1,Y)= 0.61</a:t>
            </a:r>
          </a:p>
        </p:txBody>
      </p:sp>
      <p:sp>
        <p:nvSpPr>
          <p:cNvPr id="25636" name="Text Box 51">
            <a:extLst>
              <a:ext uri="{FF2B5EF4-FFF2-40B4-BE49-F238E27FC236}">
                <a16:creationId xmlns:a16="http://schemas.microsoft.com/office/drawing/2014/main" id="{2F9E7B07-E8E5-BBE1-2ADA-19E0ACB7E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418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Information gain (X2,Y)= 0.12</a:t>
            </a:r>
          </a:p>
        </p:txBody>
      </p:sp>
      <p:sp>
        <p:nvSpPr>
          <p:cNvPr id="25637" name="Text Box 53">
            <a:extLst>
              <a:ext uri="{FF2B5EF4-FFF2-40B4-BE49-F238E27FC236}">
                <a16:creationId xmlns:a16="http://schemas.microsoft.com/office/drawing/2014/main" id="{1FB9FAFE-2174-ED8F-D3B7-FDDC73AF0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337175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Pick X1</a:t>
            </a:r>
          </a:p>
        </p:txBody>
      </p:sp>
      <p:sp>
        <p:nvSpPr>
          <p:cNvPr id="25638" name="Rectangle 55">
            <a:extLst>
              <a:ext uri="{FF2B5EF4-FFF2-40B4-BE49-F238E27FC236}">
                <a16:creationId xmlns:a16="http://schemas.microsoft.com/office/drawing/2014/main" id="{2D9986E2-2C38-29F0-F880-5DA77C18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19675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Pick  the  variable which provides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the most  information gain about 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1A2D8C9-E4FF-80D2-CE46-3E0A5D004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Recurse on branches</a:t>
            </a:r>
          </a:p>
        </p:txBody>
      </p:sp>
      <p:graphicFrame>
        <p:nvGraphicFramePr>
          <p:cNvPr id="96295" name="Group 39">
            <a:extLst>
              <a:ext uri="{FF2B5EF4-FFF2-40B4-BE49-F238E27FC236}">
                <a16:creationId xmlns:a16="http://schemas.microsoft.com/office/drawing/2014/main" id="{7D8088B0-FD3E-71FB-88A3-0BAE78A54992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89138"/>
          <a:ext cx="2732087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9" name="Text Box 40">
            <a:extLst>
              <a:ext uri="{FF2B5EF4-FFF2-40B4-BE49-F238E27FC236}">
                <a16:creationId xmlns:a16="http://schemas.microsoft.com/office/drawing/2014/main" id="{AF5F36B6-04EF-A3EA-D031-9B3F3E95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36855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One branch</a:t>
            </a:r>
          </a:p>
        </p:txBody>
      </p:sp>
      <p:sp>
        <p:nvSpPr>
          <p:cNvPr id="26660" name="Text Box 41">
            <a:extLst>
              <a:ext uri="{FF2B5EF4-FFF2-40B4-BE49-F238E27FC236}">
                <a16:creationId xmlns:a16="http://schemas.microsoft.com/office/drawing/2014/main" id="{25D87CFF-CABD-6513-1D68-789FCCF9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133725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The other branch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EA258DF-7E5F-F5E5-FC86-82BFD779E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Caveats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55CCFCF-FDEE-8431-3365-3448588FB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The number of possible values influences the information gain.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The more possible values, the higher the gain (the more likely it is to form small, but pure partitions)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88E098-696C-D9D2-FABC-5E9FA5FD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Overfitting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A3CF4E-0B8E-DC72-B20F-9B260759D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/>
              <a:t>You can perfectly fit to any training data</a:t>
            </a:r>
          </a:p>
          <a:p>
            <a:r>
              <a:rPr lang="en-US" altLang="en-US" sz="3200" dirty="0"/>
              <a:t>Zero bias, high variance</a:t>
            </a:r>
          </a:p>
          <a:p>
            <a:endParaRPr lang="en-US" altLang="en-US" sz="3200" dirty="0"/>
          </a:p>
          <a:p>
            <a:r>
              <a:rPr lang="en-US" altLang="en-US" sz="3200" dirty="0"/>
              <a:t>Two approaches</a:t>
            </a:r>
            <a:r>
              <a:rPr lang="en-US" altLang="en-US" dirty="0"/>
              <a:t>:</a:t>
            </a:r>
          </a:p>
          <a:p>
            <a:r>
              <a:rPr lang="en-US" altLang="en-US" sz="2600" dirty="0"/>
              <a:t>1. Stop growing the tree when further splitting the data does not yield an improvement</a:t>
            </a:r>
          </a:p>
          <a:p>
            <a:r>
              <a:rPr lang="en-US" altLang="en-US" sz="2600" dirty="0"/>
              <a:t>2. Grow a full tree, then prune the tree, by eliminating nodes.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0464-16AB-C6EE-33CA-2673DDF9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Approaches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1ECA-586B-26B0-3FC2-FE97CDF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using a single model can result in errors, no matter how good the model and how expensive the learning process.</a:t>
            </a:r>
          </a:p>
          <a:p>
            <a:endParaRPr lang="en-US" dirty="0"/>
          </a:p>
          <a:p>
            <a:r>
              <a:rPr lang="en-US" dirty="0"/>
              <a:t>Ensemble approach: separately train multiple models that are different from each other, and combine their results in some manner.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9D2-9631-F019-BFBF-2139DDD6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C2CA-6B96-C768-F461-2FAB30A3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Everybody makes mistakes, but some make fewer mistakes than others!</a:t>
            </a:r>
          </a:p>
          <a:p>
            <a:r>
              <a:rPr lang="en-US" dirty="0"/>
              <a:t>In medical diagnosis, is it better to consult one very expensive physician specialist, or three much less expensive ones? </a:t>
            </a:r>
          </a:p>
          <a:p>
            <a:endParaRPr lang="en-US" dirty="0"/>
          </a:p>
          <a:p>
            <a:r>
              <a:rPr lang="en-US" dirty="0"/>
              <a:t>When judging figure skating (or singing or dancing) competitions, is it better to have one judge or many?</a:t>
            </a:r>
          </a:p>
        </p:txBody>
      </p:sp>
    </p:spTree>
    <p:extLst>
      <p:ext uri="{BB962C8B-B14F-4D97-AF65-F5344CB8AC3E}">
        <p14:creationId xmlns:p14="http://schemas.microsoft.com/office/powerpoint/2010/main" val="3369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E88FB8-B997-20BC-2EA9-F5CFC969E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Example of a decision tree </a:t>
            </a:r>
            <a:r>
              <a:rPr lang="en-US" altLang="en-US" sz="2400" b="1"/>
              <a:t>(should we play outside?)</a:t>
            </a:r>
            <a:endParaRPr lang="en-US" altLang="en-US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64EDB6D-3AC2-FD22-F1DE-FBFFD0C7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8765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overcast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B4B15B2-998D-4505-3FB3-5CD5F242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757738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high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E2A6E07-8FF3-2D28-686A-22F11DE5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757738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normal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5B85BFE-A5AD-D597-2AD1-062EA7F4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47720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false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F670A43-4F2C-A799-B7FF-E903441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786313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true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FA157F1F-8704-0B46-2080-E7CB882D14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D7FDECE5-FE80-AAA6-4396-8883475F2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0645260F-2998-96C0-8C78-6852322ED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5DF3F598-CEB6-B60E-D9D5-97A43F87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sunny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1A404CB-D827-D508-59C1-832ED1FC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74320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rain</a:t>
            </a: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0D674A83-7CFF-341B-2DE5-6FCD034B0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8D18E174-77E4-0D26-E90C-06DEF0E47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A72EAFE4-6460-6BBE-E87D-A6E7B5235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01D47F69-360C-C3D0-3281-5035064E2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0B6DB408-7AEE-1AE6-8746-201B2077D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D00C9850-D9EB-3DC0-AFE1-0F7DDD2BE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5BE0EEC1-1C95-5D01-B25A-14DFB1F93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65DB2B47-0164-7D46-6DE5-B44D0A73B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17F12E6B-46B8-BC28-0CB9-A28EA6B72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24BCA535-13CF-7B29-11B2-461F0479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5634038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7DB80CBC-15ED-0EFB-85AA-9AB3F633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634038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0264" name="Rectangle 24">
            <a:extLst>
              <a:ext uri="{FF2B5EF4-FFF2-40B4-BE49-F238E27FC236}">
                <a16:creationId xmlns:a16="http://schemas.microsoft.com/office/drawing/2014/main" id="{817DBAEC-F252-07A1-6EC1-32EBB0BB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0265" name="Rectangle 25">
            <a:extLst>
              <a:ext uri="{FF2B5EF4-FFF2-40B4-BE49-F238E27FC236}">
                <a16:creationId xmlns:a16="http://schemas.microsoft.com/office/drawing/2014/main" id="{E890A07A-0F1E-2B2F-704B-07DC3301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0E9F81D3-7C5F-7C9D-3904-4B871BE6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794125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E2EBB9F2-5F60-5CE3-DB09-B6FEC524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 sz="4400" b="1"/>
          </a:p>
        </p:txBody>
      </p:sp>
      <p:sp>
        <p:nvSpPr>
          <p:cNvPr id="10268" name="AutoShape 28">
            <a:extLst>
              <a:ext uri="{FF2B5EF4-FFF2-40B4-BE49-F238E27FC236}">
                <a16:creationId xmlns:a16="http://schemas.microsoft.com/office/drawing/2014/main" id="{F658A013-956B-7B87-D073-D3E6ED5B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5357B5BB-4DA8-F1D6-2E72-DE5AB460B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7483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Outlook</a:t>
            </a:r>
          </a:p>
        </p:txBody>
      </p:sp>
      <p:sp>
        <p:nvSpPr>
          <p:cNvPr id="10270" name="AutoShape 30">
            <a:extLst>
              <a:ext uri="{FF2B5EF4-FFF2-40B4-BE49-F238E27FC236}">
                <a16:creationId xmlns:a16="http://schemas.microsoft.com/office/drawing/2014/main" id="{BA2A1C73-7238-1841-2984-F3D86819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EC54BB8E-1781-68F1-FA98-294893D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56038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Humidity</a:t>
            </a:r>
          </a:p>
        </p:txBody>
      </p: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B2772A67-5142-89FC-E7A7-214E3830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5727B30C-8E4A-CA16-52A0-AB7517FB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084638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Windy</a:t>
            </a:r>
          </a:p>
        </p:txBody>
      </p:sp>
      <p:sp>
        <p:nvSpPr>
          <p:cNvPr id="10274" name="Line 34">
            <a:extLst>
              <a:ext uri="{FF2B5EF4-FFF2-40B4-BE49-F238E27FC236}">
                <a16:creationId xmlns:a16="http://schemas.microsoft.com/office/drawing/2014/main" id="{F28D1303-9092-63A9-00EE-421BFBF83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35">
            <a:extLst>
              <a:ext uri="{FF2B5EF4-FFF2-40B4-BE49-F238E27FC236}">
                <a16:creationId xmlns:a16="http://schemas.microsoft.com/office/drawing/2014/main" id="{65015827-FDDD-0E78-8289-EDA1815A0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37">
            <a:extLst>
              <a:ext uri="{FF2B5EF4-FFF2-40B4-BE49-F238E27FC236}">
                <a16:creationId xmlns:a16="http://schemas.microsoft.com/office/drawing/2014/main" id="{88AAA607-8497-8868-DC8D-30E6781F3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Text Box 38">
            <a:extLst>
              <a:ext uri="{FF2B5EF4-FFF2-40B4-BE49-F238E27FC236}">
                <a16:creationId xmlns:a16="http://schemas.microsoft.com/office/drawing/2014/main" id="{BF332343-C230-5375-2491-4CA53B01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10278" name="Text Box 39">
            <a:extLst>
              <a:ext uri="{FF2B5EF4-FFF2-40B4-BE49-F238E27FC236}">
                <a16:creationId xmlns:a16="http://schemas.microsoft.com/office/drawing/2014/main" id="{37A57D7B-2CD5-B682-69A9-E484827D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Possible attribute values </a:t>
            </a:r>
          </a:p>
          <a:p>
            <a:pPr eaLnBrk="1" hangingPunct="1"/>
            <a:r>
              <a:rPr lang="en-US" altLang="en-US"/>
              <a:t>of the node</a:t>
            </a:r>
          </a:p>
        </p:txBody>
      </p:sp>
      <p:sp>
        <p:nvSpPr>
          <p:cNvPr id="10279" name="Text Box 40">
            <a:extLst>
              <a:ext uri="{FF2B5EF4-FFF2-40B4-BE49-F238E27FC236}">
                <a16:creationId xmlns:a16="http://schemas.microsoft.com/office/drawing/2014/main" id="{960D0C06-5197-3AFB-ED7A-BA947B1D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51475"/>
            <a:ext cx="23225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Each leaf is associated with the majority class of training data along the path from the root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1B94-3A9F-8200-F66F-98AF91BC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427A-6BEB-9675-CF38-917C0B4B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Aggregation, or decision fusion, tells us how decisions of multiple ”weak learners” are combined:</a:t>
            </a:r>
          </a:p>
          <a:p>
            <a:r>
              <a:rPr lang="en-US" dirty="0"/>
              <a:t>Majority voting</a:t>
            </a:r>
          </a:p>
          <a:p>
            <a:r>
              <a:rPr lang="en-US" dirty="0"/>
              <a:t>Plurality (the one who gets most votes wins) if there is no majority</a:t>
            </a:r>
          </a:p>
          <a:p>
            <a:r>
              <a:rPr lang="en-US" dirty="0"/>
              <a:t>Averaging</a:t>
            </a:r>
          </a:p>
          <a:p>
            <a:r>
              <a:rPr lang="en-US" dirty="0"/>
              <a:t>Weighted voting (e.g., giving greater weightage to the weak learner who does best on their training data, or whose training data are most similar to the new case)</a:t>
            </a:r>
          </a:p>
          <a:p>
            <a:r>
              <a:rPr lang="en-US" dirty="0"/>
              <a:t>Weighted averaging</a:t>
            </a:r>
          </a:p>
          <a:p>
            <a:r>
              <a:rPr lang="en-US" dirty="0"/>
              <a:t>(Weighted or unweighted) Averaging after discarding outliers</a:t>
            </a:r>
          </a:p>
          <a:p>
            <a:r>
              <a:rPr lang="en-US" dirty="0"/>
              <a:t>Medians instead of averages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B53308F-8126-A83B-C555-B2854AA07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84315E-71A9-DCCC-6D18-B567F8B0F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000" dirty="0"/>
              <a:t>Bagging or </a:t>
            </a:r>
            <a:r>
              <a:rPr lang="en-US" altLang="en-US" sz="3000" i="1" dirty="0">
                <a:solidFill>
                  <a:srgbClr val="7030A0"/>
                </a:solidFill>
              </a:rPr>
              <a:t>bootstrap aggregation </a:t>
            </a:r>
            <a:r>
              <a:rPr lang="en-US" altLang="en-US" sz="3000" dirty="0"/>
              <a:t>a technique for reducing the variance of an estimated prediction function. </a:t>
            </a:r>
          </a:p>
          <a:p>
            <a:endParaRPr lang="en-US" altLang="en-US" sz="3000" dirty="0"/>
          </a:p>
          <a:p>
            <a:r>
              <a:rPr lang="en-US" altLang="en-US" sz="3000" dirty="0"/>
              <a:t>For classification, a </a:t>
            </a:r>
            <a:r>
              <a:rPr lang="en-US" altLang="en-US" sz="3000" i="1" dirty="0"/>
              <a:t>committee </a:t>
            </a:r>
            <a:r>
              <a:rPr lang="en-US" altLang="en-US" sz="3000" dirty="0"/>
              <a:t>of trees each</a:t>
            </a:r>
          </a:p>
          <a:p>
            <a:r>
              <a:rPr lang="en-US" altLang="en-US" sz="3000" dirty="0"/>
              <a:t>    cast a vote for the predicted class.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4D43BE0-67AC-2761-342E-7614D81F6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Bootstrap</a:t>
            </a:r>
          </a:p>
        </p:txBody>
      </p:sp>
      <p:sp>
        <p:nvSpPr>
          <p:cNvPr id="31747" name="Text Box 5">
            <a:extLst>
              <a:ext uri="{FF2B5EF4-FFF2-40B4-BE49-F238E27FC236}">
                <a16:creationId xmlns:a16="http://schemas.microsoft.com/office/drawing/2014/main" id="{7C872C41-619A-8D01-C135-566F25D0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489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The basic idea: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randomly draw datasets </a:t>
            </a:r>
            <a:r>
              <a:rPr lang="en-US" altLang="en-US" sz="2400" i="1">
                <a:solidFill>
                  <a:srgbClr val="FF0000"/>
                </a:solidFill>
              </a:rPr>
              <a:t>with replacement</a:t>
            </a:r>
            <a:r>
              <a:rPr lang="en-US" altLang="en-US" sz="2400"/>
              <a:t> from the </a:t>
            </a:r>
          </a:p>
          <a:p>
            <a:pPr eaLnBrk="1" hangingPunct="1"/>
            <a:r>
              <a:rPr lang="en-US" altLang="en-US" sz="2400"/>
              <a:t>training data, each sample </a:t>
            </a:r>
            <a:r>
              <a:rPr lang="en-US" altLang="en-US" sz="2400" i="1">
                <a:solidFill>
                  <a:srgbClr val="FF0000"/>
                </a:solidFill>
              </a:rPr>
              <a:t>the same size as the original training set</a:t>
            </a:r>
          </a:p>
          <a:p>
            <a:pPr eaLnBrk="1" hangingPunct="1"/>
            <a:endParaRPr lang="en-US" altLang="en-US" sz="2400" i="1">
              <a:solidFill>
                <a:srgbClr val="FF0000"/>
              </a:solidFill>
            </a:endParaRP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54167936-A019-3915-8424-456A669A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8896" r="22240" b="26103"/>
          <a:stretch>
            <a:fillRect/>
          </a:stretch>
        </p:blipFill>
        <p:spPr bwMode="auto">
          <a:xfrm>
            <a:off x="684213" y="2997200"/>
            <a:ext cx="5183187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2F47731-9ED1-9F0D-2D87-EB2BBE094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Bagging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9D7D3839-880D-DC28-C425-F6AEB17AC74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6011246-18BD-52F3-310C-9D80E820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Create bootstrap samples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from the training data 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08B8134-9709-84C6-123E-3A7A3A74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788C8A3C-6B41-5E11-FD20-CB1CEEDB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2775" name="AutoShape 7">
            <a:extLst>
              <a:ext uri="{FF2B5EF4-FFF2-40B4-BE49-F238E27FC236}">
                <a16:creationId xmlns:a16="http://schemas.microsoft.com/office/drawing/2014/main" id="{3A231D9E-5B8E-48D3-B662-5C7EF0E311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6" name="Rectangle 8">
            <a:extLst>
              <a:ext uri="{FF2B5EF4-FFF2-40B4-BE49-F238E27FC236}">
                <a16:creationId xmlns:a16="http://schemas.microsoft.com/office/drawing/2014/main" id="{E05E3331-BBF7-E48F-5CFD-630045EF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6585C8BC-E2AB-33D8-961B-F8F32526B6E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32778" name="AutoShape 10">
            <a:extLst>
              <a:ext uri="{FF2B5EF4-FFF2-40B4-BE49-F238E27FC236}">
                <a16:creationId xmlns:a16="http://schemas.microsoft.com/office/drawing/2014/main" id="{387F6517-4D4F-E210-C707-5D265514D9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FA914977-0D2F-9456-7928-192266F8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075B5C5A-633C-6F63-34B8-9E75BECACD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13">
            <a:extLst>
              <a:ext uri="{FF2B5EF4-FFF2-40B4-BE49-F238E27FC236}">
                <a16:creationId xmlns:a16="http://schemas.microsoft.com/office/drawing/2014/main" id="{9D10AB51-11DB-C9B4-0037-0B27EB49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66B93BE7-6C68-1F43-0196-E95F17DD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A8160195-A507-4762-7A96-B5D85E51A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8A0C1A45-C7F5-0468-CE1B-4DEE6C401F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43B068DD-D335-9374-CF26-6DB1E460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Construct a decision tree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8E544BD-5FE3-E26B-BC17-56388923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1B3DABAC-45A8-CD05-5E99-531687C3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3800" name="AutoShape 8">
            <a:extLst>
              <a:ext uri="{FF2B5EF4-FFF2-40B4-BE49-F238E27FC236}">
                <a16:creationId xmlns:a16="http://schemas.microsoft.com/office/drawing/2014/main" id="{CA687712-ABA9-667A-4985-2C7D0AFF93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1" name="Rectangle 9">
            <a:extLst>
              <a:ext uri="{FF2B5EF4-FFF2-40B4-BE49-F238E27FC236}">
                <a16:creationId xmlns:a16="http://schemas.microsoft.com/office/drawing/2014/main" id="{191A6A65-9B68-579B-CCC4-B19187C7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F507E938-C66B-4A5A-1018-38F3DCDBC7D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33803" name="AutoShape 11">
            <a:extLst>
              <a:ext uri="{FF2B5EF4-FFF2-40B4-BE49-F238E27FC236}">
                <a16:creationId xmlns:a16="http://schemas.microsoft.com/office/drawing/2014/main" id="{0DA394A5-B1C6-D36C-3AAF-2987A77A03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4" name="Line 12">
            <a:extLst>
              <a:ext uri="{FF2B5EF4-FFF2-40B4-BE49-F238E27FC236}">
                <a16:creationId xmlns:a16="http://schemas.microsoft.com/office/drawing/2014/main" id="{3D5D6C84-38A6-02C1-B5C3-05148BED7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ABCD33B8-1169-DEA6-E8A2-61D30C38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3806" name="AutoShape 14">
            <a:extLst>
              <a:ext uri="{FF2B5EF4-FFF2-40B4-BE49-F238E27FC236}">
                <a16:creationId xmlns:a16="http://schemas.microsoft.com/office/drawing/2014/main" id="{B7F0FE1C-5D31-4665-3FC5-69A78F83BC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7" name="Text Box 15">
            <a:extLst>
              <a:ext uri="{FF2B5EF4-FFF2-40B4-BE49-F238E27FC236}">
                <a16:creationId xmlns:a16="http://schemas.microsoft.com/office/drawing/2014/main" id="{5F944669-FA14-44E6-8630-27594F6A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56958A8-8C46-83A8-C2E2-1FE0CCB77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32BDC77-1699-B4E7-E1D6-682BF30E1CE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2AD4D1D-202C-8788-4EEA-9C812314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EB1292DD-61BB-853B-AD59-7D9BFA4D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5846" name="AutoShape 6">
            <a:extLst>
              <a:ext uri="{FF2B5EF4-FFF2-40B4-BE49-F238E27FC236}">
                <a16:creationId xmlns:a16="http://schemas.microsoft.com/office/drawing/2014/main" id="{23ABCF4E-A776-B155-792F-6ABF8E3F7050}"/>
              </a:ext>
            </a:extLst>
          </p:cNvPr>
          <p:cNvCxnSpPr>
            <a:cxnSpLocks noChangeShapeType="1"/>
            <a:endCxn id="35844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DE2C8E6C-600E-7747-7C6B-F7F1FFE56A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8" name="Rectangle 8">
            <a:extLst>
              <a:ext uri="{FF2B5EF4-FFF2-40B4-BE49-F238E27FC236}">
                <a16:creationId xmlns:a16="http://schemas.microsoft.com/office/drawing/2014/main" id="{693E003C-883A-0F65-1BCD-A97BEB40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01ECCD8F-DB03-E19F-2C08-6EC34638196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35850" name="AutoShape 10">
            <a:extLst>
              <a:ext uri="{FF2B5EF4-FFF2-40B4-BE49-F238E27FC236}">
                <a16:creationId xmlns:a16="http://schemas.microsoft.com/office/drawing/2014/main" id="{918D8384-780B-178E-9618-C5CA914436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851" name="Picture 11">
            <a:extLst>
              <a:ext uri="{FF2B5EF4-FFF2-40B4-BE49-F238E27FC236}">
                <a16:creationId xmlns:a16="http://schemas.microsoft.com/office/drawing/2014/main" id="{0A984E27-5915-6F1B-56E3-4872A1A2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2">
            <a:extLst>
              <a:ext uri="{FF2B5EF4-FFF2-40B4-BE49-F238E27FC236}">
                <a16:creationId xmlns:a16="http://schemas.microsoft.com/office/drawing/2014/main" id="{FD797F04-F9F5-9F21-1723-499DEA7B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13">
            <a:extLst>
              <a:ext uri="{FF2B5EF4-FFF2-40B4-BE49-F238E27FC236}">
                <a16:creationId xmlns:a16="http://schemas.microsoft.com/office/drawing/2014/main" id="{D5C20565-F8AB-3F3B-F835-014FE193C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Line 14">
            <a:extLst>
              <a:ext uri="{FF2B5EF4-FFF2-40B4-BE49-F238E27FC236}">
                <a16:creationId xmlns:a16="http://schemas.microsoft.com/office/drawing/2014/main" id="{DE4A87B8-1236-FE89-FA90-F399DBEB8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F96AA10D-50C4-3464-3E18-4E1574536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046DED2E-AC93-FCA0-7454-24523CCBB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9CB76B13-A36D-0FE5-FC3E-3CEC45E92B1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95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315A2A51-34C5-37B9-4820-C29FD8C90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Take the majority vote</a:t>
            </a:r>
          </a:p>
        </p:txBody>
      </p:sp>
      <p:sp>
        <p:nvSpPr>
          <p:cNvPr id="35859" name="AutoShape 19">
            <a:extLst>
              <a:ext uri="{FF2B5EF4-FFF2-40B4-BE49-F238E27FC236}">
                <a16:creationId xmlns:a16="http://schemas.microsoft.com/office/drawing/2014/main" id="{4078B782-A8A6-D7C0-21D7-A1A6271E118A}"/>
              </a:ext>
            </a:extLst>
          </p:cNvPr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C4F76334-396A-B21D-C929-44FAED8D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EB0BD260-BDC1-9523-7234-B6D63DBB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A76099-DA9C-E144-E75C-E76C2329B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2439C2F1-A947-BAAA-8AEE-30766916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3" t="66147" r="11406" b="15895"/>
          <a:stretch>
            <a:fillRect/>
          </a:stretch>
        </p:blipFill>
        <p:spPr bwMode="auto">
          <a:xfrm>
            <a:off x="0" y="2997200"/>
            <a:ext cx="60118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 Box 5">
            <a:extLst>
              <a:ext uri="{FF2B5EF4-FFF2-40B4-BE49-F238E27FC236}">
                <a16:creationId xmlns:a16="http://schemas.microsoft.com/office/drawing/2014/main" id="{A572116B-B1A1-08C6-BFB4-51CED57F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50403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i="1" dirty="0"/>
              <a:t>Z </a:t>
            </a:r>
            <a:r>
              <a:rPr lang="en-US" altLang="en-US" sz="2800" i="1" dirty="0"/>
              <a:t>= {(x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, y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), (x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, y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), . . . , (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y</a:t>
            </a:r>
            <a:r>
              <a:rPr lang="en-US" altLang="en-US" sz="2800" i="1" baseline="-25000" dirty="0" err="1"/>
              <a:t>N</a:t>
            </a:r>
            <a:r>
              <a:rPr lang="en-US" altLang="en-US" sz="2800" i="1" dirty="0"/>
              <a:t>)} </a:t>
            </a:r>
            <a:r>
              <a:rPr lang="en-US" altLang="en-US" sz="2800" dirty="0"/>
              <a:t>with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bootstrap samples </a:t>
            </a:r>
            <a:r>
              <a:rPr lang="en-US" altLang="en-US" sz="2800" i="1" dirty="0"/>
              <a:t>Z</a:t>
            </a:r>
            <a:r>
              <a:rPr lang="en-US" altLang="en-US" sz="2800" i="1" baseline="30000" dirty="0"/>
              <a:t>*b   </a:t>
            </a:r>
            <a:r>
              <a:rPr lang="en-US" altLang="en-US" sz="2800" dirty="0"/>
              <a:t>where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b</a:t>
            </a:r>
            <a:r>
              <a:rPr lang="en-US" altLang="en-US" sz="2800" i="1" baseline="30000" dirty="0"/>
              <a:t> </a:t>
            </a:r>
            <a:r>
              <a:rPr lang="en-US" altLang="en-US" sz="2800" i="1" dirty="0"/>
              <a:t>= 1,.., B.  </a:t>
            </a:r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7887560E-37EF-C242-6C15-0505040D5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52738"/>
            <a:ext cx="9366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7">
            <a:extLst>
              <a:ext uri="{FF2B5EF4-FFF2-40B4-BE49-F238E27FC236}">
                <a16:creationId xmlns:a16="http://schemas.microsoft.com/office/drawing/2014/main" id="{1EEA2522-4572-37B2-0655-668077C1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2719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The prediction at input x</a:t>
            </a:r>
          </a:p>
          <a:p>
            <a:pPr eaLnBrk="1" hangingPunct="1"/>
            <a:r>
              <a:rPr lang="en-US" altLang="en-US" sz="2000"/>
              <a:t> when bootstrap sample</a:t>
            </a:r>
          </a:p>
          <a:p>
            <a:pPr eaLnBrk="1" hangingPunct="1"/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is used for training</a:t>
            </a:r>
          </a:p>
        </p:txBody>
      </p:sp>
      <p:sp>
        <p:nvSpPr>
          <p:cNvPr id="37895" name="Text Box 8">
            <a:extLst>
              <a:ext uri="{FF2B5EF4-FFF2-40B4-BE49-F238E27FC236}">
                <a16:creationId xmlns:a16="http://schemas.microsoft.com/office/drawing/2014/main" id="{FDD4B237-DF21-1CB1-C596-BF192028A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753100"/>
            <a:ext cx="709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(Chapter 8.7)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8F34751-E0F6-C5D2-B396-F1BDC3D99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 : an simulated example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5534424-68AD-7B03-70FF-C780117F9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000"/>
              <a:t>Generated a sample of size </a:t>
            </a:r>
            <a:r>
              <a:rPr lang="en-US" altLang="en-US" sz="3000" i="1"/>
              <a:t>N </a:t>
            </a:r>
            <a:r>
              <a:rPr lang="en-US" altLang="en-US" sz="3000"/>
              <a:t>= 30, with two</a:t>
            </a:r>
          </a:p>
          <a:p>
            <a:r>
              <a:rPr lang="en-US" altLang="en-US" sz="3000"/>
              <a:t>classes and </a:t>
            </a:r>
            <a:r>
              <a:rPr lang="en-US" altLang="en-US" sz="3000" i="1"/>
              <a:t>p </a:t>
            </a:r>
            <a:r>
              <a:rPr lang="en-US" altLang="en-US" sz="3000"/>
              <a:t>= 5 features, each having a</a:t>
            </a:r>
          </a:p>
          <a:p>
            <a:r>
              <a:rPr lang="en-US" altLang="en-US" sz="3000"/>
              <a:t>standard Gaussian distribution with pairwise</a:t>
            </a:r>
          </a:p>
          <a:p>
            <a:r>
              <a:rPr lang="en-US" altLang="en-US" sz="3000"/>
              <a:t>Correlation 0</a:t>
            </a:r>
            <a:r>
              <a:rPr lang="en-US" altLang="en-US" sz="3000" i="1"/>
              <a:t>.</a:t>
            </a:r>
            <a:r>
              <a:rPr lang="en-US" altLang="en-US" sz="3000"/>
              <a:t>95. </a:t>
            </a:r>
          </a:p>
          <a:p>
            <a:endParaRPr lang="en-US" altLang="en-US" sz="3000"/>
          </a:p>
          <a:p>
            <a:r>
              <a:rPr lang="en-US" altLang="en-US" sz="3000"/>
              <a:t>The response </a:t>
            </a:r>
            <a:r>
              <a:rPr lang="en-US" altLang="en-US" sz="3000" i="1"/>
              <a:t>Y </a:t>
            </a:r>
            <a:r>
              <a:rPr lang="en-US" altLang="en-US" sz="3000"/>
              <a:t>was generated according to </a:t>
            </a:r>
          </a:p>
          <a:p>
            <a:r>
              <a:rPr lang="en-US" altLang="en-US" sz="3000"/>
              <a:t>Pr(</a:t>
            </a:r>
            <a:r>
              <a:rPr lang="en-US" altLang="en-US" sz="3000" i="1"/>
              <a:t>Y </a:t>
            </a:r>
            <a:r>
              <a:rPr lang="en-US" altLang="en-US" sz="3000"/>
              <a:t>= 1</a:t>
            </a:r>
            <a:r>
              <a:rPr lang="en-US" altLang="en-US" sz="3000" i="1"/>
              <a:t>|x</a:t>
            </a:r>
            <a:r>
              <a:rPr lang="en-US" altLang="en-US" sz="3000"/>
              <a:t>1 </a:t>
            </a:r>
            <a:r>
              <a:rPr lang="en-US" altLang="en-US" sz="3000" i="1"/>
              <a:t>≤ </a:t>
            </a:r>
            <a:r>
              <a:rPr lang="en-US" altLang="en-US" sz="3000"/>
              <a:t>0</a:t>
            </a:r>
            <a:r>
              <a:rPr lang="en-US" altLang="en-US" sz="3000" i="1"/>
              <a:t>.</a:t>
            </a:r>
            <a:r>
              <a:rPr lang="en-US" altLang="en-US" sz="3000"/>
              <a:t>5) = 0</a:t>
            </a:r>
            <a:r>
              <a:rPr lang="en-US" altLang="en-US" sz="3000" i="1"/>
              <a:t>.</a:t>
            </a:r>
            <a:r>
              <a:rPr lang="en-US" altLang="en-US" sz="3000"/>
              <a:t>2,</a:t>
            </a:r>
          </a:p>
          <a:p>
            <a:r>
              <a:rPr lang="en-US" altLang="en-US" sz="3000"/>
              <a:t>Pr(</a:t>
            </a:r>
            <a:r>
              <a:rPr lang="en-US" altLang="en-US" sz="3000" i="1"/>
              <a:t>Y </a:t>
            </a:r>
            <a:r>
              <a:rPr lang="en-US" altLang="en-US" sz="3000"/>
              <a:t>= 0</a:t>
            </a:r>
            <a:r>
              <a:rPr lang="en-US" altLang="en-US" sz="3000" i="1"/>
              <a:t>|x</a:t>
            </a:r>
            <a:r>
              <a:rPr lang="en-US" altLang="en-US" sz="3000"/>
              <a:t>1 </a:t>
            </a:r>
            <a:r>
              <a:rPr lang="en-US" altLang="en-US" sz="3000" i="1"/>
              <a:t>&gt; </a:t>
            </a:r>
            <a:r>
              <a:rPr lang="en-US" altLang="en-US" sz="3000"/>
              <a:t>0</a:t>
            </a:r>
            <a:r>
              <a:rPr lang="en-US" altLang="en-US" sz="3000" i="1"/>
              <a:t>.</a:t>
            </a:r>
            <a:r>
              <a:rPr lang="en-US" altLang="en-US" sz="3000"/>
              <a:t>5) = 0</a:t>
            </a:r>
            <a:r>
              <a:rPr lang="en-US" altLang="en-US" sz="3000" i="1"/>
              <a:t>.</a:t>
            </a:r>
            <a:r>
              <a:rPr lang="en-US" altLang="en-US" sz="3000"/>
              <a:t>8.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>
            <a:extLst>
              <a:ext uri="{FF2B5EF4-FFF2-40B4-BE49-F238E27FC236}">
                <a16:creationId xmlns:a16="http://schemas.microsoft.com/office/drawing/2014/main" id="{F7EDA4BF-6127-B61D-B28C-56A5CB03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6834" r="22240" b="11166"/>
          <a:stretch>
            <a:fillRect/>
          </a:stretch>
        </p:blipFill>
        <p:spPr bwMode="auto">
          <a:xfrm>
            <a:off x="971550" y="1196975"/>
            <a:ext cx="7032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9" name="Rectangle 8">
            <a:extLst>
              <a:ext uri="{FF2B5EF4-FFF2-40B4-BE49-F238E27FC236}">
                <a16:creationId xmlns:a16="http://schemas.microsoft.com/office/drawing/2014/main" id="{9E2CF324-BD34-ACC1-4265-F008CD143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en-US" altLang="en-US" b="1"/>
              <a:t>Bagging </a:t>
            </a:r>
          </a:p>
        </p:txBody>
      </p:sp>
      <p:sp>
        <p:nvSpPr>
          <p:cNvPr id="39940" name="Text Box 11">
            <a:extLst>
              <a:ext uri="{FF2B5EF4-FFF2-40B4-BE49-F238E27FC236}">
                <a16:creationId xmlns:a16="http://schemas.microsoft.com/office/drawing/2014/main" id="{0D05D092-8C3F-E41F-D673-D7F1E8809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303338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Notice the bootstrap trees are different than the original tree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CEACFD2-0660-BFF8-4CF9-C77D01500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20309F32-7991-C9F3-8C31-ADE91C0F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t="25520" r="13176" b="13063"/>
          <a:stretch>
            <a:fillRect/>
          </a:stretch>
        </p:blipFill>
        <p:spPr bwMode="auto">
          <a:xfrm>
            <a:off x="684213" y="1412875"/>
            <a:ext cx="79914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Text Box 5">
            <a:extLst>
              <a:ext uri="{FF2B5EF4-FFF2-40B4-BE49-F238E27FC236}">
                <a16:creationId xmlns:a16="http://schemas.microsoft.com/office/drawing/2014/main" id="{88E73766-687E-3FA6-605C-23D503BF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6610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Hastie</a:t>
            </a: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C45E4C4B-132E-7CB4-0136-D19DF1C1A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1916113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Text Box 7">
            <a:extLst>
              <a:ext uri="{FF2B5EF4-FFF2-40B4-BE49-F238E27FC236}">
                <a16:creationId xmlns:a16="http://schemas.microsoft.com/office/drawing/2014/main" id="{E4D969DA-AD47-B83B-14FC-3F3C34FB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2208213"/>
            <a:ext cx="183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Treat the voting</a:t>
            </a:r>
          </a:p>
          <a:p>
            <a:pPr eaLnBrk="1" hangingPunct="1"/>
            <a:r>
              <a:rPr lang="en-US" altLang="en-US" sz="2000"/>
              <a:t>Proportions as </a:t>
            </a:r>
          </a:p>
          <a:p>
            <a:pPr eaLnBrk="1" hangingPunct="1"/>
            <a:r>
              <a:rPr lang="en-US" altLang="en-US" sz="2000"/>
              <a:t>probabilities</a:t>
            </a:r>
          </a:p>
        </p:txBody>
      </p:sp>
      <p:sp>
        <p:nvSpPr>
          <p:cNvPr id="40967" name="Text Box 8">
            <a:extLst>
              <a:ext uri="{FF2B5EF4-FFF2-40B4-BE49-F238E27FC236}">
                <a16:creationId xmlns:a16="http://schemas.microsoft.com/office/drawing/2014/main" id="{2E7660AD-7FF3-09FB-7A9A-066E51A1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329363"/>
            <a:ext cx="7277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 Example 8.7.1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4BE5A62-39F8-6F16-5CE3-83A5EF115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Three “positive class” examples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46D460F7-8881-D50E-9695-E7A694DA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2605088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497FAE51-6DDE-A325-7443-8A1BE7B4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627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high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88F8CCF8-53D0-B842-6422-72B362E9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486275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normal</a:t>
            </a: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86CE0724-F4BD-B23F-6A85-11AB7D39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0563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6F617D3F-806E-24E1-7B7B-E78DA407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451485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6D5153A3-D845-AFC5-D953-404928D489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07292BC9-F428-9ADB-CD37-93B9716D0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3" y="21669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9834EA80-C241-1657-5541-1441C87F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014538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8EB132C5-554C-EDB9-7971-39174EC1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319338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11276" name="Rectangle 13">
            <a:extLst>
              <a:ext uri="{FF2B5EF4-FFF2-40B4-BE49-F238E27FC236}">
                <a16:creationId xmlns:a16="http://schemas.microsoft.com/office/drawing/2014/main" id="{8D0E2DBD-7072-A537-4187-448A10C4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2471738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14C63805-478A-B707-44FB-25086769C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3" y="4073525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5">
            <a:extLst>
              <a:ext uri="{FF2B5EF4-FFF2-40B4-BE49-F238E27FC236}">
                <a16:creationId xmlns:a16="http://schemas.microsoft.com/office/drawing/2014/main" id="{43B495FB-FCCF-1899-730C-6295B82CE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4119563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6">
            <a:extLst>
              <a:ext uri="{FF2B5EF4-FFF2-40B4-BE49-F238E27FC236}">
                <a16:creationId xmlns:a16="http://schemas.microsoft.com/office/drawing/2014/main" id="{583EFF8E-5B08-D95C-0F88-A8A88763C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224338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7">
            <a:extLst>
              <a:ext uri="{FF2B5EF4-FFF2-40B4-BE49-F238E27FC236}">
                <a16:creationId xmlns:a16="http://schemas.microsoft.com/office/drawing/2014/main" id="{3CC05C4A-CD50-D4BF-9CC7-3198DBF8F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4224338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8">
            <a:extLst>
              <a:ext uri="{FF2B5EF4-FFF2-40B4-BE49-F238E27FC236}">
                <a16:creationId xmlns:a16="http://schemas.microsoft.com/office/drawing/2014/main" id="{831523DD-A902-FAD6-FE8B-236EA5C66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" y="49577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9">
            <a:extLst>
              <a:ext uri="{FF2B5EF4-FFF2-40B4-BE49-F238E27FC236}">
                <a16:creationId xmlns:a16="http://schemas.microsoft.com/office/drawing/2014/main" id="{C35A4011-79FF-EA92-0216-95C7633B6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4911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0">
            <a:extLst>
              <a:ext uri="{FF2B5EF4-FFF2-40B4-BE49-F238E27FC236}">
                <a16:creationId xmlns:a16="http://schemas.microsoft.com/office/drawing/2014/main" id="{7CDDDF41-B66A-E482-B8DD-616635885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1">
            <a:extLst>
              <a:ext uri="{FF2B5EF4-FFF2-40B4-BE49-F238E27FC236}">
                <a16:creationId xmlns:a16="http://schemas.microsoft.com/office/drawing/2014/main" id="{48E5550A-7DD2-4852-EDB9-D16C1AF3E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2">
            <a:extLst>
              <a:ext uri="{FF2B5EF4-FFF2-40B4-BE49-F238E27FC236}">
                <a16:creationId xmlns:a16="http://schemas.microsoft.com/office/drawing/2014/main" id="{29D26780-7D7D-2564-AD51-B91C3245D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3022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3">
            <a:extLst>
              <a:ext uri="{FF2B5EF4-FFF2-40B4-BE49-F238E27FC236}">
                <a16:creationId xmlns:a16="http://schemas.microsoft.com/office/drawing/2014/main" id="{39719B89-00C6-2273-4423-BF2502E9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5362575"/>
            <a:ext cx="576262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1287" name="Rectangle 24">
            <a:extLst>
              <a:ext uri="{FF2B5EF4-FFF2-40B4-BE49-F238E27FC236}">
                <a16:creationId xmlns:a16="http://schemas.microsoft.com/office/drawing/2014/main" id="{4FA9D220-3FF6-A637-0EEE-32B781B3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362575"/>
            <a:ext cx="576263" cy="47625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1288" name="Rectangle 25">
            <a:extLst>
              <a:ext uri="{FF2B5EF4-FFF2-40B4-BE49-F238E27FC236}">
                <a16:creationId xmlns:a16="http://schemas.microsoft.com/office/drawing/2014/main" id="{790E3130-4FC3-5CE2-7BD3-432561E9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1289" name="Rectangle 26">
            <a:extLst>
              <a:ext uri="{FF2B5EF4-FFF2-40B4-BE49-F238E27FC236}">
                <a16:creationId xmlns:a16="http://schemas.microsoft.com/office/drawing/2014/main" id="{10CAE920-5C7C-BC08-CC57-D2309D26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1290" name="Rectangle 27">
            <a:extLst>
              <a:ext uri="{FF2B5EF4-FFF2-40B4-BE49-F238E27FC236}">
                <a16:creationId xmlns:a16="http://schemas.microsoft.com/office/drawing/2014/main" id="{A3BDEB6D-9AA7-FEF2-B457-1794DBF3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522663"/>
            <a:ext cx="671513" cy="4699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1291" name="Rectangle 28">
            <a:extLst>
              <a:ext uri="{FF2B5EF4-FFF2-40B4-BE49-F238E27FC236}">
                <a16:creationId xmlns:a16="http://schemas.microsoft.com/office/drawing/2014/main" id="{AFD7B0EF-E2CB-B354-296E-A3F86D77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 sz="4400" b="1"/>
          </a:p>
        </p:txBody>
      </p:sp>
      <p:sp>
        <p:nvSpPr>
          <p:cNvPr id="11292" name="AutoShape 29">
            <a:extLst>
              <a:ext uri="{FF2B5EF4-FFF2-40B4-BE49-F238E27FC236}">
                <a16:creationId xmlns:a16="http://schemas.microsoft.com/office/drawing/2014/main" id="{55639A18-1A83-8C49-3038-5DF99148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636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Text Box 30">
            <a:extLst>
              <a:ext uri="{FF2B5EF4-FFF2-40B4-BE49-F238E27FC236}">
                <a16:creationId xmlns:a16="http://schemas.microsoft.com/office/drawing/2014/main" id="{EB9187DE-354F-D891-D66B-25D6398E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557338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11294" name="AutoShape 31">
            <a:extLst>
              <a:ext uri="{FF2B5EF4-FFF2-40B4-BE49-F238E27FC236}">
                <a16:creationId xmlns:a16="http://schemas.microsoft.com/office/drawing/2014/main" id="{D90F835B-F6B2-F98D-A2E9-CAD35F8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3861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D4793933-FCB6-594E-5E33-60AD9AC1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538538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11296" name="AutoShape 33">
            <a:extLst>
              <a:ext uri="{FF2B5EF4-FFF2-40B4-BE49-F238E27FC236}">
                <a16:creationId xmlns:a16="http://schemas.microsoft.com/office/drawing/2014/main" id="{64C3FA34-CABE-E551-2BA5-9F3A8565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385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4D004CDF-940B-B3B0-E598-0F346C56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37671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11298" name="Line 35">
            <a:extLst>
              <a:ext uri="{FF2B5EF4-FFF2-40B4-BE49-F238E27FC236}">
                <a16:creationId xmlns:a16="http://schemas.microsoft.com/office/drawing/2014/main" id="{E98097C3-C7B4-95C1-2822-9941908F0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3" y="2700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6">
            <a:extLst>
              <a:ext uri="{FF2B5EF4-FFF2-40B4-BE49-F238E27FC236}">
                <a16:creationId xmlns:a16="http://schemas.microsoft.com/office/drawing/2014/main" id="{C155FDC2-712D-02B9-373B-BB7B8D690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Text Box 38">
            <a:extLst>
              <a:ext uri="{FF2B5EF4-FFF2-40B4-BE49-F238E27FC236}">
                <a16:creationId xmlns:a16="http://schemas.microsoft.com/office/drawing/2014/main" id="{0AF6429F-109B-9183-F1BB-A0938A96A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341438"/>
            <a:ext cx="47450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/>
              <a:t>(Outlook ==overcast)  -&gt; yes</a:t>
            </a:r>
          </a:p>
          <a:p>
            <a:pPr eaLnBrk="1" hangingPunct="1"/>
            <a:r>
              <a:rPr lang="en-US" altLang="en-US" b="1"/>
              <a:t>(Outlook==rain) and (not Windy) -&gt;yes</a:t>
            </a:r>
          </a:p>
          <a:p>
            <a:pPr eaLnBrk="1" hangingPunct="1"/>
            <a:r>
              <a:rPr lang="en-US" altLang="en-US" b="1"/>
              <a:t>(Outlook==sunny) and (Humidity=normal) -&gt;yes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6AF1815-717B-2F79-81CB-79BBCBF8F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Random Forest classifier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FC48986-EDDA-D487-FBB9-AAF32A5D7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Forest = many decision trees</a:t>
            </a:r>
          </a:p>
          <a:p>
            <a:r>
              <a:rPr lang="en-US" altLang="en-US" sz="2800" dirty="0"/>
              <a:t>Bagging </a:t>
            </a:r>
          </a:p>
          <a:p>
            <a:r>
              <a:rPr lang="en-US" altLang="en-US" sz="2800" dirty="0"/>
              <a:t>Use different subsets of features for each tree, to ensure they are different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0F8A094-7CDA-28EF-19E3-A477A6FD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92009147-B859-BB56-0A56-E40FCB0EE9F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575F7EEB-131D-EB7C-88EA-1131692F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Training Data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8B20F438-ADC0-18DC-DB82-8300FD86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19C7F019-341C-F0FB-B963-5A828DE80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524617A-468A-212B-7CB6-F01004BE5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2FB0856-6F4B-5983-E4FA-B29C345F254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F38A7D7F-45B5-8D81-97EA-E41C28AE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Create bootstrap samples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from the training data 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A913D71-E96B-E42B-079D-56B1824E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0312758F-8E81-20CA-C30E-0B94718E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5063" name="AutoShape 7">
            <a:extLst>
              <a:ext uri="{FF2B5EF4-FFF2-40B4-BE49-F238E27FC236}">
                <a16:creationId xmlns:a16="http://schemas.microsoft.com/office/drawing/2014/main" id="{3D49F425-18E7-A8D4-FDB8-FC01F9A32A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070378E-E6E7-E974-5B91-AAD2F8E9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A5EB1405-C2B9-06B2-53F3-000B463C765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0662A8F4-9C19-D993-3A30-4B5E5B261D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295D1F04-0744-EDB5-3838-4B28A368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F9D13A5A-8F46-3B0D-611C-2AB82141C5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9" name="Text Box 13">
            <a:extLst>
              <a:ext uri="{FF2B5EF4-FFF2-40B4-BE49-F238E27FC236}">
                <a16:creationId xmlns:a16="http://schemas.microsoft.com/office/drawing/2014/main" id="{18A3AA9A-B04D-8CE7-C5F2-DF2B1A75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>
            <a:extLst>
              <a:ext uri="{FF2B5EF4-FFF2-40B4-BE49-F238E27FC236}">
                <a16:creationId xmlns:a16="http://schemas.microsoft.com/office/drawing/2014/main" id="{7EDD32AE-F49A-C2B9-0237-C9AA2835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08B571AE-3D64-6BF6-EF76-61E476C0C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1AF2F43B-987D-9B56-9309-2636F6B8B08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4F74D94B-8105-2A44-E0F7-82619984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Construct a decision tree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C430F37-EDE6-F282-42BD-C9F19D96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EF831B3-2414-4C7D-0068-8ADFF72F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21F68AB8-DB9C-3BA5-5006-AEA3AFED1E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9" name="Rectangle 9">
            <a:extLst>
              <a:ext uri="{FF2B5EF4-FFF2-40B4-BE49-F238E27FC236}">
                <a16:creationId xmlns:a16="http://schemas.microsoft.com/office/drawing/2014/main" id="{94185B2D-6CBF-45A0-DF8C-19FF79D2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69769911-F4EA-F2F8-3364-2FDF6A18EE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78E860D0-E498-14EE-6CAB-46D75DF998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2" name="Line 12">
            <a:extLst>
              <a:ext uri="{FF2B5EF4-FFF2-40B4-BE49-F238E27FC236}">
                <a16:creationId xmlns:a16="http://schemas.microsoft.com/office/drawing/2014/main" id="{3B4752B1-2B26-B5FC-CD8C-2C8FCF7B8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D8B19B14-86C6-4FB8-8EE4-38F1970E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8B4182A7-E9A7-C6B4-F57C-A71CE512C4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5" name="Text Box 15">
            <a:extLst>
              <a:ext uri="{FF2B5EF4-FFF2-40B4-BE49-F238E27FC236}">
                <a16:creationId xmlns:a16="http://schemas.microsoft.com/office/drawing/2014/main" id="{AD60E2E0-8B3B-6F0E-E68A-A94074B79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32F6250-C845-2FB0-52FC-6FA3430FD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F10ECCDE-BA6F-A87B-EBCF-4BF2133837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A799DAB5-1069-0E02-F064-8F8F3D14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6BAEE07-8AEA-9846-42FA-DAAC7879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134" name="AutoShape 6">
            <a:extLst>
              <a:ext uri="{FF2B5EF4-FFF2-40B4-BE49-F238E27FC236}">
                <a16:creationId xmlns:a16="http://schemas.microsoft.com/office/drawing/2014/main" id="{8D25385D-0A1B-F94E-73E1-3306F2F53F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" name="Rectangle 7">
            <a:extLst>
              <a:ext uri="{FF2B5EF4-FFF2-40B4-BE49-F238E27FC236}">
                <a16:creationId xmlns:a16="http://schemas.microsoft.com/office/drawing/2014/main" id="{1EDEBC4B-5835-C79A-B72E-CB1CA83E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CDF1EC0E-FA39-81BD-B44C-A95D92F4BC0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48137" name="AutoShape 9">
            <a:extLst>
              <a:ext uri="{FF2B5EF4-FFF2-40B4-BE49-F238E27FC236}">
                <a16:creationId xmlns:a16="http://schemas.microsoft.com/office/drawing/2014/main" id="{38AA98B3-0A8E-D672-091C-7A9DA208BC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138" name="Picture 10">
            <a:extLst>
              <a:ext uri="{FF2B5EF4-FFF2-40B4-BE49-F238E27FC236}">
                <a16:creationId xmlns:a16="http://schemas.microsoft.com/office/drawing/2014/main" id="{59D37D63-0DEC-99DD-778C-77E45E6C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Line 11">
            <a:extLst>
              <a:ext uri="{FF2B5EF4-FFF2-40B4-BE49-F238E27FC236}">
                <a16:creationId xmlns:a16="http://schemas.microsoft.com/office/drawing/2014/main" id="{110A7576-B075-5816-EFA2-20FF8183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EB51C5F0-2300-2BE4-5439-D9FBAB7A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D5CEAAF3-A2AD-627D-4F99-917160B1BD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2" name="Text Box 14">
            <a:extLst>
              <a:ext uri="{FF2B5EF4-FFF2-40B4-BE49-F238E27FC236}">
                <a16:creationId xmlns:a16="http://schemas.microsoft.com/office/drawing/2014/main" id="{9D7C7FA8-490B-B16E-4C83-406345B89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5F58B4FA-7D10-3637-1BFC-47C59F1FC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1273175"/>
            <a:ext cx="4491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At each node in choosing the split feature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choose only among </a:t>
            </a:r>
            <a:r>
              <a:rPr lang="en-US" altLang="en-US" sz="2000" i="1"/>
              <a:t>m</a:t>
            </a:r>
            <a:r>
              <a:rPr lang="en-US" altLang="en-US" sz="2000"/>
              <a:t>&lt;</a:t>
            </a:r>
            <a:r>
              <a:rPr lang="en-US" altLang="en-US" sz="2000" i="1"/>
              <a:t>M</a:t>
            </a:r>
            <a:r>
              <a:rPr lang="en-US" altLang="en-US" sz="2000"/>
              <a:t> features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E435E25-46C6-054B-FA6D-4C977A63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A7A04F29-0095-1071-8AEA-99D08C82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25538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 b="1"/>
              <a:t>Create decision tree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b="1"/>
              <a:t>from each bootstrap sample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4BFBFC3F-429E-9800-9473-E9F8CE03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7276417D-304B-31DE-4800-286DFCB4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419600" y="4879975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2" name="Group 6">
            <a:extLst>
              <a:ext uri="{FF2B5EF4-FFF2-40B4-BE49-F238E27FC236}">
                <a16:creationId xmlns:a16="http://schemas.microsoft.com/office/drawing/2014/main" id="{24AEC52B-9C87-8EAE-34D2-2437DF909321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1676400"/>
            <a:ext cx="6615113" cy="3962400"/>
            <a:chOff x="249" y="1056"/>
            <a:chExt cx="4167" cy="2496"/>
          </a:xfrm>
        </p:grpSpPr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263CC2D7-CBD0-6241-5F1A-952DC954C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N examples</a:t>
              </a:r>
            </a:p>
          </p:txBody>
        </p:sp>
        <p:sp>
          <p:nvSpPr>
            <p:cNvPr id="50184" name="Rectangle 8">
              <a:extLst>
                <a:ext uri="{FF2B5EF4-FFF2-40B4-BE49-F238E27FC236}">
                  <a16:creationId xmlns:a16="http://schemas.microsoft.com/office/drawing/2014/main" id="{68BC1BE9-38E1-D33B-33C6-50BACFD0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5" name="Rectangle 9">
              <a:extLst>
                <a:ext uri="{FF2B5EF4-FFF2-40B4-BE49-F238E27FC236}">
                  <a16:creationId xmlns:a16="http://schemas.microsoft.com/office/drawing/2014/main" id="{2682C7F1-389F-9D5E-0AC5-C4FEDD5CF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0186" name="AutoShape 10">
              <a:extLst>
                <a:ext uri="{FF2B5EF4-FFF2-40B4-BE49-F238E27FC236}">
                  <a16:creationId xmlns:a16="http://schemas.microsoft.com/office/drawing/2014/main" id="{FA3C6D2F-1572-FB85-35CB-274084BAB4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7" name="Text Box 11">
              <a:extLst>
                <a:ext uri="{FF2B5EF4-FFF2-40B4-BE49-F238E27FC236}">
                  <a16:creationId xmlns:a16="http://schemas.microsoft.com/office/drawing/2014/main" id="{1A6A742C-4726-13BA-E972-DE00D76C6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600" b="1"/>
                <a:t>....…</a:t>
              </a:r>
            </a:p>
          </p:txBody>
        </p:sp>
        <p:cxnSp>
          <p:nvCxnSpPr>
            <p:cNvPr id="50188" name="AutoShape 12">
              <a:extLst>
                <a:ext uri="{FF2B5EF4-FFF2-40B4-BE49-F238E27FC236}">
                  <a16:creationId xmlns:a16="http://schemas.microsoft.com/office/drawing/2014/main" id="{623E9ACF-B158-F45C-F633-C57B8CE193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0189" name="Picture 13">
              <a:extLst>
                <a:ext uri="{FF2B5EF4-FFF2-40B4-BE49-F238E27FC236}">
                  <a16:creationId xmlns:a16="http://schemas.microsoft.com/office/drawing/2014/main" id="{4BFC32F8-D096-D148-2407-6AECFFA9D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0" name="Picture 14">
              <a:extLst>
                <a:ext uri="{FF2B5EF4-FFF2-40B4-BE49-F238E27FC236}">
                  <a16:creationId xmlns:a16="http://schemas.microsoft.com/office/drawing/2014/main" id="{6B757909-E279-9A26-40B8-E9347DD90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23C3CD2B-3909-A0C9-48D1-3A20C9DB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45D19CE9-3F20-C95D-8558-B5CBFF811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942D9D60-3DF7-E97E-EAEF-1E1F9E0A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6B45A562-51FD-7E71-F05D-168C35BAB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600" b="1"/>
                <a:t>....…</a:t>
              </a:r>
            </a:p>
          </p:txBody>
        </p:sp>
        <p:sp>
          <p:nvSpPr>
            <p:cNvPr id="50195" name="Rectangle 19">
              <a:extLst>
                <a:ext uri="{FF2B5EF4-FFF2-40B4-BE49-F238E27FC236}">
                  <a16:creationId xmlns:a16="http://schemas.microsoft.com/office/drawing/2014/main" id="{3F57E462-64AF-D469-B3FC-7D194807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0196" name="AutoShape 20">
              <a:extLst>
                <a:ext uri="{FF2B5EF4-FFF2-40B4-BE49-F238E27FC236}">
                  <a16:creationId xmlns:a16="http://schemas.microsoft.com/office/drawing/2014/main" id="{EC6F7716-E943-9C46-746C-083BB45FE6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B77B04CB-7A8A-F614-FA6D-1B8136E42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M features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70F5634-F304-A352-AA81-99ECA0EE1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B2564E8-2350-EF31-B303-D359A0B5867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0434EC21-7611-995F-E3EB-F9A40F41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DC9B4C7-5E40-A9B4-0FA0-0CBA02FB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206" name="AutoShape 6">
            <a:extLst>
              <a:ext uri="{FF2B5EF4-FFF2-40B4-BE49-F238E27FC236}">
                <a16:creationId xmlns:a16="http://schemas.microsoft.com/office/drawing/2014/main" id="{CFD04D02-74C9-E9BE-8F25-E0BEDBA19FD5}"/>
              </a:ext>
            </a:extLst>
          </p:cNvPr>
          <p:cNvCxnSpPr>
            <a:cxnSpLocks noChangeShapeType="1"/>
            <a:endCxn id="51204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AutoShape 7">
            <a:extLst>
              <a:ext uri="{FF2B5EF4-FFF2-40B4-BE49-F238E27FC236}">
                <a16:creationId xmlns:a16="http://schemas.microsoft.com/office/drawing/2014/main" id="{E531EE75-12BE-524D-0484-21A6D61414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08" name="Rectangle 8">
            <a:extLst>
              <a:ext uri="{FF2B5EF4-FFF2-40B4-BE49-F238E27FC236}">
                <a16:creationId xmlns:a16="http://schemas.microsoft.com/office/drawing/2014/main" id="{A9157DBE-DA6D-A142-BA44-F2C5E84D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F236D80B-C3E9-63F4-F1E1-FFB088F7B82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51210" name="AutoShape 10">
            <a:extLst>
              <a:ext uri="{FF2B5EF4-FFF2-40B4-BE49-F238E27FC236}">
                <a16:creationId xmlns:a16="http://schemas.microsoft.com/office/drawing/2014/main" id="{8EE59D58-00C9-16E9-09DD-216B8D7935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11" name="Picture 11">
            <a:extLst>
              <a:ext uri="{FF2B5EF4-FFF2-40B4-BE49-F238E27FC236}">
                <a16:creationId xmlns:a16="http://schemas.microsoft.com/office/drawing/2014/main" id="{3C3EDB4F-1664-DAF1-EA35-4C777B3D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2" name="Picture 12">
            <a:extLst>
              <a:ext uri="{FF2B5EF4-FFF2-40B4-BE49-F238E27FC236}">
                <a16:creationId xmlns:a16="http://schemas.microsoft.com/office/drawing/2014/main" id="{9AD70FF5-CCA6-ECE4-D13A-8E0EA495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3" name="Picture 13">
            <a:extLst>
              <a:ext uri="{FF2B5EF4-FFF2-40B4-BE49-F238E27FC236}">
                <a16:creationId xmlns:a16="http://schemas.microsoft.com/office/drawing/2014/main" id="{30033956-CD18-E4BC-9CE4-D8A425BD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4" name="Line 14">
            <a:extLst>
              <a:ext uri="{FF2B5EF4-FFF2-40B4-BE49-F238E27FC236}">
                <a16:creationId xmlns:a16="http://schemas.microsoft.com/office/drawing/2014/main" id="{CFFCB60F-2C21-7C05-8D15-3B9A317A6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32109C6A-7D82-54C3-D5F5-223746A1D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D1F55020-1CCE-F830-5CA6-22E6CF3F0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0955875B-EB22-FD68-3210-F0A52F187B7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95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C2F89D60-1A72-C192-EEE1-DD5F758FE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Take he majority vote</a:t>
            </a:r>
          </a:p>
        </p:txBody>
      </p:sp>
      <p:sp>
        <p:nvSpPr>
          <p:cNvPr id="51219" name="AutoShape 19">
            <a:extLst>
              <a:ext uri="{FF2B5EF4-FFF2-40B4-BE49-F238E27FC236}">
                <a16:creationId xmlns:a16="http://schemas.microsoft.com/office/drawing/2014/main" id="{EF27EC48-5CD8-E022-3D1C-1150482234C3}"/>
              </a:ext>
            </a:extLst>
          </p:cNvPr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A4F31CFF-D39C-3BB6-3677-354E234C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EC27C5B5-31C4-1E0E-C6CB-1D797EBF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>
            <a:extLst>
              <a:ext uri="{FF2B5EF4-FFF2-40B4-BE49-F238E27FC236}">
                <a16:creationId xmlns:a16="http://schemas.microsoft.com/office/drawing/2014/main" id="{7BDEAB3A-31CB-6716-138D-31E91C4B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31187" r="20470" b="9291"/>
          <a:stretch>
            <a:fillRect/>
          </a:stretch>
        </p:blipFill>
        <p:spPr bwMode="auto">
          <a:xfrm>
            <a:off x="611188" y="908050"/>
            <a:ext cx="7561262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5962AA0-55D2-BD1C-CAC7-974F7B3BB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EB6B136-F80B-3800-3976-02F463CC8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Available package:</a:t>
            </a:r>
          </a:p>
          <a:p>
            <a:r>
              <a:rPr lang="en-US" altLang="en-US" sz="2000">
                <a:solidFill>
                  <a:srgbClr val="000000"/>
                </a:solidFill>
                <a:hlinkClick r:id="rId2"/>
              </a:rPr>
              <a:t>http://www.stat.berkeley.edu/~breiman/RandomForests/cc_home.htm</a:t>
            </a:r>
            <a:endParaRPr lang="en-US" altLang="en-US" sz="2000">
              <a:solidFill>
                <a:srgbClr val="000000"/>
              </a:solidFill>
            </a:endParaRPr>
          </a:p>
          <a:p>
            <a:endParaRPr lang="en-US" altLang="en-US" sz="2000">
              <a:solidFill>
                <a:srgbClr val="000000"/>
              </a:solidFill>
            </a:endParaRPr>
          </a:p>
          <a:p>
            <a:r>
              <a:rPr lang="en-US" altLang="en-US" sz="2000">
                <a:solidFill>
                  <a:srgbClr val="000000"/>
                </a:solidFill>
              </a:rPr>
              <a:t>To read more:</a:t>
            </a:r>
          </a:p>
          <a:p>
            <a:r>
              <a:rPr lang="en-US" altLang="en-US" sz="2000">
                <a:hlinkClick r:id="rId3"/>
              </a:rPr>
              <a:t>http://www-stat.stanford.edu/~hastie/Papers/ESLII.pdf</a:t>
            </a:r>
            <a:r>
              <a:rPr lang="en-US" altLang="en-US"/>
              <a:t> 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B70E13-263F-FD30-0052-A140719F8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Different decision trees may be equivalent w.r.t. the data set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D0F47C12-EFBE-625F-516F-2E1BDF03BA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E99D993-7AD7-29A9-50DB-0F1F7EE8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DF46D1F-9FBB-6327-55D3-30445869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EA58E1D-D55B-B103-6960-92C3C06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2EB316A1-6B9C-09CC-F04A-526FEFED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7B16199D-B2E0-3FFB-9EF8-3C534E3C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75833079-2731-CDEE-31B7-A971945FA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C6BCB2CA-A15F-8371-3B8E-AF0405F1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07911297-0318-E912-8508-75C693D0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7A3F9E7B-83ED-7989-92A1-B645CF47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B263EDBA-CC19-CA1F-748D-899464EC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9425E269-7455-D6F8-1789-9170F420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F26C8FAF-9949-C21E-3DCA-87C1EA21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30772458-7ED3-86B7-D91D-A36465C7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2305" name="AutoShape 17">
            <a:extLst>
              <a:ext uri="{FF2B5EF4-FFF2-40B4-BE49-F238E27FC236}">
                <a16:creationId xmlns:a16="http://schemas.microsoft.com/office/drawing/2014/main" id="{27113B7C-4D3E-FE99-E3AE-56E6E9FC597A}"/>
              </a:ext>
            </a:extLst>
          </p:cNvPr>
          <p:cNvCxnSpPr>
            <a:cxnSpLocks noChangeShapeType="1"/>
            <a:stCxn id="12296" idx="1"/>
          </p:cNvCxnSpPr>
          <p:nvPr/>
        </p:nvCxnSpPr>
        <p:spPr bwMode="auto">
          <a:xfrm flipH="1">
            <a:off x="3276600" y="2725738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18">
            <a:extLst>
              <a:ext uri="{FF2B5EF4-FFF2-40B4-BE49-F238E27FC236}">
                <a16:creationId xmlns:a16="http://schemas.microsoft.com/office/drawing/2014/main" id="{F0F394D7-B1BE-2AE9-88CA-FA049BFFE73E}"/>
              </a:ext>
            </a:extLst>
          </p:cNvPr>
          <p:cNvCxnSpPr>
            <a:cxnSpLocks noChangeShapeType="1"/>
            <a:stCxn id="12295" idx="1"/>
            <a:endCxn id="12302" idx="0"/>
          </p:cNvCxnSpPr>
          <p:nvPr/>
        </p:nvCxnSpPr>
        <p:spPr bwMode="auto">
          <a:xfrm flipH="1">
            <a:off x="617538" y="2725738"/>
            <a:ext cx="56991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19">
            <a:extLst>
              <a:ext uri="{FF2B5EF4-FFF2-40B4-BE49-F238E27FC236}">
                <a16:creationId xmlns:a16="http://schemas.microsoft.com/office/drawing/2014/main" id="{C1F0F637-0807-440E-3308-AF2FD83066B0}"/>
              </a:ext>
            </a:extLst>
          </p:cNvPr>
          <p:cNvCxnSpPr>
            <a:cxnSpLocks noChangeShapeType="1"/>
            <a:stCxn id="12295" idx="3"/>
            <a:endCxn id="12303" idx="0"/>
          </p:cNvCxnSpPr>
          <p:nvPr/>
        </p:nvCxnSpPr>
        <p:spPr bwMode="auto">
          <a:xfrm>
            <a:off x="1584325" y="2725738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Text Box 21">
            <a:extLst>
              <a:ext uri="{FF2B5EF4-FFF2-40B4-BE49-F238E27FC236}">
                <a16:creationId xmlns:a16="http://schemas.microsoft.com/office/drawing/2014/main" id="{1DD8E3A4-E4F8-FBE9-64DB-D532E395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2309" name="AutoShape 22">
            <a:extLst>
              <a:ext uri="{FF2B5EF4-FFF2-40B4-BE49-F238E27FC236}">
                <a16:creationId xmlns:a16="http://schemas.microsoft.com/office/drawing/2014/main" id="{C05838C0-625B-3EAB-E860-968BD97331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9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0" name="Line 23">
            <a:extLst>
              <a:ext uri="{FF2B5EF4-FFF2-40B4-BE49-F238E27FC236}">
                <a16:creationId xmlns:a16="http://schemas.microsoft.com/office/drawing/2014/main" id="{976BB73C-9AFB-8B64-09B0-69CC67ECC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900" y="4030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4">
            <a:extLst>
              <a:ext uri="{FF2B5EF4-FFF2-40B4-BE49-F238E27FC236}">
                <a16:creationId xmlns:a16="http://schemas.microsoft.com/office/drawing/2014/main" id="{0C98C20F-3333-87B3-9EB2-3A69D2B8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2" name="Text Box 25">
            <a:extLst>
              <a:ext uri="{FF2B5EF4-FFF2-40B4-BE49-F238E27FC236}">
                <a16:creationId xmlns:a16="http://schemas.microsoft.com/office/drawing/2014/main" id="{65F25396-6039-A610-FE35-249A883D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716338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313" name="Rectangle 26">
            <a:extLst>
              <a:ext uri="{FF2B5EF4-FFF2-40B4-BE49-F238E27FC236}">
                <a16:creationId xmlns:a16="http://schemas.microsoft.com/office/drawing/2014/main" id="{EDE2B80C-AF27-7E04-E97B-4ACBFFF2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4" name="Text Box 27">
            <a:extLst>
              <a:ext uri="{FF2B5EF4-FFF2-40B4-BE49-F238E27FC236}">
                <a16:creationId xmlns:a16="http://schemas.microsoft.com/office/drawing/2014/main" id="{A1F947DE-CDE0-B8CB-45D4-34311348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75163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15" name="Text Box 28">
            <a:extLst>
              <a:ext uri="{FF2B5EF4-FFF2-40B4-BE49-F238E27FC236}">
                <a16:creationId xmlns:a16="http://schemas.microsoft.com/office/drawing/2014/main" id="{4349A5ED-B2F8-3113-CB71-7B51C50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508500"/>
            <a:ext cx="414337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16" name="Line 29">
            <a:extLst>
              <a:ext uri="{FF2B5EF4-FFF2-40B4-BE49-F238E27FC236}">
                <a16:creationId xmlns:a16="http://schemas.microsoft.com/office/drawing/2014/main" id="{7913BA0C-3A6C-DC05-F7DA-6AFD14763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005263"/>
            <a:ext cx="93503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30">
            <a:extLst>
              <a:ext uri="{FF2B5EF4-FFF2-40B4-BE49-F238E27FC236}">
                <a16:creationId xmlns:a16="http://schemas.microsoft.com/office/drawing/2014/main" id="{B77D5D72-7465-1566-0BDD-207FE8E6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8" name="Rectangle 31">
            <a:extLst>
              <a:ext uri="{FF2B5EF4-FFF2-40B4-BE49-F238E27FC236}">
                <a16:creationId xmlns:a16="http://schemas.microsoft.com/office/drawing/2014/main" id="{79346115-6E83-41B9-80DF-21649A30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9" name="Rectangle 32">
            <a:extLst>
              <a:ext uri="{FF2B5EF4-FFF2-40B4-BE49-F238E27FC236}">
                <a16:creationId xmlns:a16="http://schemas.microsoft.com/office/drawing/2014/main" id="{0B252D06-8760-55B9-4C75-1DD14242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20" name="Rectangle 33">
            <a:extLst>
              <a:ext uri="{FF2B5EF4-FFF2-40B4-BE49-F238E27FC236}">
                <a16:creationId xmlns:a16="http://schemas.microsoft.com/office/drawing/2014/main" id="{79CD5C57-040E-1377-C320-13980906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21" name="Text Box 36">
            <a:extLst>
              <a:ext uri="{FF2B5EF4-FFF2-40B4-BE49-F238E27FC236}">
                <a16:creationId xmlns:a16="http://schemas.microsoft.com/office/drawing/2014/main" id="{B00EB45B-1DFB-5051-3FB7-CF417E005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44512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2322" name="AutoShape 37">
            <a:extLst>
              <a:ext uri="{FF2B5EF4-FFF2-40B4-BE49-F238E27FC236}">
                <a16:creationId xmlns:a16="http://schemas.microsoft.com/office/drawing/2014/main" id="{D4559C6A-A64B-88B5-E0EB-DD8571AB4C3D}"/>
              </a:ext>
            </a:extLst>
          </p:cNvPr>
          <p:cNvCxnSpPr>
            <a:cxnSpLocks noChangeShapeType="1"/>
            <a:stCxn id="12315" idx="1"/>
          </p:cNvCxnSpPr>
          <p:nvPr/>
        </p:nvCxnSpPr>
        <p:spPr bwMode="auto">
          <a:xfrm flipH="1">
            <a:off x="6948488" y="4741863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3" name="AutoShape 38">
            <a:extLst>
              <a:ext uri="{FF2B5EF4-FFF2-40B4-BE49-F238E27FC236}">
                <a16:creationId xmlns:a16="http://schemas.microsoft.com/office/drawing/2014/main" id="{B3AC5427-7D9F-024B-1480-0ABBE4B52FD1}"/>
              </a:ext>
            </a:extLst>
          </p:cNvPr>
          <p:cNvCxnSpPr>
            <a:cxnSpLocks noChangeShapeType="1"/>
            <a:stCxn id="12314" idx="1"/>
          </p:cNvCxnSpPr>
          <p:nvPr/>
        </p:nvCxnSpPr>
        <p:spPr bwMode="auto">
          <a:xfrm flipH="1">
            <a:off x="4113213" y="4708525"/>
            <a:ext cx="6746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4" name="AutoShape 39">
            <a:extLst>
              <a:ext uri="{FF2B5EF4-FFF2-40B4-BE49-F238E27FC236}">
                <a16:creationId xmlns:a16="http://schemas.microsoft.com/office/drawing/2014/main" id="{39672E96-3507-EBEE-132F-0F51DE0B66BF}"/>
              </a:ext>
            </a:extLst>
          </p:cNvPr>
          <p:cNvCxnSpPr>
            <a:cxnSpLocks noChangeShapeType="1"/>
            <a:stCxn id="12314" idx="3"/>
          </p:cNvCxnSpPr>
          <p:nvPr/>
        </p:nvCxnSpPr>
        <p:spPr bwMode="auto">
          <a:xfrm>
            <a:off x="5184775" y="4708525"/>
            <a:ext cx="5842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5" name="Text Box 40">
            <a:extLst>
              <a:ext uri="{FF2B5EF4-FFF2-40B4-BE49-F238E27FC236}">
                <a16:creationId xmlns:a16="http://schemas.microsoft.com/office/drawing/2014/main" id="{EB50A7FB-BDBC-276A-10C8-BD77E5C0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445125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2326" name="AutoShape 41">
            <a:extLst>
              <a:ext uri="{FF2B5EF4-FFF2-40B4-BE49-F238E27FC236}">
                <a16:creationId xmlns:a16="http://schemas.microsoft.com/office/drawing/2014/main" id="{3B332816-E5BC-B700-3E0A-24EB64E8AC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1125" y="4741863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7" name="Text Box 47">
            <a:extLst>
              <a:ext uri="{FF2B5EF4-FFF2-40B4-BE49-F238E27FC236}">
                <a16:creationId xmlns:a16="http://schemas.microsoft.com/office/drawing/2014/main" id="{671011D8-C7DD-1AF6-D96E-38117417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512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328" name="Text Box 58">
            <a:extLst>
              <a:ext uri="{FF2B5EF4-FFF2-40B4-BE49-F238E27FC236}">
                <a16:creationId xmlns:a16="http://schemas.microsoft.com/office/drawing/2014/main" id="{6DE815F8-7C41-CA1F-7285-D76EC7EA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454650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29" name="Rectangle 59">
            <a:extLst>
              <a:ext uri="{FF2B5EF4-FFF2-40B4-BE49-F238E27FC236}">
                <a16:creationId xmlns:a16="http://schemas.microsoft.com/office/drawing/2014/main" id="{5AC15DF5-F439-85DA-0608-039649A5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7435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30" name="Rectangle 60">
            <a:extLst>
              <a:ext uri="{FF2B5EF4-FFF2-40B4-BE49-F238E27FC236}">
                <a16:creationId xmlns:a16="http://schemas.microsoft.com/office/drawing/2014/main" id="{90B4BCCE-D99D-DDAE-5449-53B85A3D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56610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31" name="Text Box 61">
            <a:extLst>
              <a:ext uri="{FF2B5EF4-FFF2-40B4-BE49-F238E27FC236}">
                <a16:creationId xmlns:a16="http://schemas.microsoft.com/office/drawing/2014/main" id="{00FA94F1-5CEF-2047-7763-FE3307CE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391275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2332" name="AutoShape 62">
            <a:extLst>
              <a:ext uri="{FF2B5EF4-FFF2-40B4-BE49-F238E27FC236}">
                <a16:creationId xmlns:a16="http://schemas.microsoft.com/office/drawing/2014/main" id="{DD3A714B-8B27-C771-4A9F-49A602011D3F}"/>
              </a:ext>
            </a:extLst>
          </p:cNvPr>
          <p:cNvCxnSpPr>
            <a:cxnSpLocks noChangeShapeType="1"/>
            <a:stCxn id="12328" idx="1"/>
          </p:cNvCxnSpPr>
          <p:nvPr/>
        </p:nvCxnSpPr>
        <p:spPr bwMode="auto">
          <a:xfrm flipH="1">
            <a:off x="5364163" y="5688013"/>
            <a:ext cx="214312" cy="693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3" name="Text Box 63">
            <a:extLst>
              <a:ext uri="{FF2B5EF4-FFF2-40B4-BE49-F238E27FC236}">
                <a16:creationId xmlns:a16="http://schemas.microsoft.com/office/drawing/2014/main" id="{CE8B92D2-FA6A-1487-4045-91877F7BD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639127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2334" name="AutoShape 64">
            <a:extLst>
              <a:ext uri="{FF2B5EF4-FFF2-40B4-BE49-F238E27FC236}">
                <a16:creationId xmlns:a16="http://schemas.microsoft.com/office/drawing/2014/main" id="{53114C8F-6C88-5AC6-5BB3-1AD90F42D3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2338" y="5688013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D6CC954-4B57-9D9C-42D6-95D29225E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How do we choose the test ?</a:t>
            </a:r>
          </a:p>
        </p:txBody>
      </p:sp>
      <p:sp>
        <p:nvSpPr>
          <p:cNvPr id="13315" name="Text Box 12">
            <a:extLst>
              <a:ext uri="{FF2B5EF4-FFF2-40B4-BE49-F238E27FC236}">
                <a16:creationId xmlns:a16="http://schemas.microsoft.com/office/drawing/2014/main" id="{D8378504-ED48-CE57-82D0-5A1EC891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9406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Which attribute should be used as the test?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Intuitively, you would prefer the </a:t>
            </a:r>
          </a:p>
          <a:p>
            <a:pPr eaLnBrk="1" hangingPunct="1"/>
            <a:r>
              <a:rPr lang="en-US" altLang="en-US" sz="2400"/>
              <a:t>one that </a:t>
            </a:r>
            <a:r>
              <a:rPr lang="en-US" altLang="en-US" sz="2400" i="1">
                <a:solidFill>
                  <a:srgbClr val="FF0000"/>
                </a:solidFill>
              </a:rPr>
              <a:t>separates</a:t>
            </a:r>
            <a:r>
              <a:rPr lang="en-US" altLang="en-US" sz="2400"/>
              <a:t>  the training</a:t>
            </a:r>
          </a:p>
          <a:p>
            <a:pPr eaLnBrk="1" hangingPunct="1"/>
            <a:r>
              <a:rPr lang="en-US" altLang="en-US" sz="2400"/>
              <a:t>examples as much as possible.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13316" name="Picture 25">
            <a:extLst>
              <a:ext uri="{FF2B5EF4-FFF2-40B4-BE49-F238E27FC236}">
                <a16:creationId xmlns:a16="http://schemas.microsoft.com/office/drawing/2014/main" id="{9DBE696F-374F-5A17-FDF6-3314CC04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57563"/>
            <a:ext cx="1657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6">
            <a:extLst>
              <a:ext uri="{FF2B5EF4-FFF2-40B4-BE49-F238E27FC236}">
                <a16:creationId xmlns:a16="http://schemas.microsoft.com/office/drawing/2014/main" id="{6B3CEC3D-9053-6A7E-7CB9-679FBFCE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341438"/>
            <a:ext cx="17764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7">
            <a:extLst>
              <a:ext uri="{FF2B5EF4-FFF2-40B4-BE49-F238E27FC236}">
                <a16:creationId xmlns:a16="http://schemas.microsoft.com/office/drawing/2014/main" id="{E438BC32-8221-1360-B42E-AEE79408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3779838"/>
            <a:ext cx="24384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8">
            <a:extLst>
              <a:ext uri="{FF2B5EF4-FFF2-40B4-BE49-F238E27FC236}">
                <a16:creationId xmlns:a16="http://schemas.microsoft.com/office/drawing/2014/main" id="{B815B854-6469-86E3-0AB9-A06B0AFC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2819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66123D7-EB6C-AA96-E199-C79DBCF27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CA52ACB-5E1C-EC66-6360-B712788B6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     The </a:t>
            </a:r>
            <a:r>
              <a:rPr lang="en-US" altLang="en-US" sz="2400" i="1">
                <a:solidFill>
                  <a:srgbClr val="CC0000"/>
                </a:solidFill>
              </a:rPr>
              <a:t>expected amount of information</a:t>
            </a:r>
            <a:r>
              <a:rPr lang="en-US" altLang="en-US" sz="2400"/>
              <a:t> when observing the output of a random variable X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B7EB6563-972A-E717-7B1D-4BC6F4A2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52738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01900" imgH="7899400" progId="Equation.DSMT4">
                  <p:embed/>
                </p:oleObj>
              </mc:Choice>
              <mc:Fallback>
                <p:oleObj name="Equation" r:id="rId2" imgW="78701900" imgH="789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2738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8F038887-A259-ECF8-B7F8-40D1D69D3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794125"/>
            <a:ext cx="6918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/>
              <a:t>If X can have 8 outcomes and all are equally likely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2528B689-C513-5609-5C48-16514C476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52963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10100" imgH="7899400" progId="Equation.DSMT4">
                  <p:embed/>
                </p:oleObj>
              </mc:Choice>
              <mc:Fallback>
                <p:oleObj name="Equation" r:id="rId4" imgW="42710100" imgH="789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2963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D5BDF1C0-2BF5-0E77-1E40-23C95392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6529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bits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47F9AE3-0315-E4C0-870E-C747E2878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Entropy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99CB7A57-F1DC-0869-576E-40C27E18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If  there are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possible outcomes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When does equality hold?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Coin-toss example, plotting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Entropy against prob(Heads)</a:t>
            </a: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2ED288DE-FA30-C23C-4119-2E7770A60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989138"/>
          <a:ext cx="25923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61400" imgH="5270500" progId="Equation.DSMT4">
                  <p:embed/>
                </p:oleObj>
              </mc:Choice>
              <mc:Fallback>
                <p:oleObj name="Equation" r:id="rId2" imgW="21361400" imgH="527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89138"/>
                        <a:ext cx="25923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6">
            <a:extLst>
              <a:ext uri="{FF2B5EF4-FFF2-40B4-BE49-F238E27FC236}">
                <a16:creationId xmlns:a16="http://schemas.microsoft.com/office/drawing/2014/main" id="{D5FC5A07-07DE-3DCF-3321-3C6C83BA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36855" r="36797" b="20042"/>
          <a:stretch>
            <a:fillRect/>
          </a:stretch>
        </p:blipFill>
        <p:spPr bwMode="auto">
          <a:xfrm>
            <a:off x="4500563" y="3429000"/>
            <a:ext cx="3671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9EF8135-3A20-E5F5-5206-350DAFBF7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Extreme cases (when a coin is tossed 8 times)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B170DC6-D59C-FDAD-80DD-971039F9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Max. entropy vs Max. purity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A258C85E-4BE2-2892-7336-674687EC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708274"/>
            <a:ext cx="2449264" cy="244891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111CF25A-C16A-9A37-D46C-C30EAAF4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4" y="2636838"/>
            <a:ext cx="2449263" cy="25203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8 +</a:t>
            </a:r>
          </a:p>
          <a:p>
            <a:pPr algn="ctr" eaLnBrk="1" hangingPunct="1"/>
            <a:r>
              <a:rPr lang="en-US" altLang="en-US"/>
              <a:t>0 -</a:t>
            </a:r>
          </a:p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4DBEE87-7D6D-DB97-FEDB-FF18F80CA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“Conditional” Reasoning (with uncertainty)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54C2-B992-50CB-82AB-8F5CC118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We begin with “priors”—what we believe before evidence arrives.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Once some evidence arrives, the priors are modified to “posteriors”.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</a:rPr>
              <a:t>“Conditionals” express what governs the transition from priors to posteriors.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7030A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Example: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Prior belief: probability that when you toss a coin, both heads and tails are equally likely.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Hypothesis H in the absence of evidence: coin is unbiased.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Evidence E: Someone tosses a coin 100 times, and gets 70H, 30T.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Posterior belief: the coin is biased, and heads are more than twice as likely as tails.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Conditional relationship exists between H and 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7030A0"/>
                </a:solidFill>
              </a:rPr>
              <a:t>Caution: “H” may stand for Heads, Hypothesis, or Entropy!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book}&#10;\pagestyle{empty}&#10;\input{C:/Users/markussv/depots/CMBBOOK/latex/prml-utils}&#10;\begin{document}&#10;\[&#10;&#10;\]&#10;\end{document}&#10;"/>
  <p:tag name="EMBEDFONTS" val="1"/>
  <p:tag name="FIRSTMARKUSSV@9CFEVIMFUVWXY5M7" val="28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14533</TotalTime>
  <Words>1739</Words>
  <Application>Microsoft Macintosh PowerPoint</Application>
  <PresentationFormat>On-screen Show (4:3)</PresentationFormat>
  <Paragraphs>346</Paragraphs>
  <Slides>38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Times New Roman</vt:lpstr>
      <vt:lpstr>Calibri</vt:lpstr>
      <vt:lpstr>Calibri Light</vt:lpstr>
      <vt:lpstr>Office Theme</vt:lpstr>
      <vt:lpstr>MathType 5.0 Equation</vt:lpstr>
      <vt:lpstr>Decision Trees,  Bagging,  and  Random Forests  (modified from slides of Oznur Tastan)</vt:lpstr>
      <vt:lpstr>Example of a decision tree (should we play outside?)</vt:lpstr>
      <vt:lpstr>Three “positive class” examples</vt:lpstr>
      <vt:lpstr>Different decision trees may be equivalent w.r.t. the data set</vt:lpstr>
      <vt:lpstr>How do we choose the test ?</vt:lpstr>
      <vt:lpstr>Entropy</vt:lpstr>
      <vt:lpstr>Entropy</vt:lpstr>
      <vt:lpstr>Extreme cases (when a coin is tossed 8 times)</vt:lpstr>
      <vt:lpstr>“Conditional” Reasoning (with uncertainty)</vt:lpstr>
      <vt:lpstr>Expressing conditional relationships</vt:lpstr>
      <vt:lpstr>Conditional entropy</vt:lpstr>
      <vt:lpstr>Information gain</vt:lpstr>
      <vt:lpstr>Example</vt:lpstr>
      <vt:lpstr>Which one do we choose?</vt:lpstr>
      <vt:lpstr>Recurse on branches</vt:lpstr>
      <vt:lpstr>Caveats</vt:lpstr>
      <vt:lpstr>Overfitting</vt:lpstr>
      <vt:lpstr>Ensemble Approaches in Machine Learning</vt:lpstr>
      <vt:lpstr>Why Ensemble Approaches?</vt:lpstr>
      <vt:lpstr>Combining decisions</vt:lpstr>
      <vt:lpstr>Bagging</vt:lpstr>
      <vt:lpstr>Bootstrap</vt:lpstr>
      <vt:lpstr>Bagging</vt:lpstr>
      <vt:lpstr>Random Forest Classifier</vt:lpstr>
      <vt:lpstr>Random Forest Classifier</vt:lpstr>
      <vt:lpstr>Bagging</vt:lpstr>
      <vt:lpstr>Bagging : an simulated example</vt:lpstr>
      <vt:lpstr>Bagging </vt:lpstr>
      <vt:lpstr>Bagging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PowerPoint Presentation</vt:lpstr>
      <vt:lpstr>Random forest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 Svensén</dc:creator>
  <cp:lastModifiedBy>Chilukuri Mohan</cp:lastModifiedBy>
  <cp:revision>683</cp:revision>
  <dcterms:created xsi:type="dcterms:W3CDTF">2007-10-17T08:21:15Z</dcterms:created>
  <dcterms:modified xsi:type="dcterms:W3CDTF">2023-11-13T16:38:28Z</dcterms:modified>
</cp:coreProperties>
</file>