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2" r:id="rId7"/>
    <p:sldId id="272" r:id="rId8"/>
    <p:sldId id="266" r:id="rId9"/>
    <p:sldId id="263" r:id="rId10"/>
    <p:sldId id="265" r:id="rId11"/>
    <p:sldId id="264" r:id="rId12"/>
    <p:sldId id="267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0"/>
    <p:restoredTop sz="94618"/>
  </p:normalViewPr>
  <p:slideViewPr>
    <p:cSldViewPr snapToGrid="0">
      <p:cViewPr varScale="1">
        <p:scale>
          <a:sx n="93" d="100"/>
          <a:sy n="93" d="100"/>
        </p:scale>
        <p:origin x="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1BA5-6A86-27AD-BD09-73EE2A46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399D3-EDF9-3ECA-0FEB-2D42CD686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500DE-2785-58B3-15C2-A51D53CB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4974-38AC-1E43-85F1-7F7AECBC264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57230-3ED6-AE5F-BD81-5561B6EC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17FCE-FD01-A907-7A5D-B5574F0C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AAE9-DD26-7B42-A166-A1ED0EB0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6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9FF4-6299-7520-DCB1-862A7098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2BBAB-E9D6-338D-5125-E48884FCC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A3E66-6842-46CE-5B62-92BC2599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4974-38AC-1E43-85F1-7F7AECBC264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BFC51-F435-5A0E-2BA7-1F4B03CF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D69F-E923-1365-7560-89D5E092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AAE9-DD26-7B42-A166-A1ED0EB0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8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E0289-864A-9305-9CDA-F4BC1BFB6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286DD-FCCC-B3B8-BF76-253973CDD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E71A5-EA42-D4B5-FC50-D4F16118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4974-38AC-1E43-85F1-7F7AECBC264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7E4EE-A842-FFC5-66D3-6CD6196E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190FB-1F46-6BF4-0B61-FD627EFB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AAE9-DD26-7B42-A166-A1ED0EB0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1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301B-AFFC-8DA5-8ADD-FCEB9F4E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73C21-814A-FC28-875E-2B9329567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1A7F3-F337-94A9-34AD-3F6215B8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4974-38AC-1E43-85F1-7F7AECBC264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0DA58-552A-E543-9DD7-A86FEDA9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126F0-AEEF-9FDF-BF98-58F0D44D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AAE9-DD26-7B42-A166-A1ED0EB0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4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0EC8-B87B-8EB8-F650-2640C9E7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95B8E-6427-86F4-990B-182977E8B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7C104-8136-8E88-4EC6-0548614D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4974-38AC-1E43-85F1-7F7AECBC264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F0AC6-2A54-CB81-F34F-FFBC2139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4939A-42A1-E291-D452-464704F4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AAE9-DD26-7B42-A166-A1ED0EB0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5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E856-4E55-0542-1AD8-22EAAD43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A8B59-A3AE-29D8-8AB3-AA7F74F01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13133-1190-D252-F396-66E57DFF9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4741D-5D68-3278-B8F2-656B8220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4974-38AC-1E43-85F1-7F7AECBC264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8B203-1C7A-5EDE-87F8-86370363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84ADC-D14D-7B2D-078E-2611C602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AAE9-DD26-7B42-A166-A1ED0EB0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6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9A04-EE85-1B91-5305-369319B75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7143F-108F-0258-3422-5B67148A6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A87E0-830F-4EAE-C59A-70E001FC9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B1B39-A7FC-1BA3-C98A-C72C2A515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89B6C-BFF9-2F5D-9C31-460E2A886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DCB738-9EF6-9C77-B856-9B0551953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4974-38AC-1E43-85F1-7F7AECBC264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D972AC-C0E5-0FC5-209F-500BF4B5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CB942E-57BF-B394-BEB8-C25D085E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AAE9-DD26-7B42-A166-A1ED0EB0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8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4B3B-E9FE-3C73-D9E5-C93110B6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52E4C-E151-A107-AF84-082FF072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4974-38AC-1E43-85F1-7F7AECBC264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7638F-EE01-85A5-0338-042F9C98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4187E-4CCB-2D1A-BA56-72F63FF9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AAE9-DD26-7B42-A166-A1ED0EB0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3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13A53-DFEA-4B02-D6E0-B5688C58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4974-38AC-1E43-85F1-7F7AECBC264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5674E-D111-C7FD-0C89-B7E5F71C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24361-EED2-EDE2-E6A0-1F1F1C871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AAE9-DD26-7B42-A166-A1ED0EB0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6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8848-B0F1-3878-25A5-2A115E79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DE49-7B4C-89A6-D8AA-87851119B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831DE-2D8E-1A34-0A42-65E28422C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2E683-B996-CE40-46CA-1DB7444F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4974-38AC-1E43-85F1-7F7AECBC264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20CF6-A10D-94AB-A0E5-5EF1CF2E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CA2BC-C631-99F7-B6EE-3BC93D46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AAE9-DD26-7B42-A166-A1ED0EB0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6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3321-E5ED-E99F-1048-0BC840CAC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CCAC91-F9E7-62FB-5AE8-0085F0DBD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8447F-5EDF-9304-C25C-BF8B9631A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1AA0F-6615-DD86-A950-DB796429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4974-38AC-1E43-85F1-7F7AECBC264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F7942-BA1F-8C2B-9709-24CA90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77476-1386-0239-787F-E3904CE3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AAE9-DD26-7B42-A166-A1ED0EB0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9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A8B08-1C9A-DA69-EB62-B3D6A17D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99CB4-FB44-F851-7C01-843980D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2E7A6-CEE8-ACD1-A768-1A8F41A77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24974-38AC-1E43-85F1-7F7AECBC264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5B5F6-C138-F948-2547-659A2BCC1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F23C4-A345-983F-97AA-E7D9A43AD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CAAE9-DD26-7B42-A166-A1ED0EB0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0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E766-A8F4-937D-564B-9100C3EFA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Additional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1A4D2-A4BB-F8CA-B9FA-FC9C34286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(On Regression) </a:t>
            </a:r>
          </a:p>
        </p:txBody>
      </p:sp>
    </p:spTree>
    <p:extLst>
      <p:ext uri="{BB962C8B-B14F-4D97-AF65-F5344CB8AC3E}">
        <p14:creationId xmlns:p14="http://schemas.microsoft.com/office/powerpoint/2010/main" val="259882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355C-330E-DD9D-CEB8-6F55BD96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1F78-022A-5FDD-3812-C09D6342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Quadratic (“</a:t>
            </a:r>
            <a:r>
              <a:rPr lang="en-US" dirty="0" err="1"/>
              <a:t>Epanechnikov</a:t>
            </a:r>
            <a:r>
              <a:rPr lang="en-US" dirty="0"/>
              <a:t>”)</a:t>
            </a:r>
          </a:p>
          <a:p>
            <a:r>
              <a:rPr lang="en-US" dirty="0"/>
              <a:t>Gaussian</a:t>
            </a:r>
          </a:p>
          <a:p>
            <a:r>
              <a:rPr lang="en-US" dirty="0"/>
              <a:t>Cubic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Mahalanobis</a:t>
            </a:r>
            <a:r>
              <a:rPr lang="en-US" dirty="0">
                <a:solidFill>
                  <a:srgbClr val="FF0000"/>
                </a:solidFill>
              </a:rPr>
              <a:t> or another non-Euclidean distance measure can be used, or each dimension may first be independently scaled.</a:t>
            </a:r>
          </a:p>
        </p:txBody>
      </p:sp>
    </p:spTree>
    <p:extLst>
      <p:ext uri="{BB962C8B-B14F-4D97-AF65-F5344CB8AC3E}">
        <p14:creationId xmlns:p14="http://schemas.microsoft.com/office/powerpoint/2010/main" val="404445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1E0F-93F6-C2F3-E876-66F98139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89F8-CFDB-2A55-1F8E-A26652198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Approach: </a:t>
            </a:r>
          </a:p>
          <a:p>
            <a:r>
              <a:rPr lang="en-US" dirty="0"/>
              <a:t>Given a new data point, find the nearest k points in the data set using (x1, …, </a:t>
            </a:r>
            <a:r>
              <a:rPr lang="en-US" dirty="0" err="1"/>
              <a:t>xp</a:t>
            </a:r>
            <a:r>
              <a:rPr lang="en-US" dirty="0"/>
              <a:t>).</a:t>
            </a:r>
          </a:p>
          <a:p>
            <a:r>
              <a:rPr lang="en-US" dirty="0">
                <a:solidFill>
                  <a:srgbClr val="0070C0"/>
                </a:solidFill>
              </a:rPr>
              <a:t>Perform linear regression using those k points.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3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1E0F-93F6-C2F3-E876-66F98139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Weighted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89F8-CFDB-2A55-1F8E-A26652198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Approach: </a:t>
            </a:r>
          </a:p>
          <a:p>
            <a:r>
              <a:rPr lang="en-US" dirty="0"/>
              <a:t>Use a kernel function to obtain weights.</a:t>
            </a:r>
          </a:p>
          <a:p>
            <a:r>
              <a:rPr lang="en-US" dirty="0">
                <a:solidFill>
                  <a:srgbClr val="C00000"/>
                </a:solidFill>
              </a:rPr>
              <a:t>Minimize the </a:t>
            </a:r>
            <a:r>
              <a:rPr lang="en-US" u="sng" dirty="0">
                <a:solidFill>
                  <a:srgbClr val="C00000"/>
                </a:solidFill>
              </a:rPr>
              <a:t>weighted</a:t>
            </a:r>
            <a:r>
              <a:rPr lang="en-US" dirty="0">
                <a:solidFill>
                  <a:srgbClr val="C00000"/>
                </a:solidFill>
              </a:rPr>
              <a:t> sum of errors, thus performing weighted linear regression.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3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1E0F-93F6-C2F3-E876-66F98139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89F8-CFDB-2A55-1F8E-A26652198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Model: a polynomial of chosen degree, e.g., 2 (quadratic) or 3 (cubic)</a:t>
            </a:r>
          </a:p>
          <a:p>
            <a:r>
              <a:rPr lang="en-US" dirty="0">
                <a:solidFill>
                  <a:srgbClr val="C00000"/>
                </a:solidFill>
              </a:rPr>
              <a:t>Parameters: coefficients of the polynomial</a:t>
            </a:r>
          </a:p>
          <a:p>
            <a:pPr marL="0" indent="0">
              <a:buNone/>
            </a:pPr>
            <a:r>
              <a:rPr lang="en-US" dirty="0"/>
              <a:t>Example: with three independent variables, using a quadratic, we have 1+3+3+3=10 coefficients.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Approach: Find the values of coefficients to minimize sum squared error, as in linear regression.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35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1E0F-93F6-C2F3-E876-66F98139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Weighted Polynomial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89F8-CFDB-2A55-1F8E-A26652198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Approach: </a:t>
            </a:r>
          </a:p>
          <a:p>
            <a:r>
              <a:rPr lang="en-US" dirty="0"/>
              <a:t>Use a kernel function to obtain weights.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Minimize the </a:t>
            </a:r>
            <a:r>
              <a:rPr lang="en-US" u="sng" dirty="0">
                <a:solidFill>
                  <a:srgbClr val="C00000"/>
                </a:solidFill>
              </a:rPr>
              <a:t>weighted</a:t>
            </a:r>
            <a:r>
              <a:rPr lang="en-US" dirty="0">
                <a:solidFill>
                  <a:srgbClr val="C00000"/>
                </a:solidFill>
              </a:rPr>
              <a:t> sum of errors, using polynomial regression.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03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AC50-AA50-FB45-00FB-CAF74B84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9F08A-A5CA-E6C5-02B9-51386BC77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works with the entire data set, and a linear model.</a:t>
            </a:r>
          </a:p>
          <a:p>
            <a:r>
              <a:rPr lang="en-US" dirty="0"/>
              <a:t>Polynomial (and other nonlinear) regression approaches can address more difficult problems, once again using the entire data.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By contrast, nearest neighbor approaches give localized predictions, but resulting in “discontinuous” predictions.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Kernel regression can combine useful aspects of all the above, using different weights for different data points, depending on distance.</a:t>
            </a:r>
          </a:p>
        </p:txBody>
      </p:sp>
    </p:spTree>
    <p:extLst>
      <p:ext uri="{BB962C8B-B14F-4D97-AF65-F5344CB8AC3E}">
        <p14:creationId xmlns:p14="http://schemas.microsoft.com/office/powerpoint/2010/main" val="54217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76A6-262F-33D5-DEAE-441C468C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Autoregressive Conditional Heteroskedasticity (ARCH)</a:t>
            </a:r>
            <a:br>
              <a:rPr lang="en-US" sz="3600" dirty="0"/>
            </a:br>
            <a:r>
              <a:rPr lang="en-US" sz="2000" dirty="0"/>
              <a:t>(Robert Engle: 2003 Nobel Memorial Prize for Economics)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7818-216F-ECAC-DA02-C79CB26E0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predictions over time series, “Heteroskedasticity” allows for the possibility that the variance changes with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 Stock prices are relatively stable for some period, and much more volatile in another period.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Generalized ARCH algorithms address this problem using an autoregressive moving average model for the variance, i.e., </a:t>
            </a:r>
            <a:r>
              <a:rPr lang="en-US" dirty="0">
                <a:solidFill>
                  <a:srgbClr val="0070C0"/>
                </a:solidFill>
              </a:rPr>
              <a:t>update the variance estimates depending on the data.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2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8F4C-F7AC-782B-D772-B4299A1A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Hilbert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6785-CBFE-12E1-A4A8-BF43DE4B5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focus in practical problems is on finite-dimensional spaces with dot products, Euclidean distance metric, parallelogram law, Pythagorean theorem, perpendicular projections, orthonormal basis vectors, etc., which are important for optimization algorithms.</a:t>
            </a:r>
          </a:p>
          <a:p>
            <a:r>
              <a:rPr lang="en-US" dirty="0">
                <a:solidFill>
                  <a:srgbClr val="C00000"/>
                </a:solidFill>
              </a:rPr>
              <a:t>Not all infinite-dimensional spaces have these properties.</a:t>
            </a:r>
          </a:p>
          <a:p>
            <a:r>
              <a:rPr lang="en-US" dirty="0">
                <a:solidFill>
                  <a:srgbClr val="C00000"/>
                </a:solidFill>
              </a:rPr>
              <a:t>“Hilbert Spaces” do.</a:t>
            </a:r>
          </a:p>
          <a:p>
            <a:r>
              <a:rPr lang="en-US" dirty="0"/>
              <a:t>Many mathematical results in Statistics and Optimization literature are stated as applicable for Hilbert Spaces.</a:t>
            </a:r>
          </a:p>
          <a:p>
            <a:r>
              <a:rPr lang="en-US" dirty="0"/>
              <a:t>Finite-dimensional Euclidean vector spaces (with real  or complex numbers) are examples of Hilbert Spaces.</a:t>
            </a:r>
          </a:p>
        </p:txBody>
      </p:sp>
    </p:spTree>
    <p:extLst>
      <p:ext uri="{BB962C8B-B14F-4D97-AF65-F5344CB8AC3E}">
        <p14:creationId xmlns:p14="http://schemas.microsoft.com/office/powerpoint/2010/main" val="397215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33FD-60F0-A882-42EB-2F918F21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Family of 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9C25F-690C-9477-984F-A738F72EC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Includes many important distributions used in modeling real life data:</a:t>
            </a:r>
          </a:p>
          <a:p>
            <a:r>
              <a:rPr lang="en-US" dirty="0"/>
              <a:t>Normal</a:t>
            </a:r>
          </a:p>
          <a:p>
            <a:r>
              <a:rPr lang="en-US" dirty="0"/>
              <a:t>Binomial</a:t>
            </a:r>
          </a:p>
          <a:p>
            <a:r>
              <a:rPr lang="en-US" dirty="0"/>
              <a:t>Gamma</a:t>
            </a:r>
          </a:p>
          <a:p>
            <a:r>
              <a:rPr lang="en-US" dirty="0"/>
              <a:t>Poisson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A8D5-3E7C-EF0D-7D72-04CDFD23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Linear Models (GLM)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050A2-2428-6735-9EC0-200DBD63F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outcome (dependent variable y) is assumed to be generated from a member of the exponential family of distributions.</a:t>
            </a:r>
          </a:p>
          <a:p>
            <a:r>
              <a:rPr lang="en-US" dirty="0">
                <a:solidFill>
                  <a:srgbClr val="C00000"/>
                </a:solidFill>
              </a:rPr>
              <a:t>A “link” function g connects y to the independent variables X, e.g., negative inverse, inverse squared, logarithm, or logit function.</a:t>
            </a:r>
          </a:p>
          <a:p>
            <a:r>
              <a:rPr lang="en-US" dirty="0"/>
              <a:t>E(Y|X) = g </a:t>
            </a:r>
            <a:r>
              <a:rPr lang="en-US" baseline="30000" dirty="0"/>
              <a:t>-1 </a:t>
            </a:r>
            <a:r>
              <a:rPr lang="en-US" dirty="0"/>
              <a:t>(a linear function of X)</a:t>
            </a:r>
          </a:p>
          <a:p>
            <a:r>
              <a:rPr lang="en-US" dirty="0"/>
              <a:t>Variance(Y|X) = V(g </a:t>
            </a:r>
            <a:r>
              <a:rPr lang="en-US" baseline="30000" dirty="0"/>
              <a:t>-1 </a:t>
            </a:r>
            <a:r>
              <a:rPr lang="en-US" dirty="0"/>
              <a:t>(a linear function of X)), where V is a function that may come from an exponential family of distributions.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The goal of Generalized Linear Regression is to learn the parameters of the linear functions, assuming a specific link function, often using Maximum Likelihood estimation.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1E0F-93F6-C2F3-E876-66F98139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89F8-CFDB-2A55-1F8E-A26652198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Goal: predict y from independent variables (x1, …, </a:t>
            </a:r>
            <a:r>
              <a:rPr lang="en-US" dirty="0" err="1">
                <a:solidFill>
                  <a:srgbClr val="C00000"/>
                </a:solidFill>
              </a:rPr>
              <a:t>xp</a:t>
            </a:r>
            <a:r>
              <a:rPr lang="en-US" dirty="0">
                <a:solidFill>
                  <a:srgbClr val="C00000"/>
                </a:solidFill>
              </a:rPr>
              <a:t>).</a:t>
            </a:r>
          </a:p>
          <a:p>
            <a:r>
              <a:rPr lang="en-US" dirty="0"/>
              <a:t>Model: just the entire data set!</a:t>
            </a:r>
          </a:p>
          <a:p>
            <a:r>
              <a:rPr lang="en-US" dirty="0"/>
              <a:t>Parameters: none!</a:t>
            </a:r>
          </a:p>
          <a:p>
            <a:r>
              <a:rPr lang="en-US" dirty="0"/>
              <a:t>Learning: not needed!</a:t>
            </a:r>
          </a:p>
          <a:p>
            <a:r>
              <a:rPr lang="en-US" dirty="0">
                <a:solidFill>
                  <a:srgbClr val="C00000"/>
                </a:solidFill>
              </a:rPr>
              <a:t>Approach: Given a new data point, find the nearest k points in the data set using (x1, …, </a:t>
            </a:r>
            <a:r>
              <a:rPr lang="en-US" dirty="0" err="1">
                <a:solidFill>
                  <a:srgbClr val="C00000"/>
                </a:solidFill>
              </a:rPr>
              <a:t>xp</a:t>
            </a:r>
            <a:r>
              <a:rPr lang="en-US" dirty="0">
                <a:solidFill>
                  <a:srgbClr val="C00000"/>
                </a:solidFill>
              </a:rPr>
              <a:t>), and average their y values.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Problems: not smooth, too much storage requirements, affected by noise</a:t>
            </a:r>
          </a:p>
          <a:p>
            <a:r>
              <a:rPr lang="en-US" dirty="0"/>
              <a:t>Small k—more bumpy!</a:t>
            </a:r>
          </a:p>
        </p:txBody>
      </p:sp>
    </p:spTree>
    <p:extLst>
      <p:ext uri="{BB962C8B-B14F-4D97-AF65-F5344CB8AC3E}">
        <p14:creationId xmlns:p14="http://schemas.microsoft.com/office/powerpoint/2010/main" val="164460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4B43-91F1-B771-57A2-6981B168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Linear Regression vs. k Nearest Neighbors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68FC-E0FF-672F-D311-9D773E028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 favor of linear regression: </a:t>
            </a:r>
            <a:r>
              <a:rPr lang="en-US" dirty="0"/>
              <a:t>simple model, not affected by noise, should generalize better.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In favor of k nearest neighbors approach</a:t>
            </a:r>
            <a:r>
              <a:rPr lang="en-US" dirty="0"/>
              <a:t>: prediction for a particular set of input parameters should depend more on similar input data; why should a substantially different data point be relevant?  </a:t>
            </a:r>
          </a:p>
        </p:txBody>
      </p:sp>
    </p:spTree>
    <p:extLst>
      <p:ext uri="{BB962C8B-B14F-4D97-AF65-F5344CB8AC3E}">
        <p14:creationId xmlns:p14="http://schemas.microsoft.com/office/powerpoint/2010/main" val="56137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1E0F-93F6-C2F3-E876-66F98139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Regression with local emphasis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89F8-CFDB-2A55-1F8E-A26652198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Approach: </a:t>
            </a:r>
          </a:p>
          <a:p>
            <a:r>
              <a:rPr lang="en-US" dirty="0"/>
              <a:t>Given a new data point, find the nearest k points in the data set using (x1, …, </a:t>
            </a:r>
            <a:r>
              <a:rPr lang="en-US" dirty="0" err="1"/>
              <a:t>xp</a:t>
            </a:r>
            <a:r>
              <a:rPr lang="en-US" dirty="0"/>
              <a:t>).</a:t>
            </a:r>
          </a:p>
          <a:p>
            <a:r>
              <a:rPr lang="en-US" dirty="0">
                <a:solidFill>
                  <a:srgbClr val="0070C0"/>
                </a:solidFill>
              </a:rPr>
              <a:t>Compute a weighted average of their y values, using higher weights for the nearest points.</a:t>
            </a:r>
          </a:p>
          <a:p>
            <a:r>
              <a:rPr lang="en-US" dirty="0">
                <a:solidFill>
                  <a:srgbClr val="C00000"/>
                </a:solidFill>
              </a:rPr>
              <a:t>Example: weight of 0.4 for the nearest neighbor, 0.3 for the second nearest neighbor, 0.2 for the third, 0.1 for the fourth, 0.0 for the rest.</a:t>
            </a:r>
          </a:p>
          <a:p>
            <a:endParaRPr lang="en-US" dirty="0"/>
          </a:p>
          <a:p>
            <a:r>
              <a:rPr lang="en-US" dirty="0"/>
              <a:t>The result can still be discontinuous, since the set of nearest neighbors can change significantly as the independent variable values change.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72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1E0F-93F6-C2F3-E876-66F98139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Regression with kernel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89F8-CFDB-2A55-1F8E-A26652198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Approach: </a:t>
            </a:r>
          </a:p>
          <a:p>
            <a:r>
              <a:rPr lang="en-US" dirty="0">
                <a:solidFill>
                  <a:srgbClr val="0070C0"/>
                </a:solidFill>
              </a:rPr>
              <a:t>Compute a weighted average of y values, using higher weights for the nearest points.</a:t>
            </a:r>
          </a:p>
          <a:p>
            <a:r>
              <a:rPr lang="en-US" dirty="0">
                <a:solidFill>
                  <a:srgbClr val="FF0000"/>
                </a:solidFill>
              </a:rPr>
              <a:t>The weights depend on actual distance, not whether a point is the third or fourth nearest neighbor!</a:t>
            </a:r>
          </a:p>
          <a:p>
            <a:r>
              <a:rPr lang="en-US" dirty="0"/>
              <a:t>We can consider as many points as needed, as long as the weights for distant points are small; no selection of  “k nearest” neighbors.</a:t>
            </a:r>
          </a:p>
          <a:p>
            <a:endParaRPr lang="en-US" dirty="0"/>
          </a:p>
          <a:p>
            <a:r>
              <a:rPr lang="en-US" dirty="0"/>
              <a:t>“Kernel”: Determines the weights.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7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911</Words>
  <Application>Microsoft Macintosh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Additional Notes</vt:lpstr>
      <vt:lpstr>Autoregressive Conditional Heteroskedasticity (ARCH) (Robert Engle: 2003 Nobel Memorial Prize for Economics)</vt:lpstr>
      <vt:lpstr>Hilbert Spaces</vt:lpstr>
      <vt:lpstr>Exponential Family of Probability Distributions</vt:lpstr>
      <vt:lpstr>Generalized Linear Models (GLM)</vt:lpstr>
      <vt:lpstr>K-Nearest Neighbor Regression</vt:lpstr>
      <vt:lpstr>Linear Regression vs. k Nearest Neighbors approach</vt:lpstr>
      <vt:lpstr>Regression with local emphasis</vt:lpstr>
      <vt:lpstr>Regression with kernel smoothing</vt:lpstr>
      <vt:lpstr>Examples of kernels</vt:lpstr>
      <vt:lpstr>Local Linear Regression</vt:lpstr>
      <vt:lpstr>Locally Weighted Linear Regression</vt:lpstr>
      <vt:lpstr>Polynomial Regression</vt:lpstr>
      <vt:lpstr>Locally Weighted Polynomial Regression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Notes</dc:title>
  <dc:creator>Chilukuri K Mohan</dc:creator>
  <cp:lastModifiedBy>Chilukuri K Mohan</cp:lastModifiedBy>
  <cp:revision>2</cp:revision>
  <dcterms:created xsi:type="dcterms:W3CDTF">2023-11-01T13:04:19Z</dcterms:created>
  <dcterms:modified xsi:type="dcterms:W3CDTF">2023-11-01T15:38:49Z</dcterms:modified>
</cp:coreProperties>
</file>