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3">
          <p15:clr>
            <a:srgbClr val="A4A3A4"/>
          </p15:clr>
        </p15:guide>
        <p15:guide id="2" pos="1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0791AA-0B92-400C-9D2B-EE052BC89A36}">
  <a:tblStyle styleId="{BF0791AA-0B92-400C-9D2B-EE052BC89A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68" y="56"/>
      </p:cViewPr>
      <p:guideLst>
        <p:guide orient="horz" pos="773"/>
        <p:guide pos="18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
        <p:cNvGrpSpPr/>
        <p:nvPr/>
      </p:nvGrpSpPr>
      <p:grpSpPr>
        <a:xfrm>
          <a:off x="0" y="0"/>
          <a:ext cx="0" cy="0"/>
          <a:chOff x="0" y="0"/>
          <a:chExt cx="0" cy="0"/>
        </a:xfrm>
      </p:grpSpPr>
      <p:sp>
        <p:nvSpPr>
          <p:cNvPr id="15" name="Google Shape;1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 name="Google Shape;1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24f269e7d9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24f269e7d9_1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4f269e7d9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124f269e7d9_1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4f269e7d9_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124f269e7d9_7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b2b6db3b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11b2b6db3be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b2b6db3b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11b2b6db3be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g11b2b6db3b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 name="Google Shape;22;g11b2b6db3be_0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124f269e7d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 name="Google Shape;30;g124f269e7d9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 name="Google Shape;3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1b2b6db3b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g11b2b6db3be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24f269e7d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g124f269e7d9_1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b2b6db3b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11b2b6db3be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b2b6db3b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11b2b6db3be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
        <p:cNvGrpSpPr/>
        <p:nvPr/>
      </p:nvGrpSpPr>
      <p:grpSpPr>
        <a:xfrm>
          <a:off x="0" y="0"/>
          <a:ext cx="0" cy="0"/>
          <a:chOff x="0" y="0"/>
          <a:chExt cx="0" cy="0"/>
        </a:xfrm>
      </p:grpSpPr>
      <p:sp>
        <p:nvSpPr>
          <p:cNvPr id="7" name="Google Shape;7;p2"/>
          <p:cNvSpPr txBox="1">
            <a:spLocks noGrp="1"/>
          </p:cNvSpPr>
          <p:nvPr>
            <p:ph type="subTitle" idx="1"/>
          </p:nvPr>
        </p:nvSpPr>
        <p:spPr>
          <a:xfrm>
            <a:off x="1857436" y="3793068"/>
            <a:ext cx="5096935" cy="1684868"/>
          </a:xfrm>
          <a:prstGeom prst="rect">
            <a:avLst/>
          </a:prstGeom>
          <a:noFill/>
          <a:ln>
            <a:noFill/>
          </a:ln>
        </p:spPr>
        <p:txBody>
          <a:bodyPr spcFirstLastPara="1" wrap="square" lIns="91425" tIns="45700" rIns="91425" bIns="45700" anchor="t" anchorCtr="0">
            <a:noAutofit/>
          </a:bodyPr>
          <a:lstStyle>
            <a:lvl1pPr marR="0" lvl="0" algn="l" rtl="0">
              <a:lnSpc>
                <a:spcPct val="200000"/>
              </a:lnSpc>
              <a:spcBef>
                <a:spcPts val="360"/>
              </a:spcBef>
              <a:spcAft>
                <a:spcPts val="0"/>
              </a:spcAft>
              <a:buClr>
                <a:srgbClr val="A7934B"/>
              </a:buClr>
              <a:buSzPts val="1800"/>
              <a:buFont typeface="Arial"/>
              <a:buNone/>
              <a:defRPr sz="1800" b="0" i="0" u="none" strike="noStrike" cap="none">
                <a:solidFill>
                  <a:srgbClr val="A7934B"/>
                </a:solidFill>
                <a:latin typeface="Roboto"/>
                <a:ea typeface="Roboto"/>
                <a:cs typeface="Roboto"/>
                <a:sym typeface="Roboto"/>
              </a:defRPr>
            </a:lvl1pPr>
            <a:lvl2pPr marR="0" lvl="1" algn="ctr" rtl="0">
              <a:spcBef>
                <a:spcPts val="420"/>
              </a:spcBef>
              <a:spcAft>
                <a:spcPts val="0"/>
              </a:spcAft>
              <a:buClr>
                <a:srgbClr val="888888"/>
              </a:buClr>
              <a:buSzPts val="2100"/>
              <a:buFont typeface="Arial"/>
              <a:buNone/>
              <a:defRPr sz="2100" b="0" i="0" u="none" strike="noStrike" cap="none">
                <a:solidFill>
                  <a:srgbClr val="888888"/>
                </a:solidFill>
                <a:latin typeface="Arial"/>
                <a:ea typeface="Arial"/>
                <a:cs typeface="Arial"/>
                <a:sym typeface="Arial"/>
              </a:defRPr>
            </a:lvl2pPr>
            <a:lvl3pPr marR="0" lvl="2" algn="ctr" rtl="0">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R="0" lvl="3"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4pPr>
            <a:lvl5pPr marR="0" lvl="4"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5pPr>
            <a:lvl6pPr marR="0" lvl="5"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6pPr>
            <a:lvl7pPr marR="0" lvl="6"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7pPr>
            <a:lvl8pPr marR="0" lvl="7"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8pPr>
            <a:lvl9pPr marR="0" lvl="8" algn="ctr" rtl="0">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9pPr>
          </a:lstStyle>
          <a:p>
            <a:endParaRPr/>
          </a:p>
        </p:txBody>
      </p:sp>
      <p:sp>
        <p:nvSpPr>
          <p:cNvPr id="8" name="Google Shape;8;p2"/>
          <p:cNvSpPr txBox="1">
            <a:spLocks noGrp="1"/>
          </p:cNvSpPr>
          <p:nvPr>
            <p:ph type="ctrTitle"/>
          </p:nvPr>
        </p:nvSpPr>
        <p:spPr>
          <a:xfrm>
            <a:off x="1857437" y="333632"/>
            <a:ext cx="5096935" cy="3459435"/>
          </a:xfrm>
          <a:prstGeom prst="rect">
            <a:avLst/>
          </a:prstGeom>
          <a:noFill/>
          <a:ln>
            <a:noFill/>
          </a:ln>
        </p:spPr>
        <p:txBody>
          <a:bodyPr spcFirstLastPara="1" wrap="square" lIns="91425" tIns="45700" rIns="91425" bIns="45700" anchor="b" anchorCtr="0">
            <a:normAutofit/>
          </a:bodyPr>
          <a:lstStyle>
            <a:lvl1pPr marR="0" lvl="0" algn="l" rtl="0">
              <a:lnSpc>
                <a:spcPct val="114285"/>
              </a:lnSpc>
              <a:spcBef>
                <a:spcPts val="0"/>
              </a:spcBef>
              <a:spcAft>
                <a:spcPts val="0"/>
              </a:spcAft>
              <a:buClr>
                <a:srgbClr val="003057"/>
              </a:buClr>
              <a:buSzPts val="4200"/>
              <a:buFont typeface="Roboto"/>
              <a:buNone/>
              <a:defRPr sz="4200" b="1" i="0" u="none" strike="noStrike" cap="none">
                <a:solidFill>
                  <a:srgbClr val="003057"/>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
        <p:cNvGrpSpPr/>
        <p:nvPr/>
      </p:nvGrpSpPr>
      <p:grpSpPr>
        <a:xfrm>
          <a:off x="0" y="0"/>
          <a:ext cx="0" cy="0"/>
          <a:chOff x="0" y="0"/>
          <a:chExt cx="0" cy="0"/>
        </a:xfrm>
      </p:grpSpPr>
      <p:sp>
        <p:nvSpPr>
          <p:cNvPr id="10" name="Google Shape;10;p3"/>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1" name="Google Shape;11;p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0" marR="0" lvl="1" indent="0" algn="l" rtl="0">
              <a:spcBef>
                <a:spcPts val="0"/>
              </a:spcBef>
              <a:buNone/>
              <a:defRPr sz="1800" b="0" i="0" u="none" strike="noStrike" cap="none">
                <a:solidFill>
                  <a:schemeClr val="dk1"/>
                </a:solidFill>
                <a:latin typeface="Arial"/>
                <a:ea typeface="Arial"/>
                <a:cs typeface="Arial"/>
                <a:sym typeface="Arial"/>
              </a:defRPr>
            </a:lvl2pPr>
            <a:lvl3pPr marL="0" marR="0" lvl="2" indent="0" algn="l" rtl="0">
              <a:spcBef>
                <a:spcPts val="0"/>
              </a:spcBef>
              <a:buNone/>
              <a:defRPr sz="1800" b="0" i="0" u="none" strike="noStrike" cap="none">
                <a:solidFill>
                  <a:schemeClr val="dk1"/>
                </a:solidFill>
                <a:latin typeface="Arial"/>
                <a:ea typeface="Arial"/>
                <a:cs typeface="Arial"/>
                <a:sym typeface="Arial"/>
              </a:defRPr>
            </a:lvl3pPr>
            <a:lvl4pPr marL="0" marR="0" lvl="3" indent="0" algn="l" rtl="0">
              <a:spcBef>
                <a:spcPts val="0"/>
              </a:spcBef>
              <a:buNone/>
              <a:defRPr sz="1800" b="0" i="0" u="none" strike="noStrike" cap="none">
                <a:solidFill>
                  <a:schemeClr val="dk1"/>
                </a:solidFill>
                <a:latin typeface="Arial"/>
                <a:ea typeface="Arial"/>
                <a:cs typeface="Arial"/>
                <a:sym typeface="Arial"/>
              </a:defRPr>
            </a:lvl4pPr>
            <a:lvl5pPr marL="0" marR="0" lvl="4" indent="0" algn="l" rtl="0">
              <a:spcBef>
                <a:spcPts val="0"/>
              </a:spcBef>
              <a:buNone/>
              <a:defRPr sz="1800" b="0" i="0" u="none" strike="noStrike" cap="none">
                <a:solidFill>
                  <a:schemeClr val="dk1"/>
                </a:solidFill>
                <a:latin typeface="Arial"/>
                <a:ea typeface="Arial"/>
                <a:cs typeface="Arial"/>
                <a:sym typeface="Arial"/>
              </a:defRPr>
            </a:lvl5pPr>
            <a:lvl6pPr marL="0" marR="0" lvl="5" indent="0" algn="l" rtl="0">
              <a:spcBef>
                <a:spcPts val="0"/>
              </a:spcBef>
              <a:buNone/>
              <a:defRPr sz="1800" b="0" i="0" u="none" strike="noStrike" cap="none">
                <a:solidFill>
                  <a:schemeClr val="dk1"/>
                </a:solidFill>
                <a:latin typeface="Arial"/>
                <a:ea typeface="Arial"/>
                <a:cs typeface="Arial"/>
                <a:sym typeface="Arial"/>
              </a:defRPr>
            </a:lvl6pPr>
            <a:lvl7pPr marL="0" marR="0" lvl="6" indent="0" algn="l" rtl="0">
              <a:spcBef>
                <a:spcPts val="0"/>
              </a:spcBef>
              <a:buNone/>
              <a:defRPr sz="1800" b="0" i="0" u="none" strike="noStrike" cap="none">
                <a:solidFill>
                  <a:schemeClr val="dk1"/>
                </a:solidFill>
                <a:latin typeface="Arial"/>
                <a:ea typeface="Arial"/>
                <a:cs typeface="Arial"/>
                <a:sym typeface="Arial"/>
              </a:defRPr>
            </a:lvl7pPr>
            <a:lvl8pPr marL="0" marR="0" lvl="7" indent="0" algn="l" rtl="0">
              <a:spcBef>
                <a:spcPts val="0"/>
              </a:spcBef>
              <a:buNone/>
              <a:defRPr sz="1800" b="0" i="0" u="none" strike="noStrike" cap="none">
                <a:solidFill>
                  <a:schemeClr val="dk1"/>
                </a:solidFill>
                <a:latin typeface="Arial"/>
                <a:ea typeface="Arial"/>
                <a:cs typeface="Arial"/>
                <a:sym typeface="Arial"/>
              </a:defRPr>
            </a:lvl8pPr>
            <a:lvl9pPr marL="0" marR="0" lvl="8" indent="0" algn="l" rtl="0">
              <a:spcBef>
                <a:spcPts val="0"/>
              </a:spcBef>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12" Type="http://schemas.openxmlformats.org/officeDocument/2006/relationships/image" Target="../media/image16.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2.png"/><Relationship Id="rId5" Type="http://schemas.microsoft.com/office/2007/relationships/media" Target="../media/media3.WAV"/><Relationship Id="rId10" Type="http://schemas.openxmlformats.org/officeDocument/2006/relationships/notesSlide" Target="../notesSlides/notesSlide12.xml"/><Relationship Id="rId4" Type="http://schemas.openxmlformats.org/officeDocument/2006/relationships/audio" Target="../media/media2.WAV"/><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2023523" y="1422550"/>
            <a:ext cx="6589800" cy="1938900"/>
          </a:xfrm>
          <a:prstGeom prst="rect">
            <a:avLst/>
          </a:prstGeom>
          <a:noFill/>
          <a:ln>
            <a:noFill/>
          </a:ln>
        </p:spPr>
        <p:txBody>
          <a:bodyPr spcFirstLastPara="1" wrap="square" lIns="91425" tIns="45700" rIns="91425" bIns="45700" anchor="b" anchorCtr="0">
            <a:noAutofit/>
          </a:bodyPr>
          <a:lstStyle/>
          <a:p>
            <a:pPr marL="0" lvl="0" indent="0" algn="l" rtl="0">
              <a:lnSpc>
                <a:spcPct val="114285"/>
              </a:lnSpc>
              <a:spcBef>
                <a:spcPts val="0"/>
              </a:spcBef>
              <a:spcAft>
                <a:spcPts val="0"/>
              </a:spcAft>
              <a:buClr>
                <a:srgbClr val="003057"/>
              </a:buClr>
              <a:buSzPts val="4200"/>
              <a:buFont typeface="Roboto"/>
              <a:buNone/>
            </a:pPr>
            <a:r>
              <a:rPr lang="en-US"/>
              <a:t>Speech Enhancement for Signals with Additive White Noise</a:t>
            </a:r>
            <a:endParaRPr/>
          </a:p>
        </p:txBody>
      </p:sp>
      <p:sp>
        <p:nvSpPr>
          <p:cNvPr id="19" name="Google Shape;19;p4"/>
          <p:cNvSpPr txBox="1">
            <a:spLocks noGrp="1"/>
          </p:cNvSpPr>
          <p:nvPr>
            <p:ph type="subTitle" idx="1"/>
          </p:nvPr>
        </p:nvSpPr>
        <p:spPr>
          <a:xfrm>
            <a:off x="1417875" y="4119375"/>
            <a:ext cx="5097000" cy="153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57437"/>
              </a:buClr>
              <a:buSzPts val="1800"/>
              <a:buNone/>
            </a:pPr>
            <a:r>
              <a:rPr lang="en-US" sz="2400">
                <a:solidFill>
                  <a:srgbClr val="857437"/>
                </a:solidFill>
              </a:rPr>
              <a:t>Gregory Hessler</a:t>
            </a:r>
            <a:endParaRPr sz="2400">
              <a:solidFill>
                <a:srgbClr val="857437"/>
              </a:solidFill>
            </a:endParaRPr>
          </a:p>
          <a:p>
            <a:pPr marL="0" lvl="0" indent="0" algn="l" rtl="0">
              <a:lnSpc>
                <a:spcPct val="100000"/>
              </a:lnSpc>
              <a:spcBef>
                <a:spcPts val="0"/>
              </a:spcBef>
              <a:spcAft>
                <a:spcPts val="0"/>
              </a:spcAft>
              <a:buClr>
                <a:srgbClr val="857437"/>
              </a:buClr>
              <a:buSzPts val="1800"/>
              <a:buNone/>
            </a:pPr>
            <a:r>
              <a:rPr lang="en-US" sz="2400">
                <a:solidFill>
                  <a:srgbClr val="857437"/>
                </a:solidFill>
              </a:rPr>
              <a:t>Kshama Kodthalu Shivashankara</a:t>
            </a:r>
            <a:endParaRPr sz="2400">
              <a:solidFill>
                <a:srgbClr val="857437"/>
              </a:solidFill>
            </a:endParaRPr>
          </a:p>
          <a:p>
            <a:pPr marL="0" lvl="0" indent="0" algn="l" rtl="0">
              <a:lnSpc>
                <a:spcPct val="100000"/>
              </a:lnSpc>
              <a:spcBef>
                <a:spcPts val="0"/>
              </a:spcBef>
              <a:spcAft>
                <a:spcPts val="0"/>
              </a:spcAft>
              <a:buClr>
                <a:srgbClr val="857437"/>
              </a:buClr>
              <a:buSzPts val="1800"/>
              <a:buNone/>
            </a:pPr>
            <a:r>
              <a:rPr lang="en-US" sz="2400">
                <a:solidFill>
                  <a:srgbClr val="857437"/>
                </a:solidFill>
              </a:rPr>
              <a:t>Yue Teng</a:t>
            </a:r>
            <a:endParaRPr sz="2400">
              <a:solidFill>
                <a:srgbClr val="857437"/>
              </a:solidFill>
              <a:latin typeface="Roboto"/>
              <a:ea typeface="Roboto"/>
              <a:cs typeface="Roboto"/>
              <a:sym typeface="Roboto"/>
            </a:endParaRPr>
          </a:p>
          <a:p>
            <a:pPr marL="0" lvl="0" indent="0" algn="l" rtl="0">
              <a:lnSpc>
                <a:spcPct val="100000"/>
              </a:lnSpc>
              <a:spcBef>
                <a:spcPts val="360"/>
              </a:spcBef>
              <a:spcAft>
                <a:spcPts val="0"/>
              </a:spcAft>
              <a:buClr>
                <a:srgbClr val="857437"/>
              </a:buClr>
              <a:buSzPts val="1800"/>
              <a:buNone/>
            </a:pPr>
            <a:endParaRPr sz="2400">
              <a:solidFill>
                <a:srgbClr val="857437"/>
              </a:solidFill>
            </a:endParaRPr>
          </a:p>
          <a:p>
            <a:pPr marL="0" lvl="0" indent="0" algn="l" rtl="0">
              <a:lnSpc>
                <a:spcPct val="100000"/>
              </a:lnSpc>
              <a:spcBef>
                <a:spcPts val="360"/>
              </a:spcBef>
              <a:spcAft>
                <a:spcPts val="0"/>
              </a:spcAft>
              <a:buClr>
                <a:srgbClr val="857437"/>
              </a:buClr>
              <a:buSzPts val="1800"/>
              <a:buNone/>
            </a:pPr>
            <a:r>
              <a:rPr lang="en-US" sz="2400">
                <a:solidFill>
                  <a:srgbClr val="857437"/>
                </a:solidFill>
              </a:rPr>
              <a:t>April 25th 2022</a:t>
            </a:r>
            <a:endParaRPr sz="2400">
              <a:solidFill>
                <a:srgbClr val="857437"/>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285750" y="211875"/>
            <a:ext cx="8463600" cy="1003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Spectral Subtraction Performance: Spectrogram</a:t>
            </a:r>
            <a:endParaRPr sz="3600"/>
          </a:p>
        </p:txBody>
      </p:sp>
      <p:sp>
        <p:nvSpPr>
          <p:cNvPr id="89" name="Google Shape;89;p13"/>
          <p:cNvSpPr txBox="1">
            <a:spLocks noGrp="1"/>
          </p:cNvSpPr>
          <p:nvPr>
            <p:ph type="body" idx="1"/>
          </p:nvPr>
        </p:nvSpPr>
        <p:spPr>
          <a:xfrm>
            <a:off x="843650" y="1918625"/>
            <a:ext cx="14559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Original:</a:t>
            </a:r>
            <a:endParaRPr sz="2600"/>
          </a:p>
          <a:p>
            <a:pPr marL="0" lvl="0" indent="0" algn="l" rtl="0">
              <a:spcBef>
                <a:spcPts val="360"/>
              </a:spcBef>
              <a:spcAft>
                <a:spcPts val="0"/>
              </a:spcAft>
              <a:buNone/>
            </a:pPr>
            <a:endParaRPr sz="2600"/>
          </a:p>
        </p:txBody>
      </p:sp>
      <p:sp>
        <p:nvSpPr>
          <p:cNvPr id="90" name="Google Shape;90;p13"/>
          <p:cNvSpPr txBox="1">
            <a:spLocks noGrp="1"/>
          </p:cNvSpPr>
          <p:nvPr>
            <p:ph type="body" idx="1"/>
          </p:nvPr>
        </p:nvSpPr>
        <p:spPr>
          <a:xfrm>
            <a:off x="1194350" y="3295550"/>
            <a:ext cx="11052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Noisy:</a:t>
            </a:r>
            <a:endParaRPr sz="2600"/>
          </a:p>
          <a:p>
            <a:pPr marL="0" lvl="0" indent="0" algn="l" rtl="0">
              <a:spcBef>
                <a:spcPts val="360"/>
              </a:spcBef>
              <a:spcAft>
                <a:spcPts val="0"/>
              </a:spcAft>
              <a:buNone/>
            </a:pPr>
            <a:endParaRPr sz="2600"/>
          </a:p>
        </p:txBody>
      </p:sp>
      <p:sp>
        <p:nvSpPr>
          <p:cNvPr id="91" name="Google Shape;91;p13"/>
          <p:cNvSpPr txBox="1">
            <a:spLocks noGrp="1"/>
          </p:cNvSpPr>
          <p:nvPr>
            <p:ph type="body" idx="1"/>
          </p:nvPr>
        </p:nvSpPr>
        <p:spPr>
          <a:xfrm>
            <a:off x="438350" y="4672464"/>
            <a:ext cx="18612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Enhanced:</a:t>
            </a:r>
            <a:endParaRPr sz="2600"/>
          </a:p>
        </p:txBody>
      </p:sp>
      <p:sp>
        <p:nvSpPr>
          <p:cNvPr id="92" name="Google Shape;92;p13"/>
          <p:cNvSpPr txBox="1">
            <a:spLocks noGrp="1"/>
          </p:cNvSpPr>
          <p:nvPr>
            <p:ph type="body" idx="1"/>
          </p:nvPr>
        </p:nvSpPr>
        <p:spPr>
          <a:xfrm>
            <a:off x="654625" y="6185575"/>
            <a:ext cx="62169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Example of 15 dB noise</a:t>
            </a:r>
            <a:endParaRPr sz="2600"/>
          </a:p>
        </p:txBody>
      </p:sp>
      <p:pic>
        <p:nvPicPr>
          <p:cNvPr id="93" name="Google Shape;93;p13"/>
          <p:cNvPicPr preferRelativeResize="0"/>
          <p:nvPr/>
        </p:nvPicPr>
        <p:blipFill>
          <a:blip r:embed="rId4">
            <a:alphaModFix/>
          </a:blip>
          <a:stretch>
            <a:fillRect/>
          </a:stretch>
        </p:blipFill>
        <p:spPr>
          <a:xfrm>
            <a:off x="2451950" y="1367775"/>
            <a:ext cx="6156932" cy="4617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285750" y="211873"/>
            <a:ext cx="8572500" cy="10035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PESQ Comparison</a:t>
            </a:r>
            <a:endParaRPr sz="2000"/>
          </a:p>
        </p:txBody>
      </p:sp>
      <p:graphicFrame>
        <p:nvGraphicFramePr>
          <p:cNvPr id="99" name="Google Shape;99;p14"/>
          <p:cNvGraphicFramePr/>
          <p:nvPr/>
        </p:nvGraphicFramePr>
        <p:xfrm>
          <a:off x="210900" y="1749875"/>
          <a:ext cx="8722200" cy="2864970"/>
        </p:xfrm>
        <a:graphic>
          <a:graphicData uri="http://schemas.openxmlformats.org/drawingml/2006/table">
            <a:tbl>
              <a:tblPr>
                <a:noFill/>
                <a:tableStyleId>{BF0791AA-0B92-400C-9D2B-EE052BC89A36}</a:tableStyleId>
              </a:tblPr>
              <a:tblGrid>
                <a:gridCol w="1004650">
                  <a:extLst>
                    <a:ext uri="{9D8B030D-6E8A-4147-A177-3AD203B41FA5}">
                      <a16:colId xmlns:a16="http://schemas.microsoft.com/office/drawing/2014/main" val="20000"/>
                    </a:ext>
                  </a:extLst>
                </a:gridCol>
                <a:gridCol w="1167975">
                  <a:extLst>
                    <a:ext uri="{9D8B030D-6E8A-4147-A177-3AD203B41FA5}">
                      <a16:colId xmlns:a16="http://schemas.microsoft.com/office/drawing/2014/main" val="20001"/>
                    </a:ext>
                  </a:extLst>
                </a:gridCol>
                <a:gridCol w="1684975">
                  <a:extLst>
                    <a:ext uri="{9D8B030D-6E8A-4147-A177-3AD203B41FA5}">
                      <a16:colId xmlns:a16="http://schemas.microsoft.com/office/drawing/2014/main" val="20002"/>
                    </a:ext>
                  </a:extLst>
                </a:gridCol>
                <a:gridCol w="1657850">
                  <a:extLst>
                    <a:ext uri="{9D8B030D-6E8A-4147-A177-3AD203B41FA5}">
                      <a16:colId xmlns:a16="http://schemas.microsoft.com/office/drawing/2014/main" val="20003"/>
                    </a:ext>
                  </a:extLst>
                </a:gridCol>
                <a:gridCol w="1753050">
                  <a:extLst>
                    <a:ext uri="{9D8B030D-6E8A-4147-A177-3AD203B41FA5}">
                      <a16:colId xmlns:a16="http://schemas.microsoft.com/office/drawing/2014/main" val="20004"/>
                    </a:ext>
                  </a:extLst>
                </a:gridCol>
                <a:gridCol w="1453700">
                  <a:extLst>
                    <a:ext uri="{9D8B030D-6E8A-4147-A177-3AD203B41FA5}">
                      <a16:colId xmlns:a16="http://schemas.microsoft.com/office/drawing/2014/main" val="20005"/>
                    </a:ext>
                  </a:extLst>
                </a:gridCol>
              </a:tblGrid>
              <a:tr h="263425">
                <a:tc rowSpan="2">
                  <a:txBody>
                    <a:bodyPr/>
                    <a:lstStyle/>
                    <a:p>
                      <a:pPr marL="0" lvl="0" indent="0" algn="ctr" rtl="0">
                        <a:spcBef>
                          <a:spcPts val="0"/>
                        </a:spcBef>
                        <a:spcAft>
                          <a:spcPts val="0"/>
                        </a:spcAft>
                        <a:buNone/>
                      </a:pPr>
                      <a:r>
                        <a:rPr lang="en-US" sz="1600"/>
                        <a:t>Noise Level</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en-US" sz="1600"/>
                        <a:t>Average Noisy PSEQ</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gridSpan="2">
                  <a:txBody>
                    <a:bodyPr/>
                    <a:lstStyle/>
                    <a:p>
                      <a:pPr marL="0" lvl="0" indent="0" algn="ctr" rtl="0">
                        <a:spcBef>
                          <a:spcPts val="0"/>
                        </a:spcBef>
                        <a:spcAft>
                          <a:spcPts val="0"/>
                        </a:spcAft>
                        <a:buNone/>
                      </a:pPr>
                      <a:r>
                        <a:rPr lang="en-US" sz="1600"/>
                        <a:t>Wiener Filter</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hMerge="1">
                  <a:txBody>
                    <a:bodyPr/>
                    <a:lstStyle/>
                    <a:p>
                      <a:endParaRPr lang="en-US"/>
                    </a:p>
                  </a:txBody>
                  <a:tcPr/>
                </a:tc>
                <a:tc gridSpan="2">
                  <a:txBody>
                    <a:bodyPr/>
                    <a:lstStyle/>
                    <a:p>
                      <a:pPr marL="0" lvl="0" indent="0" algn="ctr" rtl="0">
                        <a:spcBef>
                          <a:spcPts val="0"/>
                        </a:spcBef>
                        <a:spcAft>
                          <a:spcPts val="0"/>
                        </a:spcAft>
                        <a:buNone/>
                      </a:pPr>
                      <a:r>
                        <a:rPr lang="en-US" sz="1600"/>
                        <a:t>Spectral Subtraction</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0"/>
                  </a:ext>
                </a:extLst>
              </a:tr>
              <a:tr h="1036300">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None/>
                      </a:pPr>
                      <a:r>
                        <a:rPr lang="en-US" sz="1600"/>
                        <a:t>Average PSEQ (Reconstructed)</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solidFill>
                            <a:schemeClr val="dk1"/>
                          </a:solidFill>
                        </a:rPr>
                        <a:t>Average PSEQ Improvement</a:t>
                      </a:r>
                      <a:endParaRPr sz="1600">
                        <a:solidFill>
                          <a:schemeClr val="dk1"/>
                        </a:solidFill>
                      </a:endParaRPr>
                    </a:p>
                    <a:p>
                      <a:pPr marL="0" lvl="0" indent="0" algn="ctr" rtl="0">
                        <a:spcBef>
                          <a:spcPts val="0"/>
                        </a:spcBef>
                        <a:spcAft>
                          <a:spcPts val="0"/>
                        </a:spcAft>
                        <a:buNone/>
                      </a:pP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solidFill>
                            <a:schemeClr val="dk1"/>
                          </a:solidFill>
                        </a:rPr>
                        <a:t>Average PSEQ (Reconstructed)</a:t>
                      </a:r>
                      <a:endParaRPr sz="1600">
                        <a:solidFill>
                          <a:schemeClr val="dk1"/>
                        </a:solidFill>
                      </a:endParaRPr>
                    </a:p>
                    <a:p>
                      <a:pPr marL="0" lvl="0" indent="0" algn="ctr" rtl="0">
                        <a:spcBef>
                          <a:spcPts val="0"/>
                        </a:spcBef>
                        <a:spcAft>
                          <a:spcPts val="0"/>
                        </a:spcAft>
                        <a:buNone/>
                      </a:pP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solidFill>
                            <a:schemeClr val="dk1"/>
                          </a:solidFill>
                        </a:rPr>
                        <a:t>Average PSEQ Improvement</a:t>
                      </a:r>
                      <a:endParaRPr sz="1600">
                        <a:solidFill>
                          <a:schemeClr val="dk1"/>
                        </a:solidFill>
                      </a:endParaRPr>
                    </a:p>
                    <a:p>
                      <a:pPr marL="0" lvl="0" indent="0" algn="ctr" rtl="0">
                        <a:spcBef>
                          <a:spcPts val="0"/>
                        </a:spcBef>
                        <a:spcAft>
                          <a:spcPts val="0"/>
                        </a:spcAft>
                        <a:buNone/>
                      </a:pP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US" sz="1600"/>
                        <a:t>5 dB</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1.43</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1.97</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0.54</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1.44</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0.01</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US" sz="1600"/>
                        <a:t>10 dB</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1.71</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2.50</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0.79</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2.02</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0.31</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US" sz="1600"/>
                        <a:t>15 dB</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2.12</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2.95</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0.83</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2.47</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600"/>
                        <a:t>0.35</a:t>
                      </a:r>
                      <a:endParaRPr sz="1600"/>
                    </a:p>
                  </a:txBody>
                  <a:tcPr marL="91425" marR="91425" marT="91425" marB="91425" anchor="ctr">
                    <a:lnL w="19050" cap="flat" cmpd="sng">
                      <a:solidFill>
                        <a:srgbClr val="003057"/>
                      </a:solidFill>
                      <a:prstDash val="solid"/>
                      <a:round/>
                      <a:headEnd type="none" w="sm" len="sm"/>
                      <a:tailEnd type="none" w="sm" len="sm"/>
                    </a:lnL>
                    <a:lnR w="19050" cap="flat" cmpd="sng">
                      <a:solidFill>
                        <a:srgbClr val="003057"/>
                      </a:solidFill>
                      <a:prstDash val="solid"/>
                      <a:round/>
                      <a:headEnd type="none" w="sm" len="sm"/>
                      <a:tailEnd type="none" w="sm" len="sm"/>
                    </a:lnR>
                    <a:lnT w="19050" cap="flat" cmpd="sng">
                      <a:solidFill>
                        <a:srgbClr val="003057"/>
                      </a:solidFill>
                      <a:prstDash val="solid"/>
                      <a:round/>
                      <a:headEnd type="none" w="sm" len="sm"/>
                      <a:tailEnd type="none" w="sm" len="sm"/>
                    </a:lnT>
                    <a:lnB w="19050" cap="flat" cmpd="sng">
                      <a:solidFill>
                        <a:srgbClr val="003057"/>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285750" y="211873"/>
            <a:ext cx="8572500" cy="10035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Enhanced Speech Signals</a:t>
            </a:r>
            <a:endParaRPr sz="2000"/>
          </a:p>
        </p:txBody>
      </p:sp>
      <p:sp>
        <p:nvSpPr>
          <p:cNvPr id="105" name="Google Shape;105;p15"/>
          <p:cNvSpPr txBox="1">
            <a:spLocks noGrp="1"/>
          </p:cNvSpPr>
          <p:nvPr>
            <p:ph type="body" idx="1"/>
          </p:nvPr>
        </p:nvSpPr>
        <p:spPr>
          <a:xfrm>
            <a:off x="285750" y="1247013"/>
            <a:ext cx="8572500" cy="459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3057"/>
              </a:buClr>
              <a:buSzPts val="2400"/>
              <a:buNone/>
            </a:pPr>
            <a:r>
              <a:rPr lang="en-US" dirty="0"/>
              <a:t>Clean signal:</a:t>
            </a:r>
            <a:endParaRPr dirty="0"/>
          </a:p>
          <a:p>
            <a:pPr marL="0" lvl="0" indent="0" algn="l" rtl="0">
              <a:spcBef>
                <a:spcPts val="0"/>
              </a:spcBef>
              <a:spcAft>
                <a:spcPts val="0"/>
              </a:spcAft>
              <a:buClr>
                <a:srgbClr val="003057"/>
              </a:buClr>
              <a:buSzPts val="2400"/>
              <a:buNone/>
            </a:pPr>
            <a:endParaRPr dirty="0"/>
          </a:p>
          <a:p>
            <a:pPr marL="0" lvl="0" indent="0" algn="l" rtl="0">
              <a:spcBef>
                <a:spcPts val="0"/>
              </a:spcBef>
              <a:spcAft>
                <a:spcPts val="0"/>
              </a:spcAft>
              <a:buClr>
                <a:srgbClr val="003057"/>
              </a:buClr>
              <a:buSzPts val="2400"/>
              <a:buNone/>
            </a:pPr>
            <a:r>
              <a:rPr lang="en-US" dirty="0"/>
              <a:t>Noisy signal (5 dB SNR): </a:t>
            </a:r>
            <a:endParaRPr dirty="0"/>
          </a:p>
          <a:p>
            <a:pPr marL="0" lvl="0" indent="0" algn="l" rtl="0">
              <a:spcBef>
                <a:spcPts val="0"/>
              </a:spcBef>
              <a:spcAft>
                <a:spcPts val="0"/>
              </a:spcAft>
              <a:buClr>
                <a:srgbClr val="003057"/>
              </a:buClr>
              <a:buSzPts val="2400"/>
              <a:buNone/>
            </a:pPr>
            <a:endParaRPr dirty="0"/>
          </a:p>
          <a:p>
            <a:pPr marL="0" lvl="0" indent="0" algn="l" rtl="0">
              <a:spcBef>
                <a:spcPts val="0"/>
              </a:spcBef>
              <a:spcAft>
                <a:spcPts val="0"/>
              </a:spcAft>
              <a:buClr>
                <a:srgbClr val="003057"/>
              </a:buClr>
              <a:buSzPts val="2400"/>
              <a:buNone/>
            </a:pPr>
            <a:r>
              <a:rPr lang="en-US" dirty="0"/>
              <a:t>Enhanced signal (Wiener filtering):</a:t>
            </a:r>
            <a:endParaRPr dirty="0"/>
          </a:p>
          <a:p>
            <a:pPr marL="0" lvl="0" indent="0" algn="l" rtl="0">
              <a:spcBef>
                <a:spcPts val="0"/>
              </a:spcBef>
              <a:spcAft>
                <a:spcPts val="0"/>
              </a:spcAft>
              <a:buClr>
                <a:srgbClr val="003057"/>
              </a:buClr>
              <a:buSzPts val="2400"/>
              <a:buNone/>
            </a:pPr>
            <a:endParaRPr dirty="0"/>
          </a:p>
          <a:p>
            <a:pPr marL="0" lvl="0" indent="0" algn="l" rtl="0">
              <a:spcBef>
                <a:spcPts val="0"/>
              </a:spcBef>
              <a:spcAft>
                <a:spcPts val="0"/>
              </a:spcAft>
              <a:buClr>
                <a:srgbClr val="003057"/>
              </a:buClr>
              <a:buSzPts val="2400"/>
              <a:buNone/>
            </a:pPr>
            <a:r>
              <a:rPr lang="en-US" dirty="0"/>
              <a:t>Enhanced signal (spectral subtraction): </a:t>
            </a:r>
            <a:endParaRPr dirty="0"/>
          </a:p>
        </p:txBody>
      </p:sp>
      <p:pic>
        <p:nvPicPr>
          <p:cNvPr id="2" name="SA1_1">
            <a:hlinkClick r:id="" action="ppaction://media"/>
            <a:extLst>
              <a:ext uri="{FF2B5EF4-FFF2-40B4-BE49-F238E27FC236}">
                <a16:creationId xmlns:a16="http://schemas.microsoft.com/office/drawing/2014/main" id="{B8E31C0F-31F9-4543-9F84-262CE5F4AAA2}"/>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2273300" y="1301750"/>
            <a:ext cx="406400" cy="406400"/>
          </a:xfrm>
          <a:prstGeom prst="rect">
            <a:avLst/>
          </a:prstGeom>
        </p:spPr>
      </p:pic>
      <p:pic>
        <p:nvPicPr>
          <p:cNvPr id="3" name="SA1_1_5DB">
            <a:hlinkClick r:id="" action="ppaction://media"/>
            <a:extLst>
              <a:ext uri="{FF2B5EF4-FFF2-40B4-BE49-F238E27FC236}">
                <a16:creationId xmlns:a16="http://schemas.microsoft.com/office/drawing/2014/main" id="{C9D1EC15-165A-4132-B19E-0D5FD9C2782E}"/>
              </a:ext>
            </a:extLst>
          </p:cNvPr>
          <p:cNvPicPr>
            <a:picLocks noChangeAspect="1"/>
          </p:cNvPicPr>
          <p:nvPr>
            <a:audioFile r:link="rId4"/>
            <p:extLst>
              <p:ext uri="{DAA4B4D4-6D71-4841-9C94-3DE7FCFB9230}">
                <p14:media xmlns:p14="http://schemas.microsoft.com/office/powerpoint/2010/main" r:embed="rId3"/>
              </p:ext>
            </p:extLst>
          </p:nvPr>
        </p:nvPicPr>
        <p:blipFill>
          <a:blip r:embed="rId12"/>
          <a:stretch>
            <a:fillRect/>
          </a:stretch>
        </p:blipFill>
        <p:spPr>
          <a:xfrm>
            <a:off x="3886200" y="2032000"/>
            <a:ext cx="406400" cy="406400"/>
          </a:xfrm>
          <a:prstGeom prst="rect">
            <a:avLst/>
          </a:prstGeom>
        </p:spPr>
      </p:pic>
      <p:pic>
        <p:nvPicPr>
          <p:cNvPr id="4" name="out-wiener-filter-SA1_1_5DB">
            <a:hlinkClick r:id="" action="ppaction://media"/>
            <a:extLst>
              <a:ext uri="{FF2B5EF4-FFF2-40B4-BE49-F238E27FC236}">
                <a16:creationId xmlns:a16="http://schemas.microsoft.com/office/drawing/2014/main" id="{929B2352-10AB-4016-99C4-0B66EB1AAFC6}"/>
              </a:ext>
            </a:extLst>
          </p:cNvPr>
          <p:cNvPicPr>
            <a:picLocks noChangeAspect="1"/>
          </p:cNvPicPr>
          <p:nvPr>
            <a:audioFile r:link="rId6"/>
            <p:extLst>
              <p:ext uri="{DAA4B4D4-6D71-4841-9C94-3DE7FCFB9230}">
                <p14:media xmlns:p14="http://schemas.microsoft.com/office/powerpoint/2010/main" r:embed="rId5"/>
              </p:ext>
            </p:extLst>
          </p:nvPr>
        </p:nvPicPr>
        <p:blipFill>
          <a:blip r:embed="rId12"/>
          <a:stretch>
            <a:fillRect/>
          </a:stretch>
        </p:blipFill>
        <p:spPr>
          <a:xfrm>
            <a:off x="5175250" y="2743200"/>
            <a:ext cx="406400" cy="406400"/>
          </a:xfrm>
          <a:prstGeom prst="rect">
            <a:avLst/>
          </a:prstGeom>
        </p:spPr>
      </p:pic>
      <p:pic>
        <p:nvPicPr>
          <p:cNvPr id="5" name="out-spectral-sub-SA1_1_5DB">
            <a:hlinkClick r:id="" action="ppaction://media"/>
            <a:extLst>
              <a:ext uri="{FF2B5EF4-FFF2-40B4-BE49-F238E27FC236}">
                <a16:creationId xmlns:a16="http://schemas.microsoft.com/office/drawing/2014/main" id="{1A5EE08D-1ADC-48E9-9B28-6F91922BBA24}"/>
              </a:ext>
            </a:extLst>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5816600" y="3486150"/>
            <a:ext cx="406400" cy="406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24"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924" fill="hold"/>
                                        <p:tgtEl>
                                          <p:spTgt spid="3"/>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910" fill="hold"/>
                                        <p:tgtEl>
                                          <p:spTgt spid="4"/>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91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2"/>
                </p:tgtEl>
              </p:cMediaNode>
            </p:audio>
            <p:audio>
              <p:cMediaNode vol="80000">
                <p:cTn id="20" fill="hold" display="0">
                  <p:stCondLst>
                    <p:cond delay="indefinite"/>
                  </p:stCondLst>
                  <p:endCondLst>
                    <p:cond evt="onStopAudio" delay="0">
                      <p:tgtEl>
                        <p:sldTgt/>
                      </p:tgtEl>
                    </p:cond>
                  </p:endCondLst>
                </p:cTn>
                <p:tgtEl>
                  <p:spTgt spid="3"/>
                </p:tgtEl>
              </p:cMediaNode>
            </p:audio>
            <p:audio>
              <p:cMediaNode vol="80000">
                <p:cTn id="21" fill="hold" display="0">
                  <p:stCondLst>
                    <p:cond delay="indefinite"/>
                  </p:stCondLst>
                  <p:endCondLst>
                    <p:cond evt="onStopAudio" delay="0">
                      <p:tgtEl>
                        <p:sldTgt/>
                      </p:tgtEl>
                    </p:cond>
                  </p:endCondLst>
                </p:cTn>
                <p:tgtEl>
                  <p:spTgt spid="4"/>
                </p:tgtEl>
              </p:cMediaNode>
            </p:audio>
            <p:audio>
              <p:cMediaNode vol="80000">
                <p:cTn id="22" fill="hold" display="0">
                  <p:stCondLst>
                    <p:cond delay="indefinite"/>
                  </p:stCondLst>
                  <p:endCondLst>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285750" y="211873"/>
            <a:ext cx="8572500" cy="10035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Conclusions</a:t>
            </a:r>
            <a:endParaRPr sz="2000"/>
          </a:p>
        </p:txBody>
      </p:sp>
      <p:sp>
        <p:nvSpPr>
          <p:cNvPr id="115" name="Google Shape;115;p16"/>
          <p:cNvSpPr txBox="1">
            <a:spLocks noGrp="1"/>
          </p:cNvSpPr>
          <p:nvPr>
            <p:ph type="body" idx="1"/>
          </p:nvPr>
        </p:nvSpPr>
        <p:spPr>
          <a:xfrm>
            <a:off x="285750" y="1247013"/>
            <a:ext cx="8572500" cy="4596300"/>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SzPts val="2400"/>
              <a:buChar char="●"/>
            </a:pPr>
            <a:r>
              <a:rPr lang="en-US"/>
              <a:t>For higher noise levels, we see a drop in performance, as it becomes more difficult to distinguish between silent and voiced frames.</a:t>
            </a:r>
            <a:endParaRPr/>
          </a:p>
          <a:p>
            <a:pPr marL="457200" lvl="0" indent="-381000" algn="l" rtl="0">
              <a:spcBef>
                <a:spcPts val="0"/>
              </a:spcBef>
              <a:spcAft>
                <a:spcPts val="0"/>
              </a:spcAft>
              <a:buSzPts val="2400"/>
              <a:buChar char="●"/>
            </a:pPr>
            <a:r>
              <a:rPr lang="en-US"/>
              <a:t>Wiener filtering performs better than Spectral subtraction for all noise levels.</a:t>
            </a:r>
            <a:endParaRPr/>
          </a:p>
          <a:p>
            <a:pPr marL="457200" lvl="0" indent="-381000" algn="l" rtl="0">
              <a:spcBef>
                <a:spcPts val="0"/>
              </a:spcBef>
              <a:spcAft>
                <a:spcPts val="0"/>
              </a:spcAft>
              <a:buSzPts val="2400"/>
              <a:buChar char="●"/>
            </a:pPr>
            <a:r>
              <a:rPr lang="en-US"/>
              <a:t>Spectral subtraction is not efficient for speech corrupted with non-stationary noise such as car noise, babble noise, helicopter noise.</a:t>
            </a:r>
            <a:endParaRPr/>
          </a:p>
          <a:p>
            <a:pPr marL="457200" lvl="0" indent="-381000" algn="l" rtl="0">
              <a:spcBef>
                <a:spcPts val="0"/>
              </a:spcBef>
              <a:spcAft>
                <a:spcPts val="0"/>
              </a:spcAft>
              <a:buSzPts val="2400"/>
              <a:buChar char="●"/>
            </a:pPr>
            <a:r>
              <a:rPr lang="en-US"/>
              <a:t>Spectral subtraction is also not efficient for higher SNRs as it degrades the actual signal too.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285750" y="211873"/>
            <a:ext cx="8572500" cy="10035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References</a:t>
            </a:r>
            <a:endParaRPr sz="2000"/>
          </a:p>
        </p:txBody>
      </p:sp>
      <p:sp>
        <p:nvSpPr>
          <p:cNvPr id="121" name="Google Shape;121;p17"/>
          <p:cNvSpPr txBox="1">
            <a:spLocks noGrp="1"/>
          </p:cNvSpPr>
          <p:nvPr>
            <p:ph type="body" idx="1"/>
          </p:nvPr>
        </p:nvSpPr>
        <p:spPr>
          <a:xfrm>
            <a:off x="285750" y="866013"/>
            <a:ext cx="8572500" cy="4596300"/>
          </a:xfrm>
          <a:prstGeom prst="rect">
            <a:avLst/>
          </a:prstGeom>
          <a:noFill/>
          <a:ln>
            <a:noFill/>
          </a:ln>
        </p:spPr>
        <p:txBody>
          <a:bodyPr spcFirstLastPara="1" wrap="square" lIns="91425" tIns="45700" rIns="91425" bIns="45700" anchor="t" anchorCtr="0">
            <a:noAutofit/>
          </a:bodyPr>
          <a:lstStyle/>
          <a:p>
            <a:pPr marL="457200" lvl="0" indent="-342900" algn="l" rtl="0">
              <a:spcBef>
                <a:spcPts val="360"/>
              </a:spcBef>
              <a:spcAft>
                <a:spcPts val="0"/>
              </a:spcAft>
              <a:buSzPts val="1800"/>
              <a:buAutoNum type="arabicPeriod"/>
            </a:pPr>
            <a:r>
              <a:rPr lang="en-US" sz="1800"/>
              <a:t>Navneet Upadhyay, Rahul Kumar Jaiswal, “Single Channel Speech Enhancement: Using Wiener Filtering with Recursive Noise Estimation,” </a:t>
            </a:r>
            <a:r>
              <a:rPr lang="en-US" sz="1800" i="1"/>
              <a:t>Procedia Computer Science,Volume 84</a:t>
            </a:r>
            <a:r>
              <a:rPr lang="en-US" sz="1800"/>
              <a:t>, 2016, Pages 22-30.</a:t>
            </a:r>
            <a:endParaRPr sz="1800"/>
          </a:p>
          <a:p>
            <a:pPr marL="457200" lvl="0" indent="-342900" algn="l" rtl="0">
              <a:spcBef>
                <a:spcPts val="0"/>
              </a:spcBef>
              <a:spcAft>
                <a:spcPts val="0"/>
              </a:spcAft>
              <a:buSzPts val="1800"/>
              <a:buAutoNum type="arabicPeriod"/>
            </a:pPr>
            <a:r>
              <a:rPr lang="en-US" sz="1800"/>
              <a:t>A. Rix, J. Beerends, M. Hollier, and A. Hekstra, “Perceptual evaluation of speech quality (pesq)-a new method for speech quality assessment of telephone networks and codecs,” in 2001 IEEE International Conference on Acoustics, Speech, and Signal Processing. Proceedings (Cat. No.01CH37221), vol. 2, pp. 749–752 vol.2, 2001.</a:t>
            </a:r>
            <a:endParaRPr sz="1800"/>
          </a:p>
          <a:p>
            <a:pPr marL="457200" lvl="0" indent="-342900" algn="l" rtl="0">
              <a:spcBef>
                <a:spcPts val="0"/>
              </a:spcBef>
              <a:spcAft>
                <a:spcPts val="0"/>
              </a:spcAft>
              <a:buSzPts val="1800"/>
              <a:buAutoNum type="arabicPeriod"/>
            </a:pPr>
            <a:r>
              <a:rPr lang="en-US" sz="1800"/>
              <a:t>M. Berouti, R. Schwartz, and J. Makhoul, “Enhancement of speech corrupted by acoustic noise,” in ICASSP ’79. IEEE International Conference on Acoustics, Speech, and Signal Processing, vol. 4, pp. 208–211, 1979.</a:t>
            </a:r>
            <a:endParaRPr sz="1800"/>
          </a:p>
          <a:p>
            <a:pPr marL="457200" lvl="0" indent="-342900" algn="l" rtl="0">
              <a:spcBef>
                <a:spcPts val="0"/>
              </a:spcBef>
              <a:spcAft>
                <a:spcPts val="0"/>
              </a:spcAft>
              <a:buSzPts val="1800"/>
              <a:buAutoNum type="arabicPeriod"/>
            </a:pPr>
            <a:r>
              <a:rPr lang="en-US" sz="1800"/>
              <a:t>S. Kamath and P. Loizou, “A multi-band spectral subtraction method for enhancing speech corrupted by colored noise,” Acoustics, Speech, and Signal Processing, 1988. ICASSP-88., 1988 International Conference on, vol. 4, 05 2002.</a:t>
            </a:r>
            <a:endParaRPr sz="1800"/>
          </a:p>
          <a:p>
            <a:pPr marL="457200" lvl="0" indent="-342900" algn="l" rtl="0">
              <a:spcBef>
                <a:spcPts val="0"/>
              </a:spcBef>
              <a:spcAft>
                <a:spcPts val="0"/>
              </a:spcAft>
              <a:buSzPts val="1800"/>
              <a:buAutoNum type="arabicPeriod"/>
            </a:pPr>
            <a:r>
              <a:rPr lang="en-US" sz="1800"/>
              <a:t>N. Upadhyay and A. Karmakar, “An improved multi-band spectral subtraction algorithm for enhancing speech in various noise environments,” Procedia Engineering, vol. 64, pp. 312–321, 2013. International Conference on Design and Manufacturing (IConDM2013).</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5750" y="200721"/>
            <a:ext cx="8572500" cy="1014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7934B"/>
              </a:buClr>
              <a:buSzPts val="3600"/>
              <a:buFont typeface="Roboto"/>
              <a:buNone/>
            </a:pPr>
            <a:r>
              <a:rPr lang="en-US" sz="3600" b="1">
                <a:solidFill>
                  <a:srgbClr val="A7934B"/>
                </a:solidFill>
                <a:latin typeface="Roboto"/>
                <a:ea typeface="Roboto"/>
                <a:cs typeface="Roboto"/>
                <a:sym typeface="Roboto"/>
              </a:rPr>
              <a:t>Introduction:</a:t>
            </a:r>
            <a:endParaRPr/>
          </a:p>
        </p:txBody>
      </p:sp>
      <p:pic>
        <p:nvPicPr>
          <p:cNvPr id="25" name="Google Shape;25;p5"/>
          <p:cNvPicPr preferRelativeResize="0"/>
          <p:nvPr/>
        </p:nvPicPr>
        <p:blipFill>
          <a:blip r:embed="rId4">
            <a:alphaModFix/>
          </a:blip>
          <a:stretch>
            <a:fillRect/>
          </a:stretch>
        </p:blipFill>
        <p:spPr>
          <a:xfrm>
            <a:off x="0" y="1923671"/>
            <a:ext cx="9144000" cy="3919653"/>
          </a:xfrm>
          <a:prstGeom prst="rect">
            <a:avLst/>
          </a:prstGeom>
          <a:noFill/>
          <a:ln>
            <a:noFill/>
          </a:ln>
        </p:spPr>
      </p:pic>
      <p:sp>
        <p:nvSpPr>
          <p:cNvPr id="26" name="Google Shape;26;p5"/>
          <p:cNvSpPr txBox="1"/>
          <p:nvPr/>
        </p:nvSpPr>
        <p:spPr>
          <a:xfrm>
            <a:off x="7361400" y="5524500"/>
            <a:ext cx="178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Diagram citation: [1]</a:t>
            </a:r>
            <a:endParaRPr/>
          </a:p>
        </p:txBody>
      </p:sp>
      <p:sp>
        <p:nvSpPr>
          <p:cNvPr id="27" name="Google Shape;27;p5"/>
          <p:cNvSpPr txBox="1">
            <a:spLocks noGrp="1"/>
          </p:cNvSpPr>
          <p:nvPr>
            <p:ph type="body" idx="1"/>
          </p:nvPr>
        </p:nvSpPr>
        <p:spPr>
          <a:xfrm>
            <a:off x="285750" y="1094620"/>
            <a:ext cx="8572500" cy="6177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a:t>Goal: to remove additive white noise from speech signals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5750" y="200721"/>
            <a:ext cx="8572500" cy="1014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7934B"/>
              </a:buClr>
              <a:buSzPts val="3600"/>
              <a:buFont typeface="Roboto"/>
              <a:buNone/>
            </a:pPr>
            <a:r>
              <a:rPr lang="en-US" sz="3600" b="1">
                <a:solidFill>
                  <a:srgbClr val="A7934B"/>
                </a:solidFill>
                <a:latin typeface="Roboto"/>
                <a:ea typeface="Roboto"/>
                <a:cs typeface="Roboto"/>
                <a:sym typeface="Roboto"/>
              </a:rPr>
              <a:t>Problem Formulation</a:t>
            </a:r>
            <a:endParaRPr/>
          </a:p>
        </p:txBody>
      </p:sp>
      <p:sp>
        <p:nvSpPr>
          <p:cNvPr id="33" name="Google Shape;33;p6"/>
          <p:cNvSpPr txBox="1">
            <a:spLocks noGrp="1"/>
          </p:cNvSpPr>
          <p:nvPr>
            <p:ph type="body" idx="1"/>
          </p:nvPr>
        </p:nvSpPr>
        <p:spPr>
          <a:xfrm>
            <a:off x="285750" y="1247013"/>
            <a:ext cx="8572500" cy="45963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a:t>We segment the noisy speech signal into frames indexed by k and compute the STFT for each segment:</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r>
              <a:rPr lang="en-US"/>
              <a:t>Uncorrelated background noise results in power spectra with no cross terms:</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r>
              <a:rPr lang="en-US"/>
              <a:t>Need to estimate power spectrum of speech signal:</a:t>
            </a:r>
            <a:endParaRPr/>
          </a:p>
        </p:txBody>
      </p:sp>
      <p:pic>
        <p:nvPicPr>
          <p:cNvPr id="34" name="Google Shape;34;p6"/>
          <p:cNvPicPr preferRelativeResize="0"/>
          <p:nvPr/>
        </p:nvPicPr>
        <p:blipFill>
          <a:blip r:embed="rId4">
            <a:alphaModFix/>
          </a:blip>
          <a:stretch>
            <a:fillRect/>
          </a:stretch>
        </p:blipFill>
        <p:spPr>
          <a:xfrm>
            <a:off x="1276291" y="2113575"/>
            <a:ext cx="5834785" cy="619125"/>
          </a:xfrm>
          <a:prstGeom prst="rect">
            <a:avLst/>
          </a:prstGeom>
          <a:noFill/>
          <a:ln>
            <a:noFill/>
          </a:ln>
        </p:spPr>
      </p:pic>
      <p:pic>
        <p:nvPicPr>
          <p:cNvPr id="35" name="Google Shape;35;p6"/>
          <p:cNvPicPr preferRelativeResize="0"/>
          <p:nvPr/>
        </p:nvPicPr>
        <p:blipFill>
          <a:blip r:embed="rId5">
            <a:alphaModFix/>
          </a:blip>
          <a:stretch>
            <a:fillRect/>
          </a:stretch>
        </p:blipFill>
        <p:spPr>
          <a:xfrm>
            <a:off x="873575" y="3750538"/>
            <a:ext cx="7258050" cy="590550"/>
          </a:xfrm>
          <a:prstGeom prst="rect">
            <a:avLst/>
          </a:prstGeom>
          <a:noFill/>
          <a:ln>
            <a:noFill/>
          </a:ln>
        </p:spPr>
      </p:pic>
      <p:pic>
        <p:nvPicPr>
          <p:cNvPr id="36" name="Google Shape;36;p6"/>
          <p:cNvPicPr preferRelativeResize="0"/>
          <p:nvPr/>
        </p:nvPicPr>
        <p:blipFill>
          <a:blip r:embed="rId6">
            <a:alphaModFix/>
          </a:blip>
          <a:stretch>
            <a:fillRect/>
          </a:stretch>
        </p:blipFill>
        <p:spPr>
          <a:xfrm>
            <a:off x="3212613" y="4990263"/>
            <a:ext cx="1962150" cy="61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85750" y="200721"/>
            <a:ext cx="8572500" cy="101476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7934B"/>
              </a:buClr>
              <a:buSzPts val="3600"/>
              <a:buFont typeface="Roboto"/>
              <a:buNone/>
            </a:pPr>
            <a:r>
              <a:rPr lang="en-US" sz="3600" b="1" i="0" u="none" strike="noStrike" cap="none">
                <a:solidFill>
                  <a:srgbClr val="A7934B"/>
                </a:solidFill>
                <a:latin typeface="Roboto"/>
                <a:ea typeface="Roboto"/>
                <a:cs typeface="Roboto"/>
                <a:sym typeface="Roboto"/>
              </a:rPr>
              <a:t>A</a:t>
            </a:r>
            <a:r>
              <a:rPr lang="en-US" sz="3600" b="1">
                <a:solidFill>
                  <a:srgbClr val="A7934B"/>
                </a:solidFill>
                <a:latin typeface="Roboto"/>
                <a:ea typeface="Roboto"/>
                <a:cs typeface="Roboto"/>
                <a:sym typeface="Roboto"/>
              </a:rPr>
              <a:t>pproach 1: Wiener Filter</a:t>
            </a:r>
            <a:endParaRPr/>
          </a:p>
        </p:txBody>
      </p:sp>
      <p:sp>
        <p:nvSpPr>
          <p:cNvPr id="42" name="Google Shape;42;p7"/>
          <p:cNvSpPr txBox="1">
            <a:spLocks noGrp="1"/>
          </p:cNvSpPr>
          <p:nvPr>
            <p:ph type="body" idx="1"/>
          </p:nvPr>
        </p:nvSpPr>
        <p:spPr>
          <a:xfrm>
            <a:off x="285750" y="1247013"/>
            <a:ext cx="8572500" cy="4596355"/>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a:t>We consider a Wiener filter which has the form</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r>
              <a:rPr lang="en-US"/>
              <a:t>Assume the expected power of  the noise</a:t>
            </a:r>
            <a:endParaRPr/>
          </a:p>
          <a:p>
            <a:pPr marL="0" lvl="0" indent="457200" algn="l" rtl="0">
              <a:spcBef>
                <a:spcPts val="360"/>
              </a:spcBef>
              <a:spcAft>
                <a:spcPts val="0"/>
              </a:spcAft>
              <a:buNone/>
            </a:pPr>
            <a:r>
              <a:rPr lang="en-US"/>
              <a:t>is equal to the power in the unvoiced regions.</a:t>
            </a:r>
            <a:endParaRPr/>
          </a:p>
          <a:p>
            <a:pPr marL="0" lvl="0" indent="0" algn="l" rtl="0">
              <a:spcBef>
                <a:spcPts val="360"/>
              </a:spcBef>
              <a:spcAft>
                <a:spcPts val="0"/>
              </a:spcAft>
              <a:buNone/>
            </a:pPr>
            <a:endParaRPr/>
          </a:p>
          <a:p>
            <a:pPr marL="0" lvl="0" indent="0" algn="l" rtl="0">
              <a:spcBef>
                <a:spcPts val="360"/>
              </a:spcBef>
              <a:spcAft>
                <a:spcPts val="0"/>
              </a:spcAft>
              <a:buNone/>
            </a:pPr>
            <a:r>
              <a:rPr lang="en-US"/>
              <a:t>Hence we have the spectrum of the speech signal</a:t>
            </a:r>
            <a:endParaRPr/>
          </a:p>
        </p:txBody>
      </p:sp>
      <p:pic>
        <p:nvPicPr>
          <p:cNvPr id="43" name="Google Shape;43;p7"/>
          <p:cNvPicPr preferRelativeResize="0"/>
          <p:nvPr/>
        </p:nvPicPr>
        <p:blipFill>
          <a:blip r:embed="rId4">
            <a:alphaModFix/>
          </a:blip>
          <a:stretch>
            <a:fillRect/>
          </a:stretch>
        </p:blipFill>
        <p:spPr>
          <a:xfrm>
            <a:off x="568138" y="1918625"/>
            <a:ext cx="8007724" cy="951475"/>
          </a:xfrm>
          <a:prstGeom prst="rect">
            <a:avLst/>
          </a:prstGeom>
          <a:noFill/>
          <a:ln>
            <a:noFill/>
          </a:ln>
        </p:spPr>
      </p:pic>
      <p:pic>
        <p:nvPicPr>
          <p:cNvPr id="44" name="Google Shape;44;p7"/>
          <p:cNvPicPr preferRelativeResize="0"/>
          <p:nvPr/>
        </p:nvPicPr>
        <p:blipFill>
          <a:blip r:embed="rId5">
            <a:alphaModFix/>
          </a:blip>
          <a:stretch>
            <a:fillRect/>
          </a:stretch>
        </p:blipFill>
        <p:spPr>
          <a:xfrm>
            <a:off x="1853775" y="5160100"/>
            <a:ext cx="5436451" cy="683275"/>
          </a:xfrm>
          <a:prstGeom prst="rect">
            <a:avLst/>
          </a:prstGeom>
          <a:noFill/>
          <a:ln>
            <a:noFill/>
          </a:ln>
        </p:spPr>
      </p:pic>
      <p:pic>
        <p:nvPicPr>
          <p:cNvPr id="45" name="Google Shape;45;p7"/>
          <p:cNvPicPr preferRelativeResize="0"/>
          <p:nvPr/>
        </p:nvPicPr>
        <p:blipFill>
          <a:blip r:embed="rId6">
            <a:alphaModFix/>
          </a:blip>
          <a:stretch>
            <a:fillRect/>
          </a:stretch>
        </p:blipFill>
        <p:spPr>
          <a:xfrm>
            <a:off x="6068775" y="3331563"/>
            <a:ext cx="2183175" cy="427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85750" y="200721"/>
            <a:ext cx="8572500" cy="1014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7934B"/>
              </a:buClr>
              <a:buSzPts val="3600"/>
              <a:buFont typeface="Roboto"/>
              <a:buNone/>
            </a:pPr>
            <a:r>
              <a:rPr lang="en-US" sz="3600" b="1">
                <a:solidFill>
                  <a:srgbClr val="A7934B"/>
                </a:solidFill>
                <a:latin typeface="Roboto"/>
                <a:ea typeface="Roboto"/>
                <a:cs typeface="Roboto"/>
                <a:sym typeface="Roboto"/>
              </a:rPr>
              <a:t>Approach 2: Spectral Subtraction</a:t>
            </a:r>
            <a:endParaRPr/>
          </a:p>
        </p:txBody>
      </p:sp>
      <p:sp>
        <p:nvSpPr>
          <p:cNvPr id="51" name="Google Shape;51;p8"/>
          <p:cNvSpPr txBox="1">
            <a:spLocks noGrp="1"/>
          </p:cNvSpPr>
          <p:nvPr>
            <p:ph type="body" idx="1"/>
          </p:nvPr>
        </p:nvSpPr>
        <p:spPr>
          <a:xfrm>
            <a:off x="285750" y="1247013"/>
            <a:ext cx="8572500" cy="45963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a:t>We can estimate the spectrum of the speech signal as</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r>
              <a:rPr lang="en-US"/>
              <a:t>The spectral subtraction technique introduces an over-subtraction factor, α, which depends on segmental SNR</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pic>
        <p:nvPicPr>
          <p:cNvPr id="52" name="Google Shape;52;p8"/>
          <p:cNvPicPr preferRelativeResize="0"/>
          <p:nvPr/>
        </p:nvPicPr>
        <p:blipFill>
          <a:blip r:embed="rId4">
            <a:alphaModFix/>
          </a:blip>
          <a:stretch>
            <a:fillRect/>
          </a:stretch>
        </p:blipFill>
        <p:spPr>
          <a:xfrm>
            <a:off x="669475" y="1791088"/>
            <a:ext cx="7248525" cy="676275"/>
          </a:xfrm>
          <a:prstGeom prst="rect">
            <a:avLst/>
          </a:prstGeom>
          <a:noFill/>
          <a:ln>
            <a:noFill/>
          </a:ln>
        </p:spPr>
      </p:pic>
      <p:pic>
        <p:nvPicPr>
          <p:cNvPr id="53" name="Google Shape;53;p8"/>
          <p:cNvPicPr preferRelativeResize="0"/>
          <p:nvPr/>
        </p:nvPicPr>
        <p:blipFill>
          <a:blip r:embed="rId5">
            <a:alphaModFix/>
          </a:blip>
          <a:stretch>
            <a:fillRect/>
          </a:stretch>
        </p:blipFill>
        <p:spPr>
          <a:xfrm>
            <a:off x="925763" y="3900213"/>
            <a:ext cx="7292476" cy="7098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85750" y="200721"/>
            <a:ext cx="8572500" cy="1014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7934B"/>
              </a:buClr>
              <a:buSzPts val="3600"/>
              <a:buFont typeface="Roboto"/>
              <a:buNone/>
            </a:pPr>
            <a:r>
              <a:rPr lang="en-US" sz="3600" b="1">
                <a:solidFill>
                  <a:srgbClr val="A7934B"/>
                </a:solidFill>
                <a:latin typeface="Roboto"/>
                <a:ea typeface="Roboto"/>
                <a:cs typeface="Roboto"/>
                <a:sym typeface="Roboto"/>
              </a:rPr>
              <a:t>Approach 2: Spectral Subtraction</a:t>
            </a:r>
            <a:endParaRPr/>
          </a:p>
        </p:txBody>
      </p:sp>
      <p:sp>
        <p:nvSpPr>
          <p:cNvPr id="59" name="Google Shape;59;p9"/>
          <p:cNvSpPr txBox="1">
            <a:spLocks noGrp="1"/>
          </p:cNvSpPr>
          <p:nvPr>
            <p:ph type="body" idx="1"/>
          </p:nvPr>
        </p:nvSpPr>
        <p:spPr>
          <a:xfrm>
            <a:off x="285750" y="1247027"/>
            <a:ext cx="8572500" cy="54204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a:t>A more robust multi-band approach</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r>
              <a:rPr lang="en-US"/>
              <a:t>where we compute power spectra in each frequency band.</a:t>
            </a:r>
            <a:endParaRPr/>
          </a:p>
          <a:p>
            <a:pPr marL="0" lvl="0" indent="0" algn="l" rtl="0">
              <a:spcBef>
                <a:spcPts val="360"/>
              </a:spcBef>
              <a:spcAft>
                <a:spcPts val="0"/>
              </a:spcAft>
              <a:buNone/>
            </a:pPr>
            <a:endParaRPr/>
          </a:p>
          <a:p>
            <a:pPr marL="0" lvl="0" indent="0" algn="l" rtl="0">
              <a:spcBef>
                <a:spcPts val="360"/>
              </a:spcBef>
              <a:spcAft>
                <a:spcPts val="0"/>
              </a:spcAft>
              <a:buNone/>
            </a:pPr>
            <a:r>
              <a:rPr lang="en-US"/>
              <a:t>Note we again have an over-subtraction factor, α, as well as an additional parameter δ to adjust noise removal.</a:t>
            </a:r>
            <a:endParaRPr/>
          </a:p>
          <a:p>
            <a:pPr marL="0" lvl="0" indent="0" algn="l" rtl="0">
              <a:spcBef>
                <a:spcPts val="360"/>
              </a:spcBef>
              <a:spcAft>
                <a:spcPts val="0"/>
              </a:spcAft>
              <a:buNone/>
            </a:pPr>
            <a:endParaRPr/>
          </a:p>
          <a:p>
            <a:pPr marL="0" lvl="0" indent="0" algn="l" rtl="0">
              <a:spcBef>
                <a:spcPts val="360"/>
              </a:spcBef>
              <a:spcAft>
                <a:spcPts val="0"/>
              </a:spcAft>
              <a:buNone/>
            </a:pPr>
            <a:r>
              <a:rPr lang="en-US"/>
              <a:t>Ultimately apply ISTFT and overlap-add to find enhance speech signal	   . </a:t>
            </a:r>
            <a:endParaRPr/>
          </a:p>
          <a:p>
            <a:pPr marL="0" lvl="0" indent="0" algn="l" rtl="0">
              <a:spcBef>
                <a:spcPts val="360"/>
              </a:spcBef>
              <a:spcAft>
                <a:spcPts val="0"/>
              </a:spcAft>
              <a:buNone/>
            </a:pPr>
            <a:endParaRPr/>
          </a:p>
        </p:txBody>
      </p:sp>
      <p:pic>
        <p:nvPicPr>
          <p:cNvPr id="60" name="Google Shape;60;p9"/>
          <p:cNvPicPr preferRelativeResize="0"/>
          <p:nvPr/>
        </p:nvPicPr>
        <p:blipFill>
          <a:blip r:embed="rId4">
            <a:alphaModFix/>
          </a:blip>
          <a:stretch>
            <a:fillRect/>
          </a:stretch>
        </p:blipFill>
        <p:spPr>
          <a:xfrm>
            <a:off x="0" y="1818534"/>
            <a:ext cx="9144000" cy="1458983"/>
          </a:xfrm>
          <a:prstGeom prst="rect">
            <a:avLst/>
          </a:prstGeom>
          <a:noFill/>
          <a:ln>
            <a:noFill/>
          </a:ln>
        </p:spPr>
      </p:pic>
      <p:pic>
        <p:nvPicPr>
          <p:cNvPr id="61" name="Google Shape;61;p9"/>
          <p:cNvPicPr preferRelativeResize="0"/>
          <p:nvPr/>
        </p:nvPicPr>
        <p:blipFill>
          <a:blip r:embed="rId5">
            <a:alphaModFix/>
          </a:blip>
          <a:stretch>
            <a:fillRect/>
          </a:stretch>
        </p:blipFill>
        <p:spPr>
          <a:xfrm>
            <a:off x="2275125" y="5702450"/>
            <a:ext cx="623225" cy="45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85750" y="211873"/>
            <a:ext cx="8572500" cy="100361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Dataset</a:t>
            </a:r>
            <a:endParaRPr sz="2000"/>
          </a:p>
        </p:txBody>
      </p:sp>
      <p:sp>
        <p:nvSpPr>
          <p:cNvPr id="67" name="Google Shape;67;p10"/>
          <p:cNvSpPr txBox="1">
            <a:spLocks noGrp="1"/>
          </p:cNvSpPr>
          <p:nvPr>
            <p:ph type="body" idx="1"/>
          </p:nvPr>
        </p:nvSpPr>
        <p:spPr>
          <a:xfrm>
            <a:off x="285750" y="1247013"/>
            <a:ext cx="8572500" cy="4596355"/>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SzPts val="2400"/>
              <a:buChar char="●"/>
            </a:pPr>
            <a:r>
              <a:rPr lang="en-US"/>
              <a:t>TIMIT Dataset</a:t>
            </a:r>
            <a:endParaRPr/>
          </a:p>
          <a:p>
            <a:pPr marL="457200" lvl="0" indent="-381000" algn="l" rtl="0">
              <a:spcBef>
                <a:spcPts val="0"/>
              </a:spcBef>
              <a:spcAft>
                <a:spcPts val="0"/>
              </a:spcAft>
              <a:buSzPts val="2400"/>
              <a:buChar char="●"/>
            </a:pPr>
            <a:r>
              <a:rPr lang="en-US"/>
              <a:t>5 female utterances and 5 male utterances</a:t>
            </a:r>
            <a:endParaRPr/>
          </a:p>
          <a:p>
            <a:pPr marL="457200" lvl="0" indent="-381000" algn="l" rtl="0">
              <a:spcBef>
                <a:spcPts val="0"/>
              </a:spcBef>
              <a:spcAft>
                <a:spcPts val="0"/>
              </a:spcAft>
              <a:buSzPts val="2400"/>
              <a:buChar char="●"/>
            </a:pPr>
            <a:r>
              <a:rPr lang="en-US"/>
              <a:t>Additive White Noise</a:t>
            </a:r>
            <a:endParaRPr/>
          </a:p>
          <a:p>
            <a:pPr marL="914400" lvl="1" indent="-361950" algn="l" rtl="0">
              <a:spcBef>
                <a:spcPts val="0"/>
              </a:spcBef>
              <a:spcAft>
                <a:spcPts val="0"/>
              </a:spcAft>
              <a:buSzPts val="2100"/>
              <a:buChar char="○"/>
            </a:pPr>
            <a:r>
              <a:rPr lang="en-US"/>
              <a:t>5 dB, 10 dB, and 15 dB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285750" y="211873"/>
            <a:ext cx="8572500" cy="10035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Evaluation Criteria</a:t>
            </a:r>
            <a:endParaRPr sz="2000"/>
          </a:p>
        </p:txBody>
      </p:sp>
      <p:sp>
        <p:nvSpPr>
          <p:cNvPr id="73" name="Google Shape;73;p11"/>
          <p:cNvSpPr txBox="1">
            <a:spLocks noGrp="1"/>
          </p:cNvSpPr>
          <p:nvPr>
            <p:ph type="body" idx="1"/>
          </p:nvPr>
        </p:nvSpPr>
        <p:spPr>
          <a:xfrm>
            <a:off x="285750" y="1247013"/>
            <a:ext cx="8572500" cy="4596300"/>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SzPts val="2400"/>
              <a:buChar char="●"/>
            </a:pPr>
            <a:r>
              <a:rPr lang="en-US"/>
              <a:t>SNR</a:t>
            </a:r>
            <a:endParaRPr/>
          </a:p>
          <a:p>
            <a:pPr marL="457200" lvl="0" indent="-381000" algn="l" rtl="0">
              <a:spcBef>
                <a:spcPts val="0"/>
              </a:spcBef>
              <a:spcAft>
                <a:spcPts val="0"/>
              </a:spcAft>
              <a:buSzPts val="2400"/>
              <a:buChar char="●"/>
            </a:pPr>
            <a:r>
              <a:rPr lang="en-US"/>
              <a:t>PSEQ</a:t>
            </a:r>
            <a:endParaRPr/>
          </a:p>
          <a:p>
            <a:pPr marL="914400" lvl="1" indent="-361950" algn="l" rtl="0">
              <a:spcBef>
                <a:spcPts val="0"/>
              </a:spcBef>
              <a:spcAft>
                <a:spcPts val="0"/>
              </a:spcAft>
              <a:buSzPts val="2100"/>
              <a:buChar char="○"/>
            </a:pPr>
            <a:r>
              <a:rPr lang="en-US"/>
              <a:t>Objective metric to model the subjective human perception of voice quality</a:t>
            </a:r>
            <a:endParaRPr/>
          </a:p>
          <a:p>
            <a:pPr marL="457200" lvl="0" indent="-381000" algn="l" rtl="0">
              <a:spcBef>
                <a:spcPts val="0"/>
              </a:spcBef>
              <a:spcAft>
                <a:spcPts val="0"/>
              </a:spcAft>
              <a:buSzPts val="2400"/>
              <a:buChar char="●"/>
            </a:pPr>
            <a:r>
              <a:rPr lang="en-US"/>
              <a:t>Visual assessment of spectrogram</a:t>
            </a:r>
            <a:endParaRPr/>
          </a:p>
          <a:p>
            <a:pPr marL="457200" lvl="0" indent="-381000" algn="l" rtl="0">
              <a:spcBef>
                <a:spcPts val="0"/>
              </a:spcBef>
              <a:spcAft>
                <a:spcPts val="0"/>
              </a:spcAft>
              <a:buSzPts val="2400"/>
              <a:buChar char="●"/>
            </a:pPr>
            <a:r>
              <a:rPr lang="en-US"/>
              <a:t>Perceptual auditory assessment of enhanced signal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285750" y="211875"/>
            <a:ext cx="8463600" cy="1003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7934B"/>
              </a:buClr>
              <a:buSzPts val="3000"/>
              <a:buFont typeface="Roboto"/>
              <a:buNone/>
            </a:pPr>
            <a:r>
              <a:rPr lang="en-US" sz="3600" b="1">
                <a:solidFill>
                  <a:srgbClr val="A7934B"/>
                </a:solidFill>
                <a:latin typeface="Roboto"/>
                <a:ea typeface="Roboto"/>
                <a:cs typeface="Roboto"/>
                <a:sym typeface="Roboto"/>
              </a:rPr>
              <a:t>Wiener Filter Performance: Spectrogram</a:t>
            </a:r>
            <a:endParaRPr sz="3600"/>
          </a:p>
        </p:txBody>
      </p:sp>
      <p:sp>
        <p:nvSpPr>
          <p:cNvPr id="79" name="Google Shape;79;p12"/>
          <p:cNvSpPr txBox="1">
            <a:spLocks noGrp="1"/>
          </p:cNvSpPr>
          <p:nvPr>
            <p:ph type="body" idx="1"/>
          </p:nvPr>
        </p:nvSpPr>
        <p:spPr>
          <a:xfrm>
            <a:off x="843650" y="1918625"/>
            <a:ext cx="14559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Original:</a:t>
            </a:r>
            <a:endParaRPr sz="2600"/>
          </a:p>
          <a:p>
            <a:pPr marL="0" lvl="0" indent="0" algn="l" rtl="0">
              <a:spcBef>
                <a:spcPts val="360"/>
              </a:spcBef>
              <a:spcAft>
                <a:spcPts val="0"/>
              </a:spcAft>
              <a:buNone/>
            </a:pPr>
            <a:endParaRPr sz="2600"/>
          </a:p>
        </p:txBody>
      </p:sp>
      <p:pic>
        <p:nvPicPr>
          <p:cNvPr id="80" name="Google Shape;80;p12"/>
          <p:cNvPicPr preferRelativeResize="0"/>
          <p:nvPr/>
        </p:nvPicPr>
        <p:blipFill>
          <a:blip r:embed="rId4">
            <a:alphaModFix/>
          </a:blip>
          <a:stretch>
            <a:fillRect/>
          </a:stretch>
        </p:blipFill>
        <p:spPr>
          <a:xfrm>
            <a:off x="2441125" y="1373400"/>
            <a:ext cx="6137143" cy="4602863"/>
          </a:xfrm>
          <a:prstGeom prst="rect">
            <a:avLst/>
          </a:prstGeom>
          <a:noFill/>
          <a:ln>
            <a:noFill/>
          </a:ln>
        </p:spPr>
      </p:pic>
      <p:sp>
        <p:nvSpPr>
          <p:cNvPr id="81" name="Google Shape;81;p12"/>
          <p:cNvSpPr txBox="1">
            <a:spLocks noGrp="1"/>
          </p:cNvSpPr>
          <p:nvPr>
            <p:ph type="body" idx="1"/>
          </p:nvPr>
        </p:nvSpPr>
        <p:spPr>
          <a:xfrm>
            <a:off x="1194350" y="3295550"/>
            <a:ext cx="11052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Noisy:</a:t>
            </a:r>
            <a:endParaRPr sz="2600"/>
          </a:p>
          <a:p>
            <a:pPr marL="0" lvl="0" indent="0" algn="l" rtl="0">
              <a:spcBef>
                <a:spcPts val="360"/>
              </a:spcBef>
              <a:spcAft>
                <a:spcPts val="0"/>
              </a:spcAft>
              <a:buNone/>
            </a:pPr>
            <a:endParaRPr sz="2600"/>
          </a:p>
        </p:txBody>
      </p:sp>
      <p:sp>
        <p:nvSpPr>
          <p:cNvPr id="82" name="Google Shape;82;p12"/>
          <p:cNvSpPr txBox="1">
            <a:spLocks noGrp="1"/>
          </p:cNvSpPr>
          <p:nvPr>
            <p:ph type="body" idx="1"/>
          </p:nvPr>
        </p:nvSpPr>
        <p:spPr>
          <a:xfrm>
            <a:off x="438350" y="4672464"/>
            <a:ext cx="18612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Enhanced:</a:t>
            </a:r>
            <a:endParaRPr sz="2600"/>
          </a:p>
        </p:txBody>
      </p:sp>
      <p:sp>
        <p:nvSpPr>
          <p:cNvPr id="83" name="Google Shape;83;p12"/>
          <p:cNvSpPr txBox="1">
            <a:spLocks noGrp="1"/>
          </p:cNvSpPr>
          <p:nvPr>
            <p:ph type="body" idx="1"/>
          </p:nvPr>
        </p:nvSpPr>
        <p:spPr>
          <a:xfrm>
            <a:off x="654625" y="6185575"/>
            <a:ext cx="6216900" cy="5445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600"/>
              <a:t>Example of 15 dB noise</a:t>
            </a:r>
            <a:endParaRPr sz="2600"/>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680</Words>
  <Application>Microsoft Office PowerPoint</Application>
  <PresentationFormat>On-screen Show (4:3)</PresentationFormat>
  <Paragraphs>111</Paragraphs>
  <Slides>14</Slides>
  <Notes>14</Notes>
  <HiddenSlides>0</HiddenSlides>
  <MMClips>4</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Roboto</vt:lpstr>
      <vt:lpstr>Custom Design</vt:lpstr>
      <vt:lpstr>Speech Enhancement for Signals with Additive White Noise</vt:lpstr>
      <vt:lpstr>Introduction:</vt:lpstr>
      <vt:lpstr>Problem Formulation</vt:lpstr>
      <vt:lpstr>Approach 1: Wiener Filter</vt:lpstr>
      <vt:lpstr>Approach 2: Spectral Subtraction</vt:lpstr>
      <vt:lpstr>Approach 2: Spectral Subtraction</vt:lpstr>
      <vt:lpstr>Dataset</vt:lpstr>
      <vt:lpstr>Evaluation Criteria</vt:lpstr>
      <vt:lpstr>Wiener Filter Performance: Spectrogram</vt:lpstr>
      <vt:lpstr>Spectral Subtraction Performance: Spectrogram</vt:lpstr>
      <vt:lpstr>PESQ Comparison</vt:lpstr>
      <vt:lpstr>Enhanced Speech Signals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Enhancement for Signals with Additive White Noise</dc:title>
  <cp:lastModifiedBy>Yue Teng</cp:lastModifiedBy>
  <cp:revision>3</cp:revision>
  <dcterms:modified xsi:type="dcterms:W3CDTF">2022-04-19T02:59:17Z</dcterms:modified>
</cp:coreProperties>
</file>