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6858000" cx="9144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73">
          <p15:clr>
            <a:srgbClr val="A4A3A4"/>
          </p15:clr>
        </p15:guide>
        <p15:guide id="2" pos="18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C9AB056-AE6D-4236-B87B-8EC7DB85C6A5}">
  <a:tblStyle styleId="{0C9AB056-AE6D-4236-B87B-8EC7DB85C6A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73" orient="horz"/>
        <p:guide pos="183"/>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font" Target="fonts/Roboto-bold.fntdata"/><Relationship Id="rId10" Type="http://schemas.openxmlformats.org/officeDocument/2006/relationships/slide" Target="slides/slide4.xml"/><Relationship Id="rId21" Type="http://schemas.openxmlformats.org/officeDocument/2006/relationships/font" Target="fonts/Roboto-regular.fntdata"/><Relationship Id="rId13" Type="http://schemas.openxmlformats.org/officeDocument/2006/relationships/slide" Target="slides/slide7.xml"/><Relationship Id="rId24" Type="http://schemas.openxmlformats.org/officeDocument/2006/relationships/font" Target="fonts/Roboto-boldItalic.fntdata"/><Relationship Id="rId12" Type="http://schemas.openxmlformats.org/officeDocument/2006/relationships/slide" Target="slides/slide6.xml"/><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 name="Shape 14"/>
        <p:cNvGrpSpPr/>
        <p:nvPr/>
      </p:nvGrpSpPr>
      <p:grpSpPr>
        <a:xfrm>
          <a:off x="0" y="0"/>
          <a:ext cx="0" cy="0"/>
          <a:chOff x="0" y="0"/>
          <a:chExt cx="0" cy="0"/>
        </a:xfrm>
      </p:grpSpPr>
      <p:sp>
        <p:nvSpPr>
          <p:cNvPr id="15" name="Google Shape;1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24f269e7d9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g124f269e7d9_1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24f269e7d9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g124f269e7d9_1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24f269e7d9_7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g124f269e7d9_7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1b2b6db3b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g11b2b6db3be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1b2b6db3be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g11b2b6db3be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 name="Shape 20"/>
        <p:cNvGrpSpPr/>
        <p:nvPr/>
      </p:nvGrpSpPr>
      <p:grpSpPr>
        <a:xfrm>
          <a:off x="0" y="0"/>
          <a:ext cx="0" cy="0"/>
          <a:chOff x="0" y="0"/>
          <a:chExt cx="0" cy="0"/>
        </a:xfrm>
      </p:grpSpPr>
      <p:sp>
        <p:nvSpPr>
          <p:cNvPr id="21" name="Google Shape;21;g11b2b6db3be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g11b2b6db3be_0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 name="Shape 28"/>
        <p:cNvGrpSpPr/>
        <p:nvPr/>
      </p:nvGrpSpPr>
      <p:grpSpPr>
        <a:xfrm>
          <a:off x="0" y="0"/>
          <a:ext cx="0" cy="0"/>
          <a:chOff x="0" y="0"/>
          <a:chExt cx="0" cy="0"/>
        </a:xfrm>
      </p:grpSpPr>
      <p:sp>
        <p:nvSpPr>
          <p:cNvPr id="29" name="Google Shape;29;g124f269e7d9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g124f269e7d9_1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 name="Shape 37"/>
        <p:cNvGrpSpPr/>
        <p:nvPr/>
      </p:nvGrpSpPr>
      <p:grpSpPr>
        <a:xfrm>
          <a:off x="0" y="0"/>
          <a:ext cx="0" cy="0"/>
          <a:chOff x="0" y="0"/>
          <a:chExt cx="0" cy="0"/>
        </a:xfrm>
      </p:grpSpPr>
      <p:sp>
        <p:nvSpPr>
          <p:cNvPr id="38" name="Google Shape;3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g11b2b6db3b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g11b2b6db3be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124f269e7d9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g124f269e7d9_1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1b2b6db3be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g11b2b6db3be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1b2b6db3b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g11b2b6db3be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6" name="Shape 6"/>
        <p:cNvGrpSpPr/>
        <p:nvPr/>
      </p:nvGrpSpPr>
      <p:grpSpPr>
        <a:xfrm>
          <a:off x="0" y="0"/>
          <a:ext cx="0" cy="0"/>
          <a:chOff x="0" y="0"/>
          <a:chExt cx="0" cy="0"/>
        </a:xfrm>
      </p:grpSpPr>
      <p:sp>
        <p:nvSpPr>
          <p:cNvPr id="7" name="Google Shape;7;p2"/>
          <p:cNvSpPr txBox="1"/>
          <p:nvPr>
            <p:ph idx="1" type="subTitle"/>
          </p:nvPr>
        </p:nvSpPr>
        <p:spPr>
          <a:xfrm>
            <a:off x="1857436" y="3793068"/>
            <a:ext cx="5096935" cy="1684868"/>
          </a:xfrm>
          <a:prstGeom prst="rect">
            <a:avLst/>
          </a:prstGeom>
          <a:noFill/>
          <a:ln>
            <a:noFill/>
          </a:ln>
        </p:spPr>
        <p:txBody>
          <a:bodyPr anchorCtr="0" anchor="t" bIns="45700" lIns="91425" spcFirstLastPara="1" rIns="91425" wrap="square" tIns="45700">
            <a:noAutofit/>
          </a:bodyPr>
          <a:lstStyle>
            <a:lvl1pPr lvl="0" marR="0" rtl="0" algn="l">
              <a:lnSpc>
                <a:spcPct val="200000"/>
              </a:lnSpc>
              <a:spcBef>
                <a:spcPts val="360"/>
              </a:spcBef>
              <a:spcAft>
                <a:spcPts val="0"/>
              </a:spcAft>
              <a:buClr>
                <a:srgbClr val="A7934B"/>
              </a:buClr>
              <a:buSzPts val="1800"/>
              <a:buFont typeface="Arial"/>
              <a:buNone/>
              <a:defRPr b="0" i="0" sz="1800" u="none" cap="none" strike="noStrike">
                <a:solidFill>
                  <a:srgbClr val="A7934B"/>
                </a:solidFill>
                <a:latin typeface="Roboto"/>
                <a:ea typeface="Roboto"/>
                <a:cs typeface="Roboto"/>
                <a:sym typeface="Roboto"/>
              </a:defRPr>
            </a:lvl1pPr>
            <a:lvl2pPr lvl="1" marR="0" rtl="0" algn="ctr">
              <a:spcBef>
                <a:spcPts val="420"/>
              </a:spcBef>
              <a:spcAft>
                <a:spcPts val="0"/>
              </a:spcAft>
              <a:buClr>
                <a:srgbClr val="888888"/>
              </a:buClr>
              <a:buSzPts val="2100"/>
              <a:buFont typeface="Arial"/>
              <a:buNone/>
              <a:defRPr b="0" i="0" sz="2100" u="none" cap="none" strike="noStrike">
                <a:solidFill>
                  <a:srgbClr val="888888"/>
                </a:solidFill>
                <a:latin typeface="Arial"/>
                <a:ea typeface="Arial"/>
                <a:cs typeface="Arial"/>
                <a:sym typeface="Arial"/>
              </a:defRPr>
            </a:lvl2pPr>
            <a:lvl3pPr lvl="2" marR="0" rtl="0" algn="ctr">
              <a:spcBef>
                <a:spcPts val="360"/>
              </a:spcBef>
              <a:spcAft>
                <a:spcPts val="0"/>
              </a:spcAft>
              <a:buClr>
                <a:srgbClr val="888888"/>
              </a:buClr>
              <a:buSzPts val="1800"/>
              <a:buFont typeface="Arial"/>
              <a:buNone/>
              <a:defRPr b="0" i="0" sz="1800" u="none" cap="none" strike="noStrike">
                <a:solidFill>
                  <a:srgbClr val="888888"/>
                </a:solidFill>
                <a:latin typeface="Arial"/>
                <a:ea typeface="Arial"/>
                <a:cs typeface="Arial"/>
                <a:sym typeface="Arial"/>
              </a:defRPr>
            </a:lvl3pPr>
            <a:lvl4pPr lvl="3" marR="0" rtl="0" algn="ctr">
              <a:spcBef>
                <a:spcPts val="300"/>
              </a:spcBef>
              <a:spcAft>
                <a:spcPts val="0"/>
              </a:spcAft>
              <a:buClr>
                <a:srgbClr val="888888"/>
              </a:buClr>
              <a:buSzPts val="1500"/>
              <a:buFont typeface="Arial"/>
              <a:buNone/>
              <a:defRPr b="0" i="0" sz="1500" u="none" cap="none" strike="noStrike">
                <a:solidFill>
                  <a:srgbClr val="888888"/>
                </a:solidFill>
                <a:latin typeface="Arial"/>
                <a:ea typeface="Arial"/>
                <a:cs typeface="Arial"/>
                <a:sym typeface="Arial"/>
              </a:defRPr>
            </a:lvl4pPr>
            <a:lvl5pPr lvl="4" marR="0" rtl="0" algn="ctr">
              <a:spcBef>
                <a:spcPts val="300"/>
              </a:spcBef>
              <a:spcAft>
                <a:spcPts val="0"/>
              </a:spcAft>
              <a:buClr>
                <a:srgbClr val="888888"/>
              </a:buClr>
              <a:buSzPts val="1500"/>
              <a:buFont typeface="Arial"/>
              <a:buNone/>
              <a:defRPr b="0" i="0" sz="1500" u="none" cap="none" strike="noStrike">
                <a:solidFill>
                  <a:srgbClr val="888888"/>
                </a:solidFill>
                <a:latin typeface="Arial"/>
                <a:ea typeface="Arial"/>
                <a:cs typeface="Arial"/>
                <a:sym typeface="Arial"/>
              </a:defRPr>
            </a:lvl5pPr>
            <a:lvl6pPr lvl="5" marR="0" rtl="0" algn="ctr">
              <a:spcBef>
                <a:spcPts val="300"/>
              </a:spcBef>
              <a:spcAft>
                <a:spcPts val="0"/>
              </a:spcAft>
              <a:buClr>
                <a:srgbClr val="888888"/>
              </a:buClr>
              <a:buSzPts val="1500"/>
              <a:buFont typeface="Arial"/>
              <a:buNone/>
              <a:defRPr b="0" i="0" sz="1500" u="none" cap="none" strike="noStrike">
                <a:solidFill>
                  <a:srgbClr val="888888"/>
                </a:solidFill>
                <a:latin typeface="Arial"/>
                <a:ea typeface="Arial"/>
                <a:cs typeface="Arial"/>
                <a:sym typeface="Arial"/>
              </a:defRPr>
            </a:lvl6pPr>
            <a:lvl7pPr lvl="6" marR="0" rtl="0" algn="ctr">
              <a:spcBef>
                <a:spcPts val="300"/>
              </a:spcBef>
              <a:spcAft>
                <a:spcPts val="0"/>
              </a:spcAft>
              <a:buClr>
                <a:srgbClr val="888888"/>
              </a:buClr>
              <a:buSzPts val="1500"/>
              <a:buFont typeface="Arial"/>
              <a:buNone/>
              <a:defRPr b="0" i="0" sz="1500" u="none" cap="none" strike="noStrike">
                <a:solidFill>
                  <a:srgbClr val="888888"/>
                </a:solidFill>
                <a:latin typeface="Arial"/>
                <a:ea typeface="Arial"/>
                <a:cs typeface="Arial"/>
                <a:sym typeface="Arial"/>
              </a:defRPr>
            </a:lvl7pPr>
            <a:lvl8pPr lvl="7" marR="0" rtl="0" algn="ctr">
              <a:spcBef>
                <a:spcPts val="300"/>
              </a:spcBef>
              <a:spcAft>
                <a:spcPts val="0"/>
              </a:spcAft>
              <a:buClr>
                <a:srgbClr val="888888"/>
              </a:buClr>
              <a:buSzPts val="1500"/>
              <a:buFont typeface="Arial"/>
              <a:buNone/>
              <a:defRPr b="0" i="0" sz="1500" u="none" cap="none" strike="noStrike">
                <a:solidFill>
                  <a:srgbClr val="888888"/>
                </a:solidFill>
                <a:latin typeface="Arial"/>
                <a:ea typeface="Arial"/>
                <a:cs typeface="Arial"/>
                <a:sym typeface="Arial"/>
              </a:defRPr>
            </a:lvl8pPr>
            <a:lvl9pPr lvl="8" marR="0" rtl="0" algn="ctr">
              <a:spcBef>
                <a:spcPts val="300"/>
              </a:spcBef>
              <a:spcAft>
                <a:spcPts val="0"/>
              </a:spcAft>
              <a:buClr>
                <a:srgbClr val="888888"/>
              </a:buClr>
              <a:buSzPts val="1500"/>
              <a:buFont typeface="Arial"/>
              <a:buNone/>
              <a:defRPr b="0" i="0" sz="1500" u="none" cap="none" strike="noStrike">
                <a:solidFill>
                  <a:srgbClr val="888888"/>
                </a:solidFill>
                <a:latin typeface="Arial"/>
                <a:ea typeface="Arial"/>
                <a:cs typeface="Arial"/>
                <a:sym typeface="Arial"/>
              </a:defRPr>
            </a:lvl9pPr>
          </a:lstStyle>
          <a:p/>
        </p:txBody>
      </p:sp>
      <p:sp>
        <p:nvSpPr>
          <p:cNvPr id="8" name="Google Shape;8;p2"/>
          <p:cNvSpPr txBox="1"/>
          <p:nvPr>
            <p:ph type="ctrTitle"/>
          </p:nvPr>
        </p:nvSpPr>
        <p:spPr>
          <a:xfrm>
            <a:off x="1857437" y="333632"/>
            <a:ext cx="5096935" cy="3459435"/>
          </a:xfrm>
          <a:prstGeom prst="rect">
            <a:avLst/>
          </a:prstGeom>
          <a:noFill/>
          <a:ln>
            <a:noFill/>
          </a:ln>
        </p:spPr>
        <p:txBody>
          <a:bodyPr anchorCtr="0" anchor="b" bIns="45700" lIns="91425" spcFirstLastPara="1" rIns="91425" wrap="square" tIns="45700">
            <a:normAutofit/>
          </a:bodyPr>
          <a:lstStyle>
            <a:lvl1pPr lvl="0" marR="0" rtl="0" algn="l">
              <a:lnSpc>
                <a:spcPct val="114285"/>
              </a:lnSpc>
              <a:spcBef>
                <a:spcPts val="0"/>
              </a:spcBef>
              <a:spcAft>
                <a:spcPts val="0"/>
              </a:spcAft>
              <a:buClr>
                <a:srgbClr val="003057"/>
              </a:buClr>
              <a:buSzPts val="4200"/>
              <a:buFont typeface="Roboto"/>
              <a:buNone/>
              <a:defRPr b="1" i="0" sz="4200" u="none" cap="none" strike="noStrike">
                <a:solidFill>
                  <a:srgbClr val="003057"/>
                </a:solidFill>
                <a:latin typeface="Roboto"/>
                <a:ea typeface="Roboto"/>
                <a:cs typeface="Roboto"/>
                <a:sym typeface="Robo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9" name="Shape 9"/>
        <p:cNvGrpSpPr/>
        <p:nvPr/>
      </p:nvGrpSpPr>
      <p:grpSpPr>
        <a:xfrm>
          <a:off x="0" y="0"/>
          <a:ext cx="0" cy="0"/>
          <a:chOff x="0" y="0"/>
          <a:chExt cx="0" cy="0"/>
        </a:xfrm>
      </p:grpSpPr>
      <p:sp>
        <p:nvSpPr>
          <p:cNvPr id="10" name="Google Shape;10;p3"/>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indent="-361950" lvl="1" marL="914400" marR="0" rtl="0" algn="l">
              <a:spcBef>
                <a:spcPts val="42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23850" lvl="3" marL="1828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4pPr>
            <a:lvl5pPr indent="-323850" lvl="4" marL="22860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1" name="Google Shape;11;p3"/>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 name="Google Shape;12;p3"/>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3"/>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chemeClr val="dk1"/>
                </a:solidFill>
                <a:latin typeface="Arial"/>
                <a:ea typeface="Arial"/>
                <a:cs typeface="Arial"/>
                <a:sym typeface="Arial"/>
              </a:defRPr>
            </a:lvl1pPr>
            <a:lvl2pPr indent="0" lvl="1" marL="0" marR="0" rtl="0" algn="l">
              <a:spcBef>
                <a:spcPts val="0"/>
              </a:spcBef>
              <a:buNone/>
              <a:defRPr b="0" i="0" sz="1800" u="none" cap="none" strike="noStrike">
                <a:solidFill>
                  <a:schemeClr val="dk1"/>
                </a:solidFill>
                <a:latin typeface="Arial"/>
                <a:ea typeface="Arial"/>
                <a:cs typeface="Arial"/>
                <a:sym typeface="Arial"/>
              </a:defRPr>
            </a:lvl2pPr>
            <a:lvl3pPr indent="0" lvl="2" marL="0" marR="0" rtl="0" algn="l">
              <a:spcBef>
                <a:spcPts val="0"/>
              </a:spcBef>
              <a:buNone/>
              <a:defRPr b="0" i="0" sz="1800" u="none" cap="none" strike="noStrike">
                <a:solidFill>
                  <a:schemeClr val="dk1"/>
                </a:solidFill>
                <a:latin typeface="Arial"/>
                <a:ea typeface="Arial"/>
                <a:cs typeface="Arial"/>
                <a:sym typeface="Arial"/>
              </a:defRPr>
            </a:lvl3pPr>
            <a:lvl4pPr indent="0" lvl="3" marL="0" marR="0" rtl="0" algn="l">
              <a:spcBef>
                <a:spcPts val="0"/>
              </a:spcBef>
              <a:buNone/>
              <a:defRPr b="0" i="0" sz="1800" u="none" cap="none" strike="noStrike">
                <a:solidFill>
                  <a:schemeClr val="dk1"/>
                </a:solidFill>
                <a:latin typeface="Arial"/>
                <a:ea typeface="Arial"/>
                <a:cs typeface="Arial"/>
                <a:sym typeface="Arial"/>
              </a:defRPr>
            </a:lvl4pPr>
            <a:lvl5pPr indent="0" lvl="4" marL="0" marR="0" rtl="0" algn="l">
              <a:spcBef>
                <a:spcPts val="0"/>
              </a:spcBef>
              <a:buNone/>
              <a:defRPr b="0" i="0" sz="1800" u="none" cap="none" strike="noStrike">
                <a:solidFill>
                  <a:schemeClr val="dk1"/>
                </a:solidFill>
                <a:latin typeface="Arial"/>
                <a:ea typeface="Arial"/>
                <a:cs typeface="Arial"/>
                <a:sym typeface="Arial"/>
              </a:defRPr>
            </a:lvl5pPr>
            <a:lvl6pPr indent="0" lvl="5" marL="0" marR="0" rtl="0" algn="l">
              <a:spcBef>
                <a:spcPts val="0"/>
              </a:spcBef>
              <a:buNone/>
              <a:defRPr b="0" i="0" sz="1800" u="none" cap="none" strike="noStrike">
                <a:solidFill>
                  <a:schemeClr val="dk1"/>
                </a:solidFill>
                <a:latin typeface="Arial"/>
                <a:ea typeface="Arial"/>
                <a:cs typeface="Arial"/>
                <a:sym typeface="Arial"/>
              </a:defRPr>
            </a:lvl6pPr>
            <a:lvl7pPr indent="0" lvl="6" marL="0" marR="0" rtl="0" algn="l">
              <a:spcBef>
                <a:spcPts val="0"/>
              </a:spcBef>
              <a:buNone/>
              <a:defRPr b="0" i="0" sz="1800" u="none" cap="none" strike="noStrike">
                <a:solidFill>
                  <a:schemeClr val="dk1"/>
                </a:solidFill>
                <a:latin typeface="Arial"/>
                <a:ea typeface="Arial"/>
                <a:cs typeface="Arial"/>
                <a:sym typeface="Arial"/>
              </a:defRPr>
            </a:lvl7pPr>
            <a:lvl8pPr indent="0" lvl="7" marL="0" marR="0" rtl="0" algn="l">
              <a:spcBef>
                <a:spcPts val="0"/>
              </a:spcBef>
              <a:buNone/>
              <a:defRPr b="0" i="0" sz="1800" u="none" cap="none" strike="noStrike">
                <a:solidFill>
                  <a:schemeClr val="dk1"/>
                </a:solidFill>
                <a:latin typeface="Arial"/>
                <a:ea typeface="Arial"/>
                <a:cs typeface="Arial"/>
                <a:sym typeface="Arial"/>
              </a:defRPr>
            </a:lvl8pPr>
            <a:lvl9pPr indent="0" lvl="8" marL="0" marR="0" rtl="0" algn="l">
              <a:spcBef>
                <a:spcPts val="0"/>
              </a:spcBef>
              <a:buNone/>
              <a:defRPr b="0" i="0" sz="18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2"/>
    <p:sldLayoutId id="214748364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hyperlink" Target="http://drive.google.com/file/d/1fpAz0S3pXQ0RvKHHgQNaVKV4mItU6JAZ/view" TargetMode="External"/><Relationship Id="rId5" Type="http://schemas.openxmlformats.org/officeDocument/2006/relationships/image" Target="../media/image8.png"/><Relationship Id="rId6" Type="http://schemas.openxmlformats.org/officeDocument/2006/relationships/hyperlink" Target="http://drive.google.com/file/d/10Vqu0smF4rR4bDDi-He31bapbiMfQTWo/view" TargetMode="External"/><Relationship Id="rId7" Type="http://schemas.openxmlformats.org/officeDocument/2006/relationships/hyperlink" Target="http://drive.google.com/file/d/1Rj1llH2XyL-XMN_9tGLTnfdzo-Dac6Pc/view" TargetMode="External"/><Relationship Id="rId8" Type="http://schemas.openxmlformats.org/officeDocument/2006/relationships/hyperlink" Target="http://drive.google.com/file/d/1YSOiT7VTuDdc5k5FnM_UjQe_UULFOeMI/view"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12.png"/><Relationship Id="rId6"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11.png"/><Relationship Id="rId6"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6.png"/><Relationship Id="rId5"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 name="Shape 17"/>
        <p:cNvGrpSpPr/>
        <p:nvPr/>
      </p:nvGrpSpPr>
      <p:grpSpPr>
        <a:xfrm>
          <a:off x="0" y="0"/>
          <a:ext cx="0" cy="0"/>
          <a:chOff x="0" y="0"/>
          <a:chExt cx="0" cy="0"/>
        </a:xfrm>
      </p:grpSpPr>
      <p:sp>
        <p:nvSpPr>
          <p:cNvPr id="18" name="Google Shape;18;p4"/>
          <p:cNvSpPr txBox="1"/>
          <p:nvPr>
            <p:ph type="ctrTitle"/>
          </p:nvPr>
        </p:nvSpPr>
        <p:spPr>
          <a:xfrm>
            <a:off x="2023523" y="1422550"/>
            <a:ext cx="6589800" cy="1938900"/>
          </a:xfrm>
          <a:prstGeom prst="rect">
            <a:avLst/>
          </a:prstGeom>
          <a:noFill/>
          <a:ln>
            <a:noFill/>
          </a:ln>
        </p:spPr>
        <p:txBody>
          <a:bodyPr anchorCtr="0" anchor="b" bIns="45700" lIns="91425" spcFirstLastPara="1" rIns="91425" wrap="square" tIns="45700">
            <a:noAutofit/>
          </a:bodyPr>
          <a:lstStyle/>
          <a:p>
            <a:pPr indent="0" lvl="0" marL="0" rtl="0" algn="l">
              <a:lnSpc>
                <a:spcPct val="114285"/>
              </a:lnSpc>
              <a:spcBef>
                <a:spcPts val="0"/>
              </a:spcBef>
              <a:spcAft>
                <a:spcPts val="0"/>
              </a:spcAft>
              <a:buClr>
                <a:srgbClr val="003057"/>
              </a:buClr>
              <a:buSzPts val="4200"/>
              <a:buFont typeface="Roboto"/>
              <a:buNone/>
            </a:pPr>
            <a:r>
              <a:rPr lang="en-US"/>
              <a:t>Speech Enhancement for Signals with Additive White Noise</a:t>
            </a:r>
            <a:endParaRPr/>
          </a:p>
        </p:txBody>
      </p:sp>
      <p:sp>
        <p:nvSpPr>
          <p:cNvPr id="19" name="Google Shape;19;p4"/>
          <p:cNvSpPr txBox="1"/>
          <p:nvPr>
            <p:ph idx="1" type="subTitle"/>
          </p:nvPr>
        </p:nvSpPr>
        <p:spPr>
          <a:xfrm>
            <a:off x="1417875" y="4119375"/>
            <a:ext cx="5097000" cy="1534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857437"/>
              </a:buClr>
              <a:buSzPts val="1800"/>
              <a:buNone/>
            </a:pPr>
            <a:r>
              <a:rPr lang="en-US" sz="2400">
                <a:solidFill>
                  <a:srgbClr val="857437"/>
                </a:solidFill>
              </a:rPr>
              <a:t>Gregory Hessler</a:t>
            </a:r>
            <a:endParaRPr sz="2400">
              <a:solidFill>
                <a:srgbClr val="857437"/>
              </a:solidFill>
            </a:endParaRPr>
          </a:p>
          <a:p>
            <a:pPr indent="0" lvl="0" marL="0" rtl="0" algn="l">
              <a:lnSpc>
                <a:spcPct val="100000"/>
              </a:lnSpc>
              <a:spcBef>
                <a:spcPts val="0"/>
              </a:spcBef>
              <a:spcAft>
                <a:spcPts val="0"/>
              </a:spcAft>
              <a:buClr>
                <a:srgbClr val="857437"/>
              </a:buClr>
              <a:buSzPts val="1800"/>
              <a:buNone/>
            </a:pPr>
            <a:r>
              <a:rPr lang="en-US" sz="2400">
                <a:solidFill>
                  <a:srgbClr val="857437"/>
                </a:solidFill>
              </a:rPr>
              <a:t>Kshama Kodthalu Shivashankara</a:t>
            </a:r>
            <a:endParaRPr sz="2400">
              <a:solidFill>
                <a:srgbClr val="857437"/>
              </a:solidFill>
            </a:endParaRPr>
          </a:p>
          <a:p>
            <a:pPr indent="0" lvl="0" marL="0" rtl="0" algn="l">
              <a:lnSpc>
                <a:spcPct val="100000"/>
              </a:lnSpc>
              <a:spcBef>
                <a:spcPts val="0"/>
              </a:spcBef>
              <a:spcAft>
                <a:spcPts val="0"/>
              </a:spcAft>
              <a:buClr>
                <a:srgbClr val="857437"/>
              </a:buClr>
              <a:buSzPts val="1800"/>
              <a:buNone/>
            </a:pPr>
            <a:r>
              <a:rPr lang="en-US" sz="2400">
                <a:solidFill>
                  <a:srgbClr val="857437"/>
                </a:solidFill>
              </a:rPr>
              <a:t>Yue Teng</a:t>
            </a:r>
            <a:endParaRPr sz="2400">
              <a:solidFill>
                <a:srgbClr val="857437"/>
              </a:solidFill>
              <a:latin typeface="Roboto"/>
              <a:ea typeface="Roboto"/>
              <a:cs typeface="Roboto"/>
              <a:sym typeface="Roboto"/>
            </a:endParaRPr>
          </a:p>
          <a:p>
            <a:pPr indent="0" lvl="0" marL="0" rtl="0" algn="l">
              <a:lnSpc>
                <a:spcPct val="100000"/>
              </a:lnSpc>
              <a:spcBef>
                <a:spcPts val="360"/>
              </a:spcBef>
              <a:spcAft>
                <a:spcPts val="0"/>
              </a:spcAft>
              <a:buClr>
                <a:srgbClr val="857437"/>
              </a:buClr>
              <a:buSzPts val="1800"/>
              <a:buNone/>
            </a:pPr>
            <a:r>
              <a:t/>
            </a:r>
            <a:endParaRPr sz="2400">
              <a:solidFill>
                <a:srgbClr val="857437"/>
              </a:solidFill>
            </a:endParaRPr>
          </a:p>
          <a:p>
            <a:pPr indent="0" lvl="0" marL="0" rtl="0" algn="l">
              <a:lnSpc>
                <a:spcPct val="100000"/>
              </a:lnSpc>
              <a:spcBef>
                <a:spcPts val="360"/>
              </a:spcBef>
              <a:spcAft>
                <a:spcPts val="0"/>
              </a:spcAft>
              <a:buClr>
                <a:srgbClr val="857437"/>
              </a:buClr>
              <a:buSzPts val="1800"/>
              <a:buNone/>
            </a:pPr>
            <a:r>
              <a:rPr lang="en-US" sz="2400">
                <a:solidFill>
                  <a:srgbClr val="857437"/>
                </a:solidFill>
              </a:rPr>
              <a:t>April 25th 2022</a:t>
            </a:r>
            <a:endParaRPr sz="2400">
              <a:solidFill>
                <a:srgbClr val="857437"/>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7" name="Shape 87"/>
        <p:cNvGrpSpPr/>
        <p:nvPr/>
      </p:nvGrpSpPr>
      <p:grpSpPr>
        <a:xfrm>
          <a:off x="0" y="0"/>
          <a:ext cx="0" cy="0"/>
          <a:chOff x="0" y="0"/>
          <a:chExt cx="0" cy="0"/>
        </a:xfrm>
      </p:grpSpPr>
      <p:sp>
        <p:nvSpPr>
          <p:cNvPr id="88" name="Google Shape;88;p13"/>
          <p:cNvSpPr txBox="1"/>
          <p:nvPr>
            <p:ph type="title"/>
          </p:nvPr>
        </p:nvSpPr>
        <p:spPr>
          <a:xfrm>
            <a:off x="285750" y="211875"/>
            <a:ext cx="8463600" cy="1003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A7934B"/>
              </a:buClr>
              <a:buSzPts val="3000"/>
              <a:buFont typeface="Roboto"/>
              <a:buNone/>
            </a:pPr>
            <a:r>
              <a:rPr b="1" lang="en-US" sz="3600">
                <a:solidFill>
                  <a:srgbClr val="A7934B"/>
                </a:solidFill>
                <a:latin typeface="Roboto"/>
                <a:ea typeface="Roboto"/>
                <a:cs typeface="Roboto"/>
                <a:sym typeface="Roboto"/>
              </a:rPr>
              <a:t>Spectral Subtraction Performance</a:t>
            </a:r>
            <a:r>
              <a:rPr b="1" lang="en-US" sz="3600">
                <a:solidFill>
                  <a:srgbClr val="A7934B"/>
                </a:solidFill>
                <a:latin typeface="Roboto"/>
                <a:ea typeface="Roboto"/>
                <a:cs typeface="Roboto"/>
                <a:sym typeface="Roboto"/>
              </a:rPr>
              <a:t>: Spectrogram</a:t>
            </a:r>
            <a:endParaRPr sz="3600"/>
          </a:p>
        </p:txBody>
      </p:sp>
      <p:sp>
        <p:nvSpPr>
          <p:cNvPr id="89" name="Google Shape;89;p13"/>
          <p:cNvSpPr txBox="1"/>
          <p:nvPr>
            <p:ph idx="1" type="body"/>
          </p:nvPr>
        </p:nvSpPr>
        <p:spPr>
          <a:xfrm>
            <a:off x="843650" y="1918625"/>
            <a:ext cx="1455900" cy="544500"/>
          </a:xfrm>
          <a:prstGeom prst="rect">
            <a:avLst/>
          </a:prstGeom>
          <a:noFill/>
          <a:ln>
            <a:noFill/>
          </a:ln>
        </p:spPr>
        <p:txBody>
          <a:bodyPr anchorCtr="0" anchor="t" bIns="45700" lIns="91425" spcFirstLastPara="1" rIns="91425" wrap="square" tIns="45700">
            <a:noAutofit/>
          </a:bodyPr>
          <a:lstStyle/>
          <a:p>
            <a:pPr indent="0" lvl="0" marL="0" rtl="0" algn="l">
              <a:spcBef>
                <a:spcPts val="360"/>
              </a:spcBef>
              <a:spcAft>
                <a:spcPts val="0"/>
              </a:spcAft>
              <a:buNone/>
            </a:pPr>
            <a:r>
              <a:rPr lang="en-US" sz="2600"/>
              <a:t>Original:</a:t>
            </a:r>
            <a:endParaRPr sz="2600"/>
          </a:p>
          <a:p>
            <a:pPr indent="0" lvl="0" marL="0" rtl="0" algn="l">
              <a:spcBef>
                <a:spcPts val="360"/>
              </a:spcBef>
              <a:spcAft>
                <a:spcPts val="0"/>
              </a:spcAft>
              <a:buNone/>
            </a:pPr>
            <a:r>
              <a:t/>
            </a:r>
            <a:endParaRPr sz="2600"/>
          </a:p>
        </p:txBody>
      </p:sp>
      <p:sp>
        <p:nvSpPr>
          <p:cNvPr id="90" name="Google Shape;90;p13"/>
          <p:cNvSpPr txBox="1"/>
          <p:nvPr>
            <p:ph idx="1" type="body"/>
          </p:nvPr>
        </p:nvSpPr>
        <p:spPr>
          <a:xfrm>
            <a:off x="1194350" y="3295550"/>
            <a:ext cx="1105200" cy="544500"/>
          </a:xfrm>
          <a:prstGeom prst="rect">
            <a:avLst/>
          </a:prstGeom>
          <a:noFill/>
          <a:ln>
            <a:noFill/>
          </a:ln>
        </p:spPr>
        <p:txBody>
          <a:bodyPr anchorCtr="0" anchor="t" bIns="45700" lIns="91425" spcFirstLastPara="1" rIns="91425" wrap="square" tIns="45700">
            <a:noAutofit/>
          </a:bodyPr>
          <a:lstStyle/>
          <a:p>
            <a:pPr indent="0" lvl="0" marL="0" rtl="0" algn="l">
              <a:spcBef>
                <a:spcPts val="360"/>
              </a:spcBef>
              <a:spcAft>
                <a:spcPts val="0"/>
              </a:spcAft>
              <a:buNone/>
            </a:pPr>
            <a:r>
              <a:rPr lang="en-US" sz="2600"/>
              <a:t>Noisy:</a:t>
            </a:r>
            <a:endParaRPr sz="2600"/>
          </a:p>
          <a:p>
            <a:pPr indent="0" lvl="0" marL="0" rtl="0" algn="l">
              <a:spcBef>
                <a:spcPts val="360"/>
              </a:spcBef>
              <a:spcAft>
                <a:spcPts val="0"/>
              </a:spcAft>
              <a:buNone/>
            </a:pPr>
            <a:r>
              <a:t/>
            </a:r>
            <a:endParaRPr sz="2600"/>
          </a:p>
        </p:txBody>
      </p:sp>
      <p:sp>
        <p:nvSpPr>
          <p:cNvPr id="91" name="Google Shape;91;p13"/>
          <p:cNvSpPr txBox="1"/>
          <p:nvPr>
            <p:ph idx="1" type="body"/>
          </p:nvPr>
        </p:nvSpPr>
        <p:spPr>
          <a:xfrm>
            <a:off x="438350" y="4672464"/>
            <a:ext cx="1861200" cy="544500"/>
          </a:xfrm>
          <a:prstGeom prst="rect">
            <a:avLst/>
          </a:prstGeom>
          <a:noFill/>
          <a:ln>
            <a:noFill/>
          </a:ln>
        </p:spPr>
        <p:txBody>
          <a:bodyPr anchorCtr="0" anchor="t" bIns="45700" lIns="91425" spcFirstLastPara="1" rIns="91425" wrap="square" tIns="45700">
            <a:noAutofit/>
          </a:bodyPr>
          <a:lstStyle/>
          <a:p>
            <a:pPr indent="0" lvl="0" marL="0" rtl="0" algn="l">
              <a:spcBef>
                <a:spcPts val="360"/>
              </a:spcBef>
              <a:spcAft>
                <a:spcPts val="0"/>
              </a:spcAft>
              <a:buNone/>
            </a:pPr>
            <a:r>
              <a:rPr lang="en-US" sz="2600"/>
              <a:t>Enhanced:</a:t>
            </a:r>
            <a:endParaRPr sz="2600"/>
          </a:p>
        </p:txBody>
      </p:sp>
      <p:sp>
        <p:nvSpPr>
          <p:cNvPr id="92" name="Google Shape;92;p13"/>
          <p:cNvSpPr txBox="1"/>
          <p:nvPr>
            <p:ph idx="1" type="body"/>
          </p:nvPr>
        </p:nvSpPr>
        <p:spPr>
          <a:xfrm>
            <a:off x="654625" y="6185575"/>
            <a:ext cx="6216900" cy="544500"/>
          </a:xfrm>
          <a:prstGeom prst="rect">
            <a:avLst/>
          </a:prstGeom>
          <a:noFill/>
          <a:ln>
            <a:noFill/>
          </a:ln>
        </p:spPr>
        <p:txBody>
          <a:bodyPr anchorCtr="0" anchor="t" bIns="45700" lIns="91425" spcFirstLastPara="1" rIns="91425" wrap="square" tIns="45700">
            <a:noAutofit/>
          </a:bodyPr>
          <a:lstStyle/>
          <a:p>
            <a:pPr indent="0" lvl="0" marL="0" rtl="0" algn="l">
              <a:spcBef>
                <a:spcPts val="360"/>
              </a:spcBef>
              <a:spcAft>
                <a:spcPts val="0"/>
              </a:spcAft>
              <a:buNone/>
            </a:pPr>
            <a:r>
              <a:rPr lang="en-US" sz="2600"/>
              <a:t>Example of 15 dB noise</a:t>
            </a:r>
            <a:endParaRPr sz="2600"/>
          </a:p>
        </p:txBody>
      </p:sp>
      <p:pic>
        <p:nvPicPr>
          <p:cNvPr id="93" name="Google Shape;93;p13"/>
          <p:cNvPicPr preferRelativeResize="0"/>
          <p:nvPr/>
        </p:nvPicPr>
        <p:blipFill>
          <a:blip r:embed="rId4">
            <a:alphaModFix/>
          </a:blip>
          <a:stretch>
            <a:fillRect/>
          </a:stretch>
        </p:blipFill>
        <p:spPr>
          <a:xfrm>
            <a:off x="2451950" y="1367775"/>
            <a:ext cx="6156932" cy="46176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7" name="Shape 97"/>
        <p:cNvGrpSpPr/>
        <p:nvPr/>
      </p:nvGrpSpPr>
      <p:grpSpPr>
        <a:xfrm>
          <a:off x="0" y="0"/>
          <a:ext cx="0" cy="0"/>
          <a:chOff x="0" y="0"/>
          <a:chExt cx="0" cy="0"/>
        </a:xfrm>
      </p:grpSpPr>
      <p:sp>
        <p:nvSpPr>
          <p:cNvPr id="98" name="Google Shape;98;p14"/>
          <p:cNvSpPr txBox="1"/>
          <p:nvPr>
            <p:ph type="title"/>
          </p:nvPr>
        </p:nvSpPr>
        <p:spPr>
          <a:xfrm>
            <a:off x="285750" y="211873"/>
            <a:ext cx="8572500" cy="1003500"/>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A7934B"/>
              </a:buClr>
              <a:buSzPts val="3000"/>
              <a:buFont typeface="Roboto"/>
              <a:buNone/>
            </a:pPr>
            <a:r>
              <a:rPr b="1" lang="en-US" sz="3600">
                <a:solidFill>
                  <a:srgbClr val="A7934B"/>
                </a:solidFill>
                <a:latin typeface="Roboto"/>
                <a:ea typeface="Roboto"/>
                <a:cs typeface="Roboto"/>
                <a:sym typeface="Roboto"/>
              </a:rPr>
              <a:t>PESQ Comparison</a:t>
            </a:r>
            <a:endParaRPr sz="2000"/>
          </a:p>
        </p:txBody>
      </p:sp>
      <p:graphicFrame>
        <p:nvGraphicFramePr>
          <p:cNvPr id="99" name="Google Shape;99;p14"/>
          <p:cNvGraphicFramePr/>
          <p:nvPr/>
        </p:nvGraphicFramePr>
        <p:xfrm>
          <a:off x="210900" y="1749875"/>
          <a:ext cx="3000000" cy="3000000"/>
        </p:xfrm>
        <a:graphic>
          <a:graphicData uri="http://schemas.openxmlformats.org/drawingml/2006/table">
            <a:tbl>
              <a:tblPr>
                <a:noFill/>
                <a:tableStyleId>{0C9AB056-AE6D-4236-B87B-8EC7DB85C6A5}</a:tableStyleId>
              </a:tblPr>
              <a:tblGrid>
                <a:gridCol w="1004650"/>
                <a:gridCol w="1167975"/>
                <a:gridCol w="1684975"/>
                <a:gridCol w="1657850"/>
                <a:gridCol w="1753050"/>
                <a:gridCol w="1453700"/>
              </a:tblGrid>
              <a:tr h="263425">
                <a:tc rowSpan="2">
                  <a:txBody>
                    <a:bodyPr/>
                    <a:lstStyle/>
                    <a:p>
                      <a:pPr indent="0" lvl="0" marL="0" rtl="0" algn="ctr">
                        <a:spcBef>
                          <a:spcPts val="0"/>
                        </a:spcBef>
                        <a:spcAft>
                          <a:spcPts val="0"/>
                        </a:spcAft>
                        <a:buNone/>
                      </a:pPr>
                      <a:r>
                        <a:rPr lang="en-US" sz="1600"/>
                        <a:t>Noise Level</a:t>
                      </a:r>
                      <a:endParaRPr sz="1600"/>
                    </a:p>
                  </a:txBody>
                  <a:tcPr marT="91425" marB="91425" marR="91425" marL="91425" anchor="ctr">
                    <a:lnL cap="flat" cmpd="sng" w="19050">
                      <a:solidFill>
                        <a:srgbClr val="003057"/>
                      </a:solidFill>
                      <a:prstDash val="solid"/>
                      <a:round/>
                      <a:headEnd len="sm" w="sm" type="none"/>
                      <a:tailEnd len="sm" w="sm" type="none"/>
                    </a:lnL>
                    <a:lnR cap="flat" cmpd="sng" w="19050">
                      <a:solidFill>
                        <a:srgbClr val="003057"/>
                      </a:solidFill>
                      <a:prstDash val="solid"/>
                      <a:round/>
                      <a:headEnd len="sm" w="sm" type="none"/>
                      <a:tailEnd len="sm" w="sm" type="none"/>
                    </a:lnR>
                    <a:lnT cap="flat" cmpd="sng" w="19050">
                      <a:solidFill>
                        <a:srgbClr val="003057"/>
                      </a:solidFill>
                      <a:prstDash val="solid"/>
                      <a:round/>
                      <a:headEnd len="sm" w="sm" type="none"/>
                      <a:tailEnd len="sm" w="sm" type="none"/>
                    </a:lnT>
                    <a:lnB cap="flat" cmpd="sng" w="19050">
                      <a:solidFill>
                        <a:srgbClr val="003057"/>
                      </a:solidFill>
                      <a:prstDash val="solid"/>
                      <a:round/>
                      <a:headEnd len="sm" w="sm" type="none"/>
                      <a:tailEnd len="sm" w="sm" type="none"/>
                    </a:lnB>
                    <a:solidFill>
                      <a:schemeClr val="lt1"/>
                    </a:solidFill>
                  </a:tcPr>
                </a:tc>
                <a:tc rowSpan="2">
                  <a:txBody>
                    <a:bodyPr/>
                    <a:lstStyle/>
                    <a:p>
                      <a:pPr indent="0" lvl="0" marL="0" rtl="0" algn="ctr">
                        <a:spcBef>
                          <a:spcPts val="0"/>
                        </a:spcBef>
                        <a:spcAft>
                          <a:spcPts val="0"/>
                        </a:spcAft>
                        <a:buNone/>
                      </a:pPr>
                      <a:r>
                        <a:rPr lang="en-US" sz="1600"/>
                        <a:t>Average Noisy PESQ</a:t>
                      </a:r>
                      <a:endParaRPr sz="1600"/>
                    </a:p>
                  </a:txBody>
                  <a:tcPr marT="91425" marB="91425" marR="91425" marL="91425" anchor="ctr">
                    <a:lnL cap="flat" cmpd="sng" w="19050">
                      <a:solidFill>
                        <a:srgbClr val="003057"/>
                      </a:solidFill>
                      <a:prstDash val="solid"/>
                      <a:round/>
                      <a:headEnd len="sm" w="sm" type="none"/>
                      <a:tailEnd len="sm" w="sm" type="none"/>
                    </a:lnL>
                    <a:lnR cap="flat" cmpd="sng" w="19050">
                      <a:solidFill>
                        <a:srgbClr val="003057"/>
                      </a:solidFill>
                      <a:prstDash val="solid"/>
                      <a:round/>
                      <a:headEnd len="sm" w="sm" type="none"/>
                      <a:tailEnd len="sm" w="sm" type="none"/>
                    </a:lnR>
                    <a:lnT cap="flat" cmpd="sng" w="19050">
                      <a:solidFill>
                        <a:srgbClr val="003057"/>
                      </a:solidFill>
                      <a:prstDash val="solid"/>
                      <a:round/>
                      <a:headEnd len="sm" w="sm" type="none"/>
                      <a:tailEnd len="sm" w="sm" type="none"/>
                    </a:lnT>
                    <a:lnB cap="flat" cmpd="sng" w="19050">
                      <a:solidFill>
                        <a:srgbClr val="003057"/>
                      </a:solidFill>
                      <a:prstDash val="solid"/>
                      <a:round/>
                      <a:headEnd len="sm" w="sm" type="none"/>
                      <a:tailEnd len="sm" w="sm" type="none"/>
                    </a:lnB>
                    <a:solidFill>
                      <a:schemeClr val="lt1"/>
                    </a:solidFill>
                  </a:tcPr>
                </a:tc>
                <a:tc gridSpan="2">
                  <a:txBody>
                    <a:bodyPr/>
                    <a:lstStyle/>
                    <a:p>
                      <a:pPr indent="0" lvl="0" marL="0" rtl="0" algn="ctr">
                        <a:spcBef>
                          <a:spcPts val="0"/>
                        </a:spcBef>
                        <a:spcAft>
                          <a:spcPts val="0"/>
                        </a:spcAft>
                        <a:buNone/>
                      </a:pPr>
                      <a:r>
                        <a:rPr lang="en-US" sz="1600"/>
                        <a:t>Wiener Filter</a:t>
                      </a:r>
                      <a:endParaRPr sz="1600"/>
                    </a:p>
                  </a:txBody>
                  <a:tcPr marT="91425" marB="91425" marR="91425" marL="91425" anchor="ctr">
                    <a:lnL cap="flat" cmpd="sng" w="19050">
                      <a:solidFill>
                        <a:srgbClr val="003057"/>
                      </a:solidFill>
                      <a:prstDash val="solid"/>
                      <a:round/>
                      <a:headEnd len="sm" w="sm" type="none"/>
                      <a:tailEnd len="sm" w="sm" type="none"/>
                    </a:lnL>
                    <a:lnR cap="flat" cmpd="sng" w="19050">
                      <a:solidFill>
                        <a:srgbClr val="003057"/>
                      </a:solidFill>
                      <a:prstDash val="solid"/>
                      <a:round/>
                      <a:headEnd len="sm" w="sm" type="none"/>
                      <a:tailEnd len="sm" w="sm" type="none"/>
                    </a:lnR>
                    <a:lnT cap="flat" cmpd="sng" w="19050">
                      <a:solidFill>
                        <a:srgbClr val="003057"/>
                      </a:solidFill>
                      <a:prstDash val="solid"/>
                      <a:round/>
                      <a:headEnd len="sm" w="sm" type="none"/>
                      <a:tailEnd len="sm" w="sm" type="none"/>
                    </a:lnT>
                    <a:lnB cap="flat" cmpd="sng" w="19050">
                      <a:solidFill>
                        <a:srgbClr val="003057"/>
                      </a:solidFill>
                      <a:prstDash val="solid"/>
                      <a:round/>
                      <a:headEnd len="sm" w="sm" type="none"/>
                      <a:tailEnd len="sm" w="sm" type="none"/>
                    </a:lnB>
                    <a:solidFill>
                      <a:schemeClr val="lt1"/>
                    </a:solidFill>
                  </a:tcPr>
                </a:tc>
                <a:tc hMerge="1"/>
                <a:tc gridSpan="2">
                  <a:txBody>
                    <a:bodyPr/>
                    <a:lstStyle/>
                    <a:p>
                      <a:pPr indent="0" lvl="0" marL="0" rtl="0" algn="ctr">
                        <a:spcBef>
                          <a:spcPts val="0"/>
                        </a:spcBef>
                        <a:spcAft>
                          <a:spcPts val="0"/>
                        </a:spcAft>
                        <a:buNone/>
                      </a:pPr>
                      <a:r>
                        <a:rPr lang="en-US" sz="1600"/>
                        <a:t>Spectral Subtraction</a:t>
                      </a:r>
                      <a:endParaRPr sz="1600"/>
                    </a:p>
                  </a:txBody>
                  <a:tcPr marT="91425" marB="91425" marR="91425" marL="91425" anchor="ctr">
                    <a:lnL cap="flat" cmpd="sng" w="19050">
                      <a:solidFill>
                        <a:srgbClr val="003057"/>
                      </a:solidFill>
                      <a:prstDash val="solid"/>
                      <a:round/>
                      <a:headEnd len="sm" w="sm" type="none"/>
                      <a:tailEnd len="sm" w="sm" type="none"/>
                    </a:lnL>
                    <a:lnR cap="flat" cmpd="sng" w="19050">
                      <a:solidFill>
                        <a:srgbClr val="003057"/>
                      </a:solidFill>
                      <a:prstDash val="solid"/>
                      <a:round/>
                      <a:headEnd len="sm" w="sm" type="none"/>
                      <a:tailEnd len="sm" w="sm" type="none"/>
                    </a:lnR>
                    <a:lnT cap="flat" cmpd="sng" w="19050">
                      <a:solidFill>
                        <a:srgbClr val="003057"/>
                      </a:solidFill>
                      <a:prstDash val="solid"/>
                      <a:round/>
                      <a:headEnd len="sm" w="sm" type="none"/>
                      <a:tailEnd len="sm" w="sm" type="none"/>
                    </a:lnT>
                    <a:lnB cap="flat" cmpd="sng" w="19050">
                      <a:solidFill>
                        <a:srgbClr val="003057"/>
                      </a:solidFill>
                      <a:prstDash val="solid"/>
                      <a:round/>
                      <a:headEnd len="sm" w="sm" type="none"/>
                      <a:tailEnd len="sm" w="sm" type="none"/>
                    </a:lnB>
                    <a:solidFill>
                      <a:schemeClr val="lt1"/>
                    </a:solidFill>
                  </a:tcPr>
                </a:tc>
                <a:tc hMerge="1"/>
              </a:tr>
              <a:tr h="1036300">
                <a:tc vMerge="1"/>
                <a:tc vMerge="1"/>
                <a:tc>
                  <a:txBody>
                    <a:bodyPr/>
                    <a:lstStyle/>
                    <a:p>
                      <a:pPr indent="0" lvl="0" marL="0" rtl="0" algn="ctr">
                        <a:spcBef>
                          <a:spcPts val="0"/>
                        </a:spcBef>
                        <a:spcAft>
                          <a:spcPts val="0"/>
                        </a:spcAft>
                        <a:buNone/>
                      </a:pPr>
                      <a:r>
                        <a:rPr lang="en-US" sz="1600"/>
                        <a:t>Average PESQ (Reconstructed)</a:t>
                      </a:r>
                      <a:endParaRPr sz="1600"/>
                    </a:p>
                  </a:txBody>
                  <a:tcPr marT="91425" marB="91425" marR="91425" marL="91425" anchor="ctr">
                    <a:lnL cap="flat" cmpd="sng" w="19050">
                      <a:solidFill>
                        <a:srgbClr val="003057"/>
                      </a:solidFill>
                      <a:prstDash val="solid"/>
                      <a:round/>
                      <a:headEnd len="sm" w="sm" type="none"/>
                      <a:tailEnd len="sm" w="sm" type="none"/>
                    </a:lnL>
                    <a:lnR cap="flat" cmpd="sng" w="19050">
                      <a:solidFill>
                        <a:srgbClr val="003057"/>
                      </a:solidFill>
                      <a:prstDash val="solid"/>
                      <a:round/>
                      <a:headEnd len="sm" w="sm" type="none"/>
                      <a:tailEnd len="sm" w="sm" type="none"/>
                    </a:lnR>
                    <a:lnT cap="flat" cmpd="sng" w="19050">
                      <a:solidFill>
                        <a:srgbClr val="003057"/>
                      </a:solidFill>
                      <a:prstDash val="solid"/>
                      <a:round/>
                      <a:headEnd len="sm" w="sm" type="none"/>
                      <a:tailEnd len="sm" w="sm" type="none"/>
                    </a:lnT>
                    <a:lnB cap="flat" cmpd="sng" w="19050">
                      <a:solidFill>
                        <a:srgbClr val="003057"/>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US" sz="1600">
                          <a:solidFill>
                            <a:schemeClr val="dk1"/>
                          </a:solidFill>
                        </a:rPr>
                        <a:t>Average PESQ Improvement</a:t>
                      </a:r>
                      <a:endParaRPr sz="1600">
                        <a:solidFill>
                          <a:schemeClr val="dk1"/>
                        </a:solidFill>
                      </a:endParaRPr>
                    </a:p>
                    <a:p>
                      <a:pPr indent="0" lvl="0" marL="0" rtl="0" algn="ctr">
                        <a:spcBef>
                          <a:spcPts val="0"/>
                        </a:spcBef>
                        <a:spcAft>
                          <a:spcPts val="0"/>
                        </a:spcAft>
                        <a:buNone/>
                      </a:pPr>
                      <a:r>
                        <a:t/>
                      </a:r>
                      <a:endParaRPr sz="1600"/>
                    </a:p>
                  </a:txBody>
                  <a:tcPr marT="91425" marB="91425" marR="91425" marL="91425" anchor="ctr">
                    <a:lnL cap="flat" cmpd="sng" w="19050">
                      <a:solidFill>
                        <a:srgbClr val="003057"/>
                      </a:solidFill>
                      <a:prstDash val="solid"/>
                      <a:round/>
                      <a:headEnd len="sm" w="sm" type="none"/>
                      <a:tailEnd len="sm" w="sm" type="none"/>
                    </a:lnL>
                    <a:lnR cap="flat" cmpd="sng" w="19050">
                      <a:solidFill>
                        <a:srgbClr val="003057"/>
                      </a:solidFill>
                      <a:prstDash val="solid"/>
                      <a:round/>
                      <a:headEnd len="sm" w="sm" type="none"/>
                      <a:tailEnd len="sm" w="sm" type="none"/>
                    </a:lnR>
                    <a:lnT cap="flat" cmpd="sng" w="19050">
                      <a:solidFill>
                        <a:srgbClr val="003057"/>
                      </a:solidFill>
                      <a:prstDash val="solid"/>
                      <a:round/>
                      <a:headEnd len="sm" w="sm" type="none"/>
                      <a:tailEnd len="sm" w="sm" type="none"/>
                    </a:lnT>
                    <a:lnB cap="flat" cmpd="sng" w="19050">
                      <a:solidFill>
                        <a:srgbClr val="003057"/>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US" sz="1600">
                          <a:solidFill>
                            <a:schemeClr val="dk1"/>
                          </a:solidFill>
                        </a:rPr>
                        <a:t>Average PESQ (Reconstructed)</a:t>
                      </a:r>
                      <a:endParaRPr sz="1600">
                        <a:solidFill>
                          <a:schemeClr val="dk1"/>
                        </a:solidFill>
                      </a:endParaRPr>
                    </a:p>
                    <a:p>
                      <a:pPr indent="0" lvl="0" marL="0" rtl="0" algn="ctr">
                        <a:spcBef>
                          <a:spcPts val="0"/>
                        </a:spcBef>
                        <a:spcAft>
                          <a:spcPts val="0"/>
                        </a:spcAft>
                        <a:buNone/>
                      </a:pPr>
                      <a:r>
                        <a:t/>
                      </a:r>
                      <a:endParaRPr sz="1600"/>
                    </a:p>
                  </a:txBody>
                  <a:tcPr marT="91425" marB="91425" marR="91425" marL="91425" anchor="ctr">
                    <a:lnL cap="flat" cmpd="sng" w="19050">
                      <a:solidFill>
                        <a:srgbClr val="003057"/>
                      </a:solidFill>
                      <a:prstDash val="solid"/>
                      <a:round/>
                      <a:headEnd len="sm" w="sm" type="none"/>
                      <a:tailEnd len="sm" w="sm" type="none"/>
                    </a:lnL>
                    <a:lnR cap="flat" cmpd="sng" w="19050">
                      <a:solidFill>
                        <a:srgbClr val="003057"/>
                      </a:solidFill>
                      <a:prstDash val="solid"/>
                      <a:round/>
                      <a:headEnd len="sm" w="sm" type="none"/>
                      <a:tailEnd len="sm" w="sm" type="none"/>
                    </a:lnR>
                    <a:lnT cap="flat" cmpd="sng" w="19050">
                      <a:solidFill>
                        <a:srgbClr val="003057"/>
                      </a:solidFill>
                      <a:prstDash val="solid"/>
                      <a:round/>
                      <a:headEnd len="sm" w="sm" type="none"/>
                      <a:tailEnd len="sm" w="sm" type="none"/>
                    </a:lnT>
                    <a:lnB cap="flat" cmpd="sng" w="19050">
                      <a:solidFill>
                        <a:srgbClr val="003057"/>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US" sz="1600">
                          <a:solidFill>
                            <a:schemeClr val="dk1"/>
                          </a:solidFill>
                        </a:rPr>
                        <a:t>Average PESQ Improvement</a:t>
                      </a:r>
                      <a:endParaRPr sz="1600">
                        <a:solidFill>
                          <a:schemeClr val="dk1"/>
                        </a:solidFill>
                      </a:endParaRPr>
                    </a:p>
                    <a:p>
                      <a:pPr indent="0" lvl="0" marL="0" rtl="0" algn="ctr">
                        <a:spcBef>
                          <a:spcPts val="0"/>
                        </a:spcBef>
                        <a:spcAft>
                          <a:spcPts val="0"/>
                        </a:spcAft>
                        <a:buNone/>
                      </a:pPr>
                      <a:r>
                        <a:t/>
                      </a:r>
                      <a:endParaRPr sz="1600"/>
                    </a:p>
                  </a:txBody>
                  <a:tcPr marT="91425" marB="91425" marR="91425" marL="91425" anchor="ctr">
                    <a:lnL cap="flat" cmpd="sng" w="19050">
                      <a:solidFill>
                        <a:srgbClr val="003057"/>
                      </a:solidFill>
                      <a:prstDash val="solid"/>
                      <a:round/>
                      <a:headEnd len="sm" w="sm" type="none"/>
                      <a:tailEnd len="sm" w="sm" type="none"/>
                    </a:lnL>
                    <a:lnR cap="flat" cmpd="sng" w="19050">
                      <a:solidFill>
                        <a:srgbClr val="003057"/>
                      </a:solidFill>
                      <a:prstDash val="solid"/>
                      <a:round/>
                      <a:headEnd len="sm" w="sm" type="none"/>
                      <a:tailEnd len="sm" w="sm" type="none"/>
                    </a:lnR>
                    <a:lnT cap="flat" cmpd="sng" w="19050">
                      <a:solidFill>
                        <a:srgbClr val="003057"/>
                      </a:solidFill>
                      <a:prstDash val="solid"/>
                      <a:round/>
                      <a:headEnd len="sm" w="sm" type="none"/>
                      <a:tailEnd len="sm" w="sm" type="none"/>
                    </a:lnT>
                    <a:lnB cap="flat" cmpd="sng" w="19050">
                      <a:solidFill>
                        <a:srgbClr val="003057"/>
                      </a:solidFill>
                      <a:prstDash val="solid"/>
                      <a:round/>
                      <a:headEnd len="sm" w="sm" type="none"/>
                      <a:tailEnd len="sm" w="sm" type="none"/>
                    </a:lnB>
                    <a:solidFill>
                      <a:schemeClr val="lt1"/>
                    </a:solidFill>
                  </a:tcPr>
                </a:tc>
              </a:tr>
              <a:tr h="396200">
                <a:tc>
                  <a:txBody>
                    <a:bodyPr/>
                    <a:lstStyle/>
                    <a:p>
                      <a:pPr indent="0" lvl="0" marL="0" rtl="0" algn="ctr">
                        <a:spcBef>
                          <a:spcPts val="0"/>
                        </a:spcBef>
                        <a:spcAft>
                          <a:spcPts val="0"/>
                        </a:spcAft>
                        <a:buNone/>
                      </a:pPr>
                      <a:r>
                        <a:rPr lang="en-US" sz="1600"/>
                        <a:t>5 dB</a:t>
                      </a:r>
                      <a:endParaRPr sz="1600"/>
                    </a:p>
                  </a:txBody>
                  <a:tcPr marT="91425" marB="91425" marR="91425" marL="91425" anchor="ctr">
                    <a:lnL cap="flat" cmpd="sng" w="19050">
                      <a:solidFill>
                        <a:srgbClr val="003057"/>
                      </a:solidFill>
                      <a:prstDash val="solid"/>
                      <a:round/>
                      <a:headEnd len="sm" w="sm" type="none"/>
                      <a:tailEnd len="sm" w="sm" type="none"/>
                    </a:lnL>
                    <a:lnR cap="flat" cmpd="sng" w="19050">
                      <a:solidFill>
                        <a:srgbClr val="003057"/>
                      </a:solidFill>
                      <a:prstDash val="solid"/>
                      <a:round/>
                      <a:headEnd len="sm" w="sm" type="none"/>
                      <a:tailEnd len="sm" w="sm" type="none"/>
                    </a:lnR>
                    <a:lnT cap="flat" cmpd="sng" w="19050">
                      <a:solidFill>
                        <a:srgbClr val="003057"/>
                      </a:solidFill>
                      <a:prstDash val="solid"/>
                      <a:round/>
                      <a:headEnd len="sm" w="sm" type="none"/>
                      <a:tailEnd len="sm" w="sm" type="none"/>
                    </a:lnT>
                    <a:lnB cap="flat" cmpd="sng" w="19050">
                      <a:solidFill>
                        <a:srgbClr val="003057"/>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US" sz="1600"/>
                        <a:t>1.43</a:t>
                      </a:r>
                      <a:endParaRPr sz="1600"/>
                    </a:p>
                  </a:txBody>
                  <a:tcPr marT="91425" marB="91425" marR="91425" marL="91425" anchor="ctr">
                    <a:lnL cap="flat" cmpd="sng" w="19050">
                      <a:solidFill>
                        <a:srgbClr val="003057"/>
                      </a:solidFill>
                      <a:prstDash val="solid"/>
                      <a:round/>
                      <a:headEnd len="sm" w="sm" type="none"/>
                      <a:tailEnd len="sm" w="sm" type="none"/>
                    </a:lnL>
                    <a:lnR cap="flat" cmpd="sng" w="19050">
                      <a:solidFill>
                        <a:srgbClr val="003057"/>
                      </a:solidFill>
                      <a:prstDash val="solid"/>
                      <a:round/>
                      <a:headEnd len="sm" w="sm" type="none"/>
                      <a:tailEnd len="sm" w="sm" type="none"/>
                    </a:lnR>
                    <a:lnT cap="flat" cmpd="sng" w="19050">
                      <a:solidFill>
                        <a:srgbClr val="003057"/>
                      </a:solidFill>
                      <a:prstDash val="solid"/>
                      <a:round/>
                      <a:headEnd len="sm" w="sm" type="none"/>
                      <a:tailEnd len="sm" w="sm" type="none"/>
                    </a:lnT>
                    <a:lnB cap="flat" cmpd="sng" w="19050">
                      <a:solidFill>
                        <a:srgbClr val="003057"/>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US" sz="1600"/>
                        <a:t>1.97</a:t>
                      </a:r>
                      <a:endParaRPr sz="1600"/>
                    </a:p>
                  </a:txBody>
                  <a:tcPr marT="91425" marB="91425" marR="91425" marL="91425" anchor="ctr">
                    <a:lnL cap="flat" cmpd="sng" w="19050">
                      <a:solidFill>
                        <a:srgbClr val="003057"/>
                      </a:solidFill>
                      <a:prstDash val="solid"/>
                      <a:round/>
                      <a:headEnd len="sm" w="sm" type="none"/>
                      <a:tailEnd len="sm" w="sm" type="none"/>
                    </a:lnL>
                    <a:lnR cap="flat" cmpd="sng" w="19050">
                      <a:solidFill>
                        <a:srgbClr val="003057"/>
                      </a:solidFill>
                      <a:prstDash val="solid"/>
                      <a:round/>
                      <a:headEnd len="sm" w="sm" type="none"/>
                      <a:tailEnd len="sm" w="sm" type="none"/>
                    </a:lnR>
                    <a:lnT cap="flat" cmpd="sng" w="19050">
                      <a:solidFill>
                        <a:srgbClr val="003057"/>
                      </a:solidFill>
                      <a:prstDash val="solid"/>
                      <a:round/>
                      <a:headEnd len="sm" w="sm" type="none"/>
                      <a:tailEnd len="sm" w="sm" type="none"/>
                    </a:lnT>
                    <a:lnB cap="flat" cmpd="sng" w="19050">
                      <a:solidFill>
                        <a:srgbClr val="003057"/>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US" sz="1600"/>
                        <a:t>0.54</a:t>
                      </a:r>
                      <a:endParaRPr sz="1600"/>
                    </a:p>
                  </a:txBody>
                  <a:tcPr marT="91425" marB="91425" marR="91425" marL="91425" anchor="ctr">
                    <a:lnL cap="flat" cmpd="sng" w="19050">
                      <a:solidFill>
                        <a:srgbClr val="003057"/>
                      </a:solidFill>
                      <a:prstDash val="solid"/>
                      <a:round/>
                      <a:headEnd len="sm" w="sm" type="none"/>
                      <a:tailEnd len="sm" w="sm" type="none"/>
                    </a:lnL>
                    <a:lnR cap="flat" cmpd="sng" w="19050">
                      <a:solidFill>
                        <a:srgbClr val="003057"/>
                      </a:solidFill>
                      <a:prstDash val="solid"/>
                      <a:round/>
                      <a:headEnd len="sm" w="sm" type="none"/>
                      <a:tailEnd len="sm" w="sm" type="none"/>
                    </a:lnR>
                    <a:lnT cap="flat" cmpd="sng" w="19050">
                      <a:solidFill>
                        <a:srgbClr val="003057"/>
                      </a:solidFill>
                      <a:prstDash val="solid"/>
                      <a:round/>
                      <a:headEnd len="sm" w="sm" type="none"/>
                      <a:tailEnd len="sm" w="sm" type="none"/>
                    </a:lnT>
                    <a:lnB cap="flat" cmpd="sng" w="19050">
                      <a:solidFill>
                        <a:srgbClr val="003057"/>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US" sz="1600"/>
                        <a:t>1.44</a:t>
                      </a:r>
                      <a:endParaRPr sz="1600"/>
                    </a:p>
                  </a:txBody>
                  <a:tcPr marT="91425" marB="91425" marR="91425" marL="91425" anchor="ctr">
                    <a:lnL cap="flat" cmpd="sng" w="19050">
                      <a:solidFill>
                        <a:srgbClr val="003057"/>
                      </a:solidFill>
                      <a:prstDash val="solid"/>
                      <a:round/>
                      <a:headEnd len="sm" w="sm" type="none"/>
                      <a:tailEnd len="sm" w="sm" type="none"/>
                    </a:lnL>
                    <a:lnR cap="flat" cmpd="sng" w="19050">
                      <a:solidFill>
                        <a:srgbClr val="003057"/>
                      </a:solidFill>
                      <a:prstDash val="solid"/>
                      <a:round/>
                      <a:headEnd len="sm" w="sm" type="none"/>
                      <a:tailEnd len="sm" w="sm" type="none"/>
                    </a:lnR>
                    <a:lnT cap="flat" cmpd="sng" w="19050">
                      <a:solidFill>
                        <a:srgbClr val="003057"/>
                      </a:solidFill>
                      <a:prstDash val="solid"/>
                      <a:round/>
                      <a:headEnd len="sm" w="sm" type="none"/>
                      <a:tailEnd len="sm" w="sm" type="none"/>
                    </a:lnT>
                    <a:lnB cap="flat" cmpd="sng" w="19050">
                      <a:solidFill>
                        <a:srgbClr val="003057"/>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US" sz="1600"/>
                        <a:t>0.01</a:t>
                      </a:r>
                      <a:endParaRPr sz="1600"/>
                    </a:p>
                  </a:txBody>
                  <a:tcPr marT="91425" marB="91425" marR="91425" marL="91425" anchor="ctr">
                    <a:lnL cap="flat" cmpd="sng" w="19050">
                      <a:solidFill>
                        <a:srgbClr val="003057"/>
                      </a:solidFill>
                      <a:prstDash val="solid"/>
                      <a:round/>
                      <a:headEnd len="sm" w="sm" type="none"/>
                      <a:tailEnd len="sm" w="sm" type="none"/>
                    </a:lnL>
                    <a:lnR cap="flat" cmpd="sng" w="19050">
                      <a:solidFill>
                        <a:srgbClr val="003057"/>
                      </a:solidFill>
                      <a:prstDash val="solid"/>
                      <a:round/>
                      <a:headEnd len="sm" w="sm" type="none"/>
                      <a:tailEnd len="sm" w="sm" type="none"/>
                    </a:lnR>
                    <a:lnT cap="flat" cmpd="sng" w="19050">
                      <a:solidFill>
                        <a:srgbClr val="003057"/>
                      </a:solidFill>
                      <a:prstDash val="solid"/>
                      <a:round/>
                      <a:headEnd len="sm" w="sm" type="none"/>
                      <a:tailEnd len="sm" w="sm" type="none"/>
                    </a:lnT>
                    <a:lnB cap="flat" cmpd="sng" w="19050">
                      <a:solidFill>
                        <a:srgbClr val="003057"/>
                      </a:solidFill>
                      <a:prstDash val="solid"/>
                      <a:round/>
                      <a:headEnd len="sm" w="sm" type="none"/>
                      <a:tailEnd len="sm" w="sm" type="none"/>
                    </a:lnB>
                    <a:solidFill>
                      <a:schemeClr val="lt1"/>
                    </a:solidFill>
                  </a:tcPr>
                </a:tc>
              </a:tr>
              <a:tr h="396200">
                <a:tc>
                  <a:txBody>
                    <a:bodyPr/>
                    <a:lstStyle/>
                    <a:p>
                      <a:pPr indent="0" lvl="0" marL="0" rtl="0" algn="ctr">
                        <a:spcBef>
                          <a:spcPts val="0"/>
                        </a:spcBef>
                        <a:spcAft>
                          <a:spcPts val="0"/>
                        </a:spcAft>
                        <a:buNone/>
                      </a:pPr>
                      <a:r>
                        <a:rPr lang="en-US" sz="1600"/>
                        <a:t>10 dB</a:t>
                      </a:r>
                      <a:endParaRPr sz="1600"/>
                    </a:p>
                  </a:txBody>
                  <a:tcPr marT="91425" marB="91425" marR="91425" marL="91425" anchor="ctr">
                    <a:lnL cap="flat" cmpd="sng" w="19050">
                      <a:solidFill>
                        <a:srgbClr val="003057"/>
                      </a:solidFill>
                      <a:prstDash val="solid"/>
                      <a:round/>
                      <a:headEnd len="sm" w="sm" type="none"/>
                      <a:tailEnd len="sm" w="sm" type="none"/>
                    </a:lnL>
                    <a:lnR cap="flat" cmpd="sng" w="19050">
                      <a:solidFill>
                        <a:srgbClr val="003057"/>
                      </a:solidFill>
                      <a:prstDash val="solid"/>
                      <a:round/>
                      <a:headEnd len="sm" w="sm" type="none"/>
                      <a:tailEnd len="sm" w="sm" type="none"/>
                    </a:lnR>
                    <a:lnT cap="flat" cmpd="sng" w="19050">
                      <a:solidFill>
                        <a:srgbClr val="003057"/>
                      </a:solidFill>
                      <a:prstDash val="solid"/>
                      <a:round/>
                      <a:headEnd len="sm" w="sm" type="none"/>
                      <a:tailEnd len="sm" w="sm" type="none"/>
                    </a:lnT>
                    <a:lnB cap="flat" cmpd="sng" w="19050">
                      <a:solidFill>
                        <a:srgbClr val="003057"/>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US" sz="1600"/>
                        <a:t>1.71</a:t>
                      </a:r>
                      <a:endParaRPr sz="1600"/>
                    </a:p>
                  </a:txBody>
                  <a:tcPr marT="91425" marB="91425" marR="91425" marL="91425" anchor="ctr">
                    <a:lnL cap="flat" cmpd="sng" w="19050">
                      <a:solidFill>
                        <a:srgbClr val="003057"/>
                      </a:solidFill>
                      <a:prstDash val="solid"/>
                      <a:round/>
                      <a:headEnd len="sm" w="sm" type="none"/>
                      <a:tailEnd len="sm" w="sm" type="none"/>
                    </a:lnL>
                    <a:lnR cap="flat" cmpd="sng" w="19050">
                      <a:solidFill>
                        <a:srgbClr val="003057"/>
                      </a:solidFill>
                      <a:prstDash val="solid"/>
                      <a:round/>
                      <a:headEnd len="sm" w="sm" type="none"/>
                      <a:tailEnd len="sm" w="sm" type="none"/>
                    </a:lnR>
                    <a:lnT cap="flat" cmpd="sng" w="19050">
                      <a:solidFill>
                        <a:srgbClr val="003057"/>
                      </a:solidFill>
                      <a:prstDash val="solid"/>
                      <a:round/>
                      <a:headEnd len="sm" w="sm" type="none"/>
                      <a:tailEnd len="sm" w="sm" type="none"/>
                    </a:lnT>
                    <a:lnB cap="flat" cmpd="sng" w="19050">
                      <a:solidFill>
                        <a:srgbClr val="003057"/>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US" sz="1600"/>
                        <a:t>2.50</a:t>
                      </a:r>
                      <a:endParaRPr sz="1600"/>
                    </a:p>
                  </a:txBody>
                  <a:tcPr marT="91425" marB="91425" marR="91425" marL="91425" anchor="ctr">
                    <a:lnL cap="flat" cmpd="sng" w="19050">
                      <a:solidFill>
                        <a:srgbClr val="003057"/>
                      </a:solidFill>
                      <a:prstDash val="solid"/>
                      <a:round/>
                      <a:headEnd len="sm" w="sm" type="none"/>
                      <a:tailEnd len="sm" w="sm" type="none"/>
                    </a:lnL>
                    <a:lnR cap="flat" cmpd="sng" w="19050">
                      <a:solidFill>
                        <a:srgbClr val="003057"/>
                      </a:solidFill>
                      <a:prstDash val="solid"/>
                      <a:round/>
                      <a:headEnd len="sm" w="sm" type="none"/>
                      <a:tailEnd len="sm" w="sm" type="none"/>
                    </a:lnR>
                    <a:lnT cap="flat" cmpd="sng" w="19050">
                      <a:solidFill>
                        <a:srgbClr val="003057"/>
                      </a:solidFill>
                      <a:prstDash val="solid"/>
                      <a:round/>
                      <a:headEnd len="sm" w="sm" type="none"/>
                      <a:tailEnd len="sm" w="sm" type="none"/>
                    </a:lnT>
                    <a:lnB cap="flat" cmpd="sng" w="19050">
                      <a:solidFill>
                        <a:srgbClr val="003057"/>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US" sz="1600"/>
                        <a:t>0.79</a:t>
                      </a:r>
                      <a:endParaRPr sz="1600"/>
                    </a:p>
                  </a:txBody>
                  <a:tcPr marT="91425" marB="91425" marR="91425" marL="91425" anchor="ctr">
                    <a:lnL cap="flat" cmpd="sng" w="19050">
                      <a:solidFill>
                        <a:srgbClr val="003057"/>
                      </a:solidFill>
                      <a:prstDash val="solid"/>
                      <a:round/>
                      <a:headEnd len="sm" w="sm" type="none"/>
                      <a:tailEnd len="sm" w="sm" type="none"/>
                    </a:lnL>
                    <a:lnR cap="flat" cmpd="sng" w="19050">
                      <a:solidFill>
                        <a:srgbClr val="003057"/>
                      </a:solidFill>
                      <a:prstDash val="solid"/>
                      <a:round/>
                      <a:headEnd len="sm" w="sm" type="none"/>
                      <a:tailEnd len="sm" w="sm" type="none"/>
                    </a:lnR>
                    <a:lnT cap="flat" cmpd="sng" w="19050">
                      <a:solidFill>
                        <a:srgbClr val="003057"/>
                      </a:solidFill>
                      <a:prstDash val="solid"/>
                      <a:round/>
                      <a:headEnd len="sm" w="sm" type="none"/>
                      <a:tailEnd len="sm" w="sm" type="none"/>
                    </a:lnT>
                    <a:lnB cap="flat" cmpd="sng" w="19050">
                      <a:solidFill>
                        <a:srgbClr val="003057"/>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US" sz="1600"/>
                        <a:t>2.02</a:t>
                      </a:r>
                      <a:endParaRPr sz="1600"/>
                    </a:p>
                  </a:txBody>
                  <a:tcPr marT="91425" marB="91425" marR="91425" marL="91425" anchor="ctr">
                    <a:lnL cap="flat" cmpd="sng" w="19050">
                      <a:solidFill>
                        <a:srgbClr val="003057"/>
                      </a:solidFill>
                      <a:prstDash val="solid"/>
                      <a:round/>
                      <a:headEnd len="sm" w="sm" type="none"/>
                      <a:tailEnd len="sm" w="sm" type="none"/>
                    </a:lnL>
                    <a:lnR cap="flat" cmpd="sng" w="19050">
                      <a:solidFill>
                        <a:srgbClr val="003057"/>
                      </a:solidFill>
                      <a:prstDash val="solid"/>
                      <a:round/>
                      <a:headEnd len="sm" w="sm" type="none"/>
                      <a:tailEnd len="sm" w="sm" type="none"/>
                    </a:lnR>
                    <a:lnT cap="flat" cmpd="sng" w="19050">
                      <a:solidFill>
                        <a:srgbClr val="003057"/>
                      </a:solidFill>
                      <a:prstDash val="solid"/>
                      <a:round/>
                      <a:headEnd len="sm" w="sm" type="none"/>
                      <a:tailEnd len="sm" w="sm" type="none"/>
                    </a:lnT>
                    <a:lnB cap="flat" cmpd="sng" w="19050">
                      <a:solidFill>
                        <a:srgbClr val="003057"/>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US" sz="1600"/>
                        <a:t>0.31</a:t>
                      </a:r>
                      <a:endParaRPr sz="1600"/>
                    </a:p>
                  </a:txBody>
                  <a:tcPr marT="91425" marB="91425" marR="91425" marL="91425" anchor="ctr">
                    <a:lnL cap="flat" cmpd="sng" w="19050">
                      <a:solidFill>
                        <a:srgbClr val="003057"/>
                      </a:solidFill>
                      <a:prstDash val="solid"/>
                      <a:round/>
                      <a:headEnd len="sm" w="sm" type="none"/>
                      <a:tailEnd len="sm" w="sm" type="none"/>
                    </a:lnL>
                    <a:lnR cap="flat" cmpd="sng" w="19050">
                      <a:solidFill>
                        <a:srgbClr val="003057"/>
                      </a:solidFill>
                      <a:prstDash val="solid"/>
                      <a:round/>
                      <a:headEnd len="sm" w="sm" type="none"/>
                      <a:tailEnd len="sm" w="sm" type="none"/>
                    </a:lnR>
                    <a:lnT cap="flat" cmpd="sng" w="19050">
                      <a:solidFill>
                        <a:srgbClr val="003057"/>
                      </a:solidFill>
                      <a:prstDash val="solid"/>
                      <a:round/>
                      <a:headEnd len="sm" w="sm" type="none"/>
                      <a:tailEnd len="sm" w="sm" type="none"/>
                    </a:lnT>
                    <a:lnB cap="flat" cmpd="sng" w="19050">
                      <a:solidFill>
                        <a:srgbClr val="003057"/>
                      </a:solidFill>
                      <a:prstDash val="solid"/>
                      <a:round/>
                      <a:headEnd len="sm" w="sm" type="none"/>
                      <a:tailEnd len="sm" w="sm" type="none"/>
                    </a:lnB>
                    <a:solidFill>
                      <a:schemeClr val="lt1"/>
                    </a:solidFill>
                  </a:tcPr>
                </a:tc>
              </a:tr>
              <a:tr h="396200">
                <a:tc>
                  <a:txBody>
                    <a:bodyPr/>
                    <a:lstStyle/>
                    <a:p>
                      <a:pPr indent="0" lvl="0" marL="0" rtl="0" algn="ctr">
                        <a:spcBef>
                          <a:spcPts val="0"/>
                        </a:spcBef>
                        <a:spcAft>
                          <a:spcPts val="0"/>
                        </a:spcAft>
                        <a:buNone/>
                      </a:pPr>
                      <a:r>
                        <a:rPr lang="en-US" sz="1600"/>
                        <a:t>15 dB</a:t>
                      </a:r>
                      <a:endParaRPr sz="1600"/>
                    </a:p>
                  </a:txBody>
                  <a:tcPr marT="91425" marB="91425" marR="91425" marL="91425" anchor="ctr">
                    <a:lnL cap="flat" cmpd="sng" w="19050">
                      <a:solidFill>
                        <a:srgbClr val="003057"/>
                      </a:solidFill>
                      <a:prstDash val="solid"/>
                      <a:round/>
                      <a:headEnd len="sm" w="sm" type="none"/>
                      <a:tailEnd len="sm" w="sm" type="none"/>
                    </a:lnL>
                    <a:lnR cap="flat" cmpd="sng" w="19050">
                      <a:solidFill>
                        <a:srgbClr val="003057"/>
                      </a:solidFill>
                      <a:prstDash val="solid"/>
                      <a:round/>
                      <a:headEnd len="sm" w="sm" type="none"/>
                      <a:tailEnd len="sm" w="sm" type="none"/>
                    </a:lnR>
                    <a:lnT cap="flat" cmpd="sng" w="19050">
                      <a:solidFill>
                        <a:srgbClr val="003057"/>
                      </a:solidFill>
                      <a:prstDash val="solid"/>
                      <a:round/>
                      <a:headEnd len="sm" w="sm" type="none"/>
                      <a:tailEnd len="sm" w="sm" type="none"/>
                    </a:lnT>
                    <a:lnB cap="flat" cmpd="sng" w="19050">
                      <a:solidFill>
                        <a:srgbClr val="003057"/>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US" sz="1600"/>
                        <a:t>2.12</a:t>
                      </a:r>
                      <a:endParaRPr sz="1600"/>
                    </a:p>
                  </a:txBody>
                  <a:tcPr marT="91425" marB="91425" marR="91425" marL="91425" anchor="ctr">
                    <a:lnL cap="flat" cmpd="sng" w="19050">
                      <a:solidFill>
                        <a:srgbClr val="003057"/>
                      </a:solidFill>
                      <a:prstDash val="solid"/>
                      <a:round/>
                      <a:headEnd len="sm" w="sm" type="none"/>
                      <a:tailEnd len="sm" w="sm" type="none"/>
                    </a:lnL>
                    <a:lnR cap="flat" cmpd="sng" w="19050">
                      <a:solidFill>
                        <a:srgbClr val="003057"/>
                      </a:solidFill>
                      <a:prstDash val="solid"/>
                      <a:round/>
                      <a:headEnd len="sm" w="sm" type="none"/>
                      <a:tailEnd len="sm" w="sm" type="none"/>
                    </a:lnR>
                    <a:lnT cap="flat" cmpd="sng" w="19050">
                      <a:solidFill>
                        <a:srgbClr val="003057"/>
                      </a:solidFill>
                      <a:prstDash val="solid"/>
                      <a:round/>
                      <a:headEnd len="sm" w="sm" type="none"/>
                      <a:tailEnd len="sm" w="sm" type="none"/>
                    </a:lnT>
                    <a:lnB cap="flat" cmpd="sng" w="19050">
                      <a:solidFill>
                        <a:srgbClr val="003057"/>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US" sz="1600"/>
                        <a:t>2.95</a:t>
                      </a:r>
                      <a:endParaRPr sz="1600"/>
                    </a:p>
                  </a:txBody>
                  <a:tcPr marT="91425" marB="91425" marR="91425" marL="91425" anchor="ctr">
                    <a:lnL cap="flat" cmpd="sng" w="19050">
                      <a:solidFill>
                        <a:srgbClr val="003057"/>
                      </a:solidFill>
                      <a:prstDash val="solid"/>
                      <a:round/>
                      <a:headEnd len="sm" w="sm" type="none"/>
                      <a:tailEnd len="sm" w="sm" type="none"/>
                    </a:lnL>
                    <a:lnR cap="flat" cmpd="sng" w="19050">
                      <a:solidFill>
                        <a:srgbClr val="003057"/>
                      </a:solidFill>
                      <a:prstDash val="solid"/>
                      <a:round/>
                      <a:headEnd len="sm" w="sm" type="none"/>
                      <a:tailEnd len="sm" w="sm" type="none"/>
                    </a:lnR>
                    <a:lnT cap="flat" cmpd="sng" w="19050">
                      <a:solidFill>
                        <a:srgbClr val="003057"/>
                      </a:solidFill>
                      <a:prstDash val="solid"/>
                      <a:round/>
                      <a:headEnd len="sm" w="sm" type="none"/>
                      <a:tailEnd len="sm" w="sm" type="none"/>
                    </a:lnT>
                    <a:lnB cap="flat" cmpd="sng" w="19050">
                      <a:solidFill>
                        <a:srgbClr val="003057"/>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US" sz="1600"/>
                        <a:t>0.83</a:t>
                      </a:r>
                      <a:endParaRPr sz="1600"/>
                    </a:p>
                  </a:txBody>
                  <a:tcPr marT="91425" marB="91425" marR="91425" marL="91425" anchor="ctr">
                    <a:lnL cap="flat" cmpd="sng" w="19050">
                      <a:solidFill>
                        <a:srgbClr val="003057"/>
                      </a:solidFill>
                      <a:prstDash val="solid"/>
                      <a:round/>
                      <a:headEnd len="sm" w="sm" type="none"/>
                      <a:tailEnd len="sm" w="sm" type="none"/>
                    </a:lnL>
                    <a:lnR cap="flat" cmpd="sng" w="19050">
                      <a:solidFill>
                        <a:srgbClr val="003057"/>
                      </a:solidFill>
                      <a:prstDash val="solid"/>
                      <a:round/>
                      <a:headEnd len="sm" w="sm" type="none"/>
                      <a:tailEnd len="sm" w="sm" type="none"/>
                    </a:lnR>
                    <a:lnT cap="flat" cmpd="sng" w="19050">
                      <a:solidFill>
                        <a:srgbClr val="003057"/>
                      </a:solidFill>
                      <a:prstDash val="solid"/>
                      <a:round/>
                      <a:headEnd len="sm" w="sm" type="none"/>
                      <a:tailEnd len="sm" w="sm" type="none"/>
                    </a:lnT>
                    <a:lnB cap="flat" cmpd="sng" w="19050">
                      <a:solidFill>
                        <a:srgbClr val="003057"/>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US" sz="1600"/>
                        <a:t>2.47</a:t>
                      </a:r>
                      <a:endParaRPr sz="1600"/>
                    </a:p>
                  </a:txBody>
                  <a:tcPr marT="91425" marB="91425" marR="91425" marL="91425" anchor="ctr">
                    <a:lnL cap="flat" cmpd="sng" w="19050">
                      <a:solidFill>
                        <a:srgbClr val="003057"/>
                      </a:solidFill>
                      <a:prstDash val="solid"/>
                      <a:round/>
                      <a:headEnd len="sm" w="sm" type="none"/>
                      <a:tailEnd len="sm" w="sm" type="none"/>
                    </a:lnL>
                    <a:lnR cap="flat" cmpd="sng" w="19050">
                      <a:solidFill>
                        <a:srgbClr val="003057"/>
                      </a:solidFill>
                      <a:prstDash val="solid"/>
                      <a:round/>
                      <a:headEnd len="sm" w="sm" type="none"/>
                      <a:tailEnd len="sm" w="sm" type="none"/>
                    </a:lnR>
                    <a:lnT cap="flat" cmpd="sng" w="19050">
                      <a:solidFill>
                        <a:srgbClr val="003057"/>
                      </a:solidFill>
                      <a:prstDash val="solid"/>
                      <a:round/>
                      <a:headEnd len="sm" w="sm" type="none"/>
                      <a:tailEnd len="sm" w="sm" type="none"/>
                    </a:lnT>
                    <a:lnB cap="flat" cmpd="sng" w="19050">
                      <a:solidFill>
                        <a:srgbClr val="003057"/>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US" sz="1600"/>
                        <a:t>0.35</a:t>
                      </a:r>
                      <a:endParaRPr sz="1600"/>
                    </a:p>
                  </a:txBody>
                  <a:tcPr marT="91425" marB="91425" marR="91425" marL="91425" anchor="ctr">
                    <a:lnL cap="flat" cmpd="sng" w="19050">
                      <a:solidFill>
                        <a:srgbClr val="003057"/>
                      </a:solidFill>
                      <a:prstDash val="solid"/>
                      <a:round/>
                      <a:headEnd len="sm" w="sm" type="none"/>
                      <a:tailEnd len="sm" w="sm" type="none"/>
                    </a:lnL>
                    <a:lnR cap="flat" cmpd="sng" w="19050">
                      <a:solidFill>
                        <a:srgbClr val="003057"/>
                      </a:solidFill>
                      <a:prstDash val="solid"/>
                      <a:round/>
                      <a:headEnd len="sm" w="sm" type="none"/>
                      <a:tailEnd len="sm" w="sm" type="none"/>
                    </a:lnR>
                    <a:lnT cap="flat" cmpd="sng" w="19050">
                      <a:solidFill>
                        <a:srgbClr val="003057"/>
                      </a:solidFill>
                      <a:prstDash val="solid"/>
                      <a:round/>
                      <a:headEnd len="sm" w="sm" type="none"/>
                      <a:tailEnd len="sm" w="sm" type="none"/>
                    </a:lnT>
                    <a:lnB cap="flat" cmpd="sng" w="19050">
                      <a:solidFill>
                        <a:srgbClr val="003057"/>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3" name="Shape 103"/>
        <p:cNvGrpSpPr/>
        <p:nvPr/>
      </p:nvGrpSpPr>
      <p:grpSpPr>
        <a:xfrm>
          <a:off x="0" y="0"/>
          <a:ext cx="0" cy="0"/>
          <a:chOff x="0" y="0"/>
          <a:chExt cx="0" cy="0"/>
        </a:xfrm>
      </p:grpSpPr>
      <p:sp>
        <p:nvSpPr>
          <p:cNvPr id="104" name="Google Shape;104;p15"/>
          <p:cNvSpPr txBox="1"/>
          <p:nvPr>
            <p:ph type="title"/>
          </p:nvPr>
        </p:nvSpPr>
        <p:spPr>
          <a:xfrm>
            <a:off x="285750" y="211873"/>
            <a:ext cx="8572500" cy="1003500"/>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A7934B"/>
              </a:buClr>
              <a:buSzPts val="3000"/>
              <a:buFont typeface="Roboto"/>
              <a:buNone/>
            </a:pPr>
            <a:r>
              <a:rPr b="1" lang="en-US" sz="3600">
                <a:solidFill>
                  <a:srgbClr val="A7934B"/>
                </a:solidFill>
                <a:latin typeface="Roboto"/>
                <a:ea typeface="Roboto"/>
                <a:cs typeface="Roboto"/>
                <a:sym typeface="Roboto"/>
              </a:rPr>
              <a:t>Enhanced Speech Signals</a:t>
            </a:r>
            <a:endParaRPr sz="2000"/>
          </a:p>
        </p:txBody>
      </p:sp>
      <p:sp>
        <p:nvSpPr>
          <p:cNvPr id="105" name="Google Shape;105;p15"/>
          <p:cNvSpPr txBox="1"/>
          <p:nvPr>
            <p:ph idx="1" type="body"/>
          </p:nvPr>
        </p:nvSpPr>
        <p:spPr>
          <a:xfrm>
            <a:off x="285750" y="1247013"/>
            <a:ext cx="8572500" cy="4596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3057"/>
              </a:buClr>
              <a:buSzPts val="2400"/>
              <a:buNone/>
            </a:pPr>
            <a:r>
              <a:rPr lang="en-US"/>
              <a:t>Clean signal:</a:t>
            </a:r>
            <a:endParaRPr/>
          </a:p>
          <a:p>
            <a:pPr indent="0" lvl="0" marL="0" rtl="0" algn="l">
              <a:spcBef>
                <a:spcPts val="0"/>
              </a:spcBef>
              <a:spcAft>
                <a:spcPts val="0"/>
              </a:spcAft>
              <a:buClr>
                <a:srgbClr val="003057"/>
              </a:buClr>
              <a:buSzPts val="2400"/>
              <a:buNone/>
            </a:pPr>
            <a:r>
              <a:t/>
            </a:r>
            <a:endParaRPr/>
          </a:p>
          <a:p>
            <a:pPr indent="0" lvl="0" marL="0" rtl="0" algn="l">
              <a:spcBef>
                <a:spcPts val="0"/>
              </a:spcBef>
              <a:spcAft>
                <a:spcPts val="0"/>
              </a:spcAft>
              <a:buClr>
                <a:srgbClr val="003057"/>
              </a:buClr>
              <a:buSzPts val="2400"/>
              <a:buNone/>
            </a:pPr>
            <a:r>
              <a:rPr lang="en-US"/>
              <a:t>Noisy signal (5 dB SNR): </a:t>
            </a:r>
            <a:endParaRPr/>
          </a:p>
          <a:p>
            <a:pPr indent="0" lvl="0" marL="0" rtl="0" algn="l">
              <a:spcBef>
                <a:spcPts val="0"/>
              </a:spcBef>
              <a:spcAft>
                <a:spcPts val="0"/>
              </a:spcAft>
              <a:buClr>
                <a:srgbClr val="003057"/>
              </a:buClr>
              <a:buSzPts val="2400"/>
              <a:buNone/>
            </a:pPr>
            <a:r>
              <a:t/>
            </a:r>
            <a:endParaRPr/>
          </a:p>
          <a:p>
            <a:pPr indent="0" lvl="0" marL="0" rtl="0" algn="l">
              <a:spcBef>
                <a:spcPts val="0"/>
              </a:spcBef>
              <a:spcAft>
                <a:spcPts val="0"/>
              </a:spcAft>
              <a:buClr>
                <a:srgbClr val="003057"/>
              </a:buClr>
              <a:buSzPts val="2400"/>
              <a:buNone/>
            </a:pPr>
            <a:r>
              <a:rPr lang="en-US"/>
              <a:t>Enhanced signal (Wiener filtering):</a:t>
            </a:r>
            <a:endParaRPr/>
          </a:p>
          <a:p>
            <a:pPr indent="0" lvl="0" marL="0" rtl="0" algn="l">
              <a:spcBef>
                <a:spcPts val="0"/>
              </a:spcBef>
              <a:spcAft>
                <a:spcPts val="0"/>
              </a:spcAft>
              <a:buClr>
                <a:srgbClr val="003057"/>
              </a:buClr>
              <a:buSzPts val="2400"/>
              <a:buNone/>
            </a:pPr>
            <a:r>
              <a:t/>
            </a:r>
            <a:endParaRPr/>
          </a:p>
          <a:p>
            <a:pPr indent="0" lvl="0" marL="0" rtl="0" algn="l">
              <a:spcBef>
                <a:spcPts val="0"/>
              </a:spcBef>
              <a:spcAft>
                <a:spcPts val="0"/>
              </a:spcAft>
              <a:buClr>
                <a:srgbClr val="003057"/>
              </a:buClr>
              <a:buSzPts val="2400"/>
              <a:buNone/>
            </a:pPr>
            <a:r>
              <a:rPr lang="en-US"/>
              <a:t>Enhanced signal (spectral subtraction): </a:t>
            </a:r>
            <a:endParaRPr/>
          </a:p>
        </p:txBody>
      </p:sp>
      <p:pic>
        <p:nvPicPr>
          <p:cNvPr id="106" name="Google Shape;106;p15" title="SA1_1.WAV">
            <a:hlinkClick r:id="rId4"/>
          </p:cNvPr>
          <p:cNvPicPr preferRelativeResize="0"/>
          <p:nvPr/>
        </p:nvPicPr>
        <p:blipFill>
          <a:blip r:embed="rId5">
            <a:alphaModFix/>
          </a:blip>
          <a:stretch>
            <a:fillRect/>
          </a:stretch>
        </p:blipFill>
        <p:spPr>
          <a:xfrm>
            <a:off x="2188725" y="1247013"/>
            <a:ext cx="457200" cy="457200"/>
          </a:xfrm>
          <a:prstGeom prst="rect">
            <a:avLst/>
          </a:prstGeom>
          <a:noFill/>
          <a:ln>
            <a:noFill/>
          </a:ln>
        </p:spPr>
      </p:pic>
      <p:pic>
        <p:nvPicPr>
          <p:cNvPr id="107" name="Google Shape;107;p15" title="SA1_1_5DB.WAV">
            <a:hlinkClick r:id="rId6"/>
          </p:cNvPr>
          <p:cNvPicPr preferRelativeResize="0"/>
          <p:nvPr/>
        </p:nvPicPr>
        <p:blipFill>
          <a:blip r:embed="rId5">
            <a:alphaModFix/>
          </a:blip>
          <a:stretch>
            <a:fillRect/>
          </a:stretch>
        </p:blipFill>
        <p:spPr>
          <a:xfrm>
            <a:off x="3845175" y="1986388"/>
            <a:ext cx="457200" cy="457200"/>
          </a:xfrm>
          <a:prstGeom prst="rect">
            <a:avLst/>
          </a:prstGeom>
          <a:noFill/>
          <a:ln>
            <a:noFill/>
          </a:ln>
        </p:spPr>
      </p:pic>
      <p:pic>
        <p:nvPicPr>
          <p:cNvPr id="108" name="Google Shape;108;p15" title="out-wiener-filter-SA1_1_5DB.WAV">
            <a:hlinkClick r:id="rId7"/>
          </p:cNvPr>
          <p:cNvPicPr preferRelativeResize="0"/>
          <p:nvPr/>
        </p:nvPicPr>
        <p:blipFill>
          <a:blip r:embed="rId5">
            <a:alphaModFix/>
          </a:blip>
          <a:stretch>
            <a:fillRect/>
          </a:stretch>
        </p:blipFill>
        <p:spPr>
          <a:xfrm>
            <a:off x="5118300" y="2724963"/>
            <a:ext cx="457200" cy="457200"/>
          </a:xfrm>
          <a:prstGeom prst="rect">
            <a:avLst/>
          </a:prstGeom>
          <a:noFill/>
          <a:ln>
            <a:noFill/>
          </a:ln>
        </p:spPr>
      </p:pic>
      <p:pic>
        <p:nvPicPr>
          <p:cNvPr id="109" name="Google Shape;109;p15" title="out-spectral-sub-SA1_1_5DB.WAV">
            <a:hlinkClick r:id="rId8"/>
          </p:cNvPr>
          <p:cNvPicPr preferRelativeResize="0"/>
          <p:nvPr/>
        </p:nvPicPr>
        <p:blipFill>
          <a:blip r:embed="rId5">
            <a:alphaModFix/>
          </a:blip>
          <a:stretch>
            <a:fillRect/>
          </a:stretch>
        </p:blipFill>
        <p:spPr>
          <a:xfrm>
            <a:off x="5643525" y="3418288"/>
            <a:ext cx="457200" cy="457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3" name="Shape 113"/>
        <p:cNvGrpSpPr/>
        <p:nvPr/>
      </p:nvGrpSpPr>
      <p:grpSpPr>
        <a:xfrm>
          <a:off x="0" y="0"/>
          <a:ext cx="0" cy="0"/>
          <a:chOff x="0" y="0"/>
          <a:chExt cx="0" cy="0"/>
        </a:xfrm>
      </p:grpSpPr>
      <p:sp>
        <p:nvSpPr>
          <p:cNvPr id="114" name="Google Shape;114;p16"/>
          <p:cNvSpPr txBox="1"/>
          <p:nvPr>
            <p:ph type="title"/>
          </p:nvPr>
        </p:nvSpPr>
        <p:spPr>
          <a:xfrm>
            <a:off x="285750" y="211873"/>
            <a:ext cx="8572500" cy="1003500"/>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A7934B"/>
              </a:buClr>
              <a:buSzPts val="3000"/>
              <a:buFont typeface="Roboto"/>
              <a:buNone/>
            </a:pPr>
            <a:r>
              <a:rPr b="1" lang="en-US" sz="3600">
                <a:solidFill>
                  <a:srgbClr val="A7934B"/>
                </a:solidFill>
                <a:latin typeface="Roboto"/>
                <a:ea typeface="Roboto"/>
                <a:cs typeface="Roboto"/>
                <a:sym typeface="Roboto"/>
              </a:rPr>
              <a:t>Conclusions</a:t>
            </a:r>
            <a:endParaRPr sz="2000"/>
          </a:p>
        </p:txBody>
      </p:sp>
      <p:sp>
        <p:nvSpPr>
          <p:cNvPr id="115" name="Google Shape;115;p16"/>
          <p:cNvSpPr txBox="1"/>
          <p:nvPr>
            <p:ph idx="1" type="body"/>
          </p:nvPr>
        </p:nvSpPr>
        <p:spPr>
          <a:xfrm>
            <a:off x="285750" y="1247013"/>
            <a:ext cx="8572500" cy="4596300"/>
          </a:xfrm>
          <a:prstGeom prst="rect">
            <a:avLst/>
          </a:prstGeom>
          <a:noFill/>
          <a:ln>
            <a:noFill/>
          </a:ln>
        </p:spPr>
        <p:txBody>
          <a:bodyPr anchorCtr="0" anchor="t" bIns="45700" lIns="91425" spcFirstLastPara="1" rIns="91425" wrap="square" tIns="45700">
            <a:noAutofit/>
          </a:bodyPr>
          <a:lstStyle/>
          <a:p>
            <a:pPr indent="-381000" lvl="0" marL="457200" rtl="0" algn="l">
              <a:spcBef>
                <a:spcPts val="0"/>
              </a:spcBef>
              <a:spcAft>
                <a:spcPts val="0"/>
              </a:spcAft>
              <a:buSzPts val="2400"/>
              <a:buChar char="●"/>
            </a:pPr>
            <a:r>
              <a:rPr lang="en-US"/>
              <a:t>F</a:t>
            </a:r>
            <a:r>
              <a:rPr lang="en-US"/>
              <a:t>or higher noise levels, we see a drop in performance, as it becomes more difficult to distinguish between silent and voiced frames.</a:t>
            </a:r>
            <a:endParaRPr/>
          </a:p>
          <a:p>
            <a:pPr indent="-381000" lvl="0" marL="457200" rtl="0" algn="l">
              <a:spcBef>
                <a:spcPts val="0"/>
              </a:spcBef>
              <a:spcAft>
                <a:spcPts val="0"/>
              </a:spcAft>
              <a:buSzPts val="2400"/>
              <a:buChar char="●"/>
            </a:pPr>
            <a:r>
              <a:rPr lang="en-US"/>
              <a:t>Wiener filtering performs better than Spectral subtraction for all noise levels.</a:t>
            </a:r>
            <a:endParaRPr/>
          </a:p>
          <a:p>
            <a:pPr indent="-381000" lvl="0" marL="457200" rtl="0" algn="l">
              <a:spcBef>
                <a:spcPts val="0"/>
              </a:spcBef>
              <a:spcAft>
                <a:spcPts val="0"/>
              </a:spcAft>
              <a:buSzPts val="2400"/>
              <a:buChar char="●"/>
            </a:pPr>
            <a:r>
              <a:rPr lang="en-US"/>
              <a:t>Spectral subtraction is not efficient for speech corrupted with non-stationary noise such as car noise, babble noise, helicopter noise.</a:t>
            </a:r>
            <a:endParaRPr/>
          </a:p>
          <a:p>
            <a:pPr indent="-381000" lvl="0" marL="457200" rtl="0" algn="l">
              <a:spcBef>
                <a:spcPts val="0"/>
              </a:spcBef>
              <a:spcAft>
                <a:spcPts val="0"/>
              </a:spcAft>
              <a:buSzPts val="2400"/>
              <a:buChar char="●"/>
            </a:pPr>
            <a:r>
              <a:rPr lang="en-US"/>
              <a:t>Spectral subtraction is also not efficient for higher SNRs as it degrades the actual signal too.</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9" name="Shape 119"/>
        <p:cNvGrpSpPr/>
        <p:nvPr/>
      </p:nvGrpSpPr>
      <p:grpSpPr>
        <a:xfrm>
          <a:off x="0" y="0"/>
          <a:ext cx="0" cy="0"/>
          <a:chOff x="0" y="0"/>
          <a:chExt cx="0" cy="0"/>
        </a:xfrm>
      </p:grpSpPr>
      <p:sp>
        <p:nvSpPr>
          <p:cNvPr id="120" name="Google Shape;120;p17"/>
          <p:cNvSpPr txBox="1"/>
          <p:nvPr>
            <p:ph type="title"/>
          </p:nvPr>
        </p:nvSpPr>
        <p:spPr>
          <a:xfrm>
            <a:off x="285750" y="211873"/>
            <a:ext cx="8572500" cy="1003500"/>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A7934B"/>
              </a:buClr>
              <a:buSzPts val="3000"/>
              <a:buFont typeface="Roboto"/>
              <a:buNone/>
            </a:pPr>
            <a:r>
              <a:rPr b="1" lang="en-US" sz="3600">
                <a:solidFill>
                  <a:srgbClr val="A7934B"/>
                </a:solidFill>
                <a:latin typeface="Roboto"/>
                <a:ea typeface="Roboto"/>
                <a:cs typeface="Roboto"/>
                <a:sym typeface="Roboto"/>
              </a:rPr>
              <a:t>References</a:t>
            </a:r>
            <a:endParaRPr sz="2000"/>
          </a:p>
        </p:txBody>
      </p:sp>
      <p:sp>
        <p:nvSpPr>
          <p:cNvPr id="121" name="Google Shape;121;p17"/>
          <p:cNvSpPr txBox="1"/>
          <p:nvPr>
            <p:ph idx="1" type="body"/>
          </p:nvPr>
        </p:nvSpPr>
        <p:spPr>
          <a:xfrm>
            <a:off x="285750" y="866013"/>
            <a:ext cx="8572500" cy="4596300"/>
          </a:xfrm>
          <a:prstGeom prst="rect">
            <a:avLst/>
          </a:prstGeom>
          <a:noFill/>
          <a:ln>
            <a:noFill/>
          </a:ln>
        </p:spPr>
        <p:txBody>
          <a:bodyPr anchorCtr="0" anchor="t" bIns="45700" lIns="91425" spcFirstLastPara="1" rIns="91425" wrap="square" tIns="45700">
            <a:noAutofit/>
          </a:bodyPr>
          <a:lstStyle/>
          <a:p>
            <a:pPr indent="-342900" lvl="0" marL="457200" rtl="0" algn="l">
              <a:spcBef>
                <a:spcPts val="360"/>
              </a:spcBef>
              <a:spcAft>
                <a:spcPts val="0"/>
              </a:spcAft>
              <a:buSzPts val="1800"/>
              <a:buAutoNum type="arabicPeriod"/>
            </a:pPr>
            <a:r>
              <a:rPr lang="en-US" sz="1800"/>
              <a:t>Navneet Upadhyay, Rahul Kumar Jaiswal, “Single Channel Speech Enhancement: Using Wiener Filtering with Recursive Noise Estimation,” </a:t>
            </a:r>
            <a:r>
              <a:rPr i="1" lang="en-US" sz="1800"/>
              <a:t>Procedia Computer Science,Volume 84</a:t>
            </a:r>
            <a:r>
              <a:rPr lang="en-US" sz="1800"/>
              <a:t>, 2016, Pages 22-30.</a:t>
            </a:r>
            <a:endParaRPr sz="1800"/>
          </a:p>
          <a:p>
            <a:pPr indent="-342900" lvl="0" marL="457200" rtl="0" algn="l">
              <a:spcBef>
                <a:spcPts val="0"/>
              </a:spcBef>
              <a:spcAft>
                <a:spcPts val="0"/>
              </a:spcAft>
              <a:buSzPts val="1800"/>
              <a:buAutoNum type="arabicPeriod"/>
            </a:pPr>
            <a:r>
              <a:rPr lang="en-US" sz="1800"/>
              <a:t>A. Rix, J. Beerends, M. Hollier, and A. Hekstra, “Perceptual evaluation of speech quality (pesq)-a new method for speech quality assessment of telephone networks and codecs,” in 2001 IEEE International Conference on Acoustics, Speech, and Signal Processing. Proceedings (Cat. No.01CH37221), vol. 2, pp. 749–752 vol.2, 2001.</a:t>
            </a:r>
            <a:endParaRPr sz="1800"/>
          </a:p>
          <a:p>
            <a:pPr indent="-342900" lvl="0" marL="457200" rtl="0" algn="l">
              <a:spcBef>
                <a:spcPts val="0"/>
              </a:spcBef>
              <a:spcAft>
                <a:spcPts val="0"/>
              </a:spcAft>
              <a:buSzPts val="1800"/>
              <a:buAutoNum type="arabicPeriod"/>
            </a:pPr>
            <a:r>
              <a:rPr lang="en-US" sz="1800"/>
              <a:t>M. Berouti, R. Schwartz, and J. Makhoul, “Enhancement of speech corrupted by acoustic noise,” in ICASSP ’79. IEEE International Conference on Acoustics, Speech, and Signal Processing, vol. 4, pp. 208–211, 1979.</a:t>
            </a:r>
            <a:endParaRPr sz="1800"/>
          </a:p>
          <a:p>
            <a:pPr indent="-342900" lvl="0" marL="457200" rtl="0" algn="l">
              <a:spcBef>
                <a:spcPts val="0"/>
              </a:spcBef>
              <a:spcAft>
                <a:spcPts val="0"/>
              </a:spcAft>
              <a:buSzPts val="1800"/>
              <a:buAutoNum type="arabicPeriod"/>
            </a:pPr>
            <a:r>
              <a:rPr lang="en-US" sz="1800"/>
              <a:t>S. Kamath and P. Loizou, “A multi-band spectral subtraction method for enhancing speech corrupted by colored noise,” Acoustics, Speech, and Signal Processing, 1988. ICASSP-88., 1988 International Conference on, vol. 4, 05 2002.</a:t>
            </a:r>
            <a:endParaRPr sz="1800"/>
          </a:p>
          <a:p>
            <a:pPr indent="-342900" lvl="0" marL="457200" rtl="0" algn="l">
              <a:spcBef>
                <a:spcPts val="0"/>
              </a:spcBef>
              <a:spcAft>
                <a:spcPts val="0"/>
              </a:spcAft>
              <a:buSzPts val="1800"/>
              <a:buAutoNum type="arabicPeriod"/>
            </a:pPr>
            <a:r>
              <a:rPr lang="en-US" sz="1800"/>
              <a:t>N. Upadhyay and A. Karmakar, “An improved multi-band spectral subtraction algorithm for enhancing speech in various noise environments,” Procedia Engineering, vol. 64, pp. 312–321, 2013. International Conference on Design and Manufacturing (IConDM2013).</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 name="Shape 23"/>
        <p:cNvGrpSpPr/>
        <p:nvPr/>
      </p:nvGrpSpPr>
      <p:grpSpPr>
        <a:xfrm>
          <a:off x="0" y="0"/>
          <a:ext cx="0" cy="0"/>
          <a:chOff x="0" y="0"/>
          <a:chExt cx="0" cy="0"/>
        </a:xfrm>
      </p:grpSpPr>
      <p:sp>
        <p:nvSpPr>
          <p:cNvPr id="24" name="Google Shape;24;p5"/>
          <p:cNvSpPr txBox="1"/>
          <p:nvPr>
            <p:ph type="title"/>
          </p:nvPr>
        </p:nvSpPr>
        <p:spPr>
          <a:xfrm>
            <a:off x="285750" y="200721"/>
            <a:ext cx="8572500" cy="1014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A7934B"/>
              </a:buClr>
              <a:buSzPts val="3600"/>
              <a:buFont typeface="Roboto"/>
              <a:buNone/>
            </a:pPr>
            <a:r>
              <a:rPr b="1" lang="en-US" sz="3600">
                <a:solidFill>
                  <a:srgbClr val="A7934B"/>
                </a:solidFill>
                <a:latin typeface="Roboto"/>
                <a:ea typeface="Roboto"/>
                <a:cs typeface="Roboto"/>
                <a:sym typeface="Roboto"/>
              </a:rPr>
              <a:t>Introduction:</a:t>
            </a:r>
            <a:endParaRPr/>
          </a:p>
        </p:txBody>
      </p:sp>
      <p:pic>
        <p:nvPicPr>
          <p:cNvPr id="25" name="Google Shape;25;p5"/>
          <p:cNvPicPr preferRelativeResize="0"/>
          <p:nvPr/>
        </p:nvPicPr>
        <p:blipFill>
          <a:blip r:embed="rId4">
            <a:alphaModFix/>
          </a:blip>
          <a:stretch>
            <a:fillRect/>
          </a:stretch>
        </p:blipFill>
        <p:spPr>
          <a:xfrm>
            <a:off x="0" y="1923671"/>
            <a:ext cx="9144000" cy="3919653"/>
          </a:xfrm>
          <a:prstGeom prst="rect">
            <a:avLst/>
          </a:prstGeom>
          <a:noFill/>
          <a:ln>
            <a:noFill/>
          </a:ln>
        </p:spPr>
      </p:pic>
      <p:sp>
        <p:nvSpPr>
          <p:cNvPr id="26" name="Google Shape;26;p5"/>
          <p:cNvSpPr txBox="1"/>
          <p:nvPr/>
        </p:nvSpPr>
        <p:spPr>
          <a:xfrm>
            <a:off x="7361400" y="5524500"/>
            <a:ext cx="17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Diagram citation: [1]</a:t>
            </a:r>
            <a:endParaRPr/>
          </a:p>
        </p:txBody>
      </p:sp>
      <p:sp>
        <p:nvSpPr>
          <p:cNvPr id="27" name="Google Shape;27;p5"/>
          <p:cNvSpPr txBox="1"/>
          <p:nvPr>
            <p:ph idx="1" type="body"/>
          </p:nvPr>
        </p:nvSpPr>
        <p:spPr>
          <a:xfrm>
            <a:off x="285750" y="1094620"/>
            <a:ext cx="8572500" cy="617700"/>
          </a:xfrm>
          <a:prstGeom prst="rect">
            <a:avLst/>
          </a:prstGeom>
          <a:noFill/>
          <a:ln>
            <a:noFill/>
          </a:ln>
        </p:spPr>
        <p:txBody>
          <a:bodyPr anchorCtr="0" anchor="t" bIns="45700" lIns="91425" spcFirstLastPara="1" rIns="91425" wrap="square" tIns="45700">
            <a:noAutofit/>
          </a:bodyPr>
          <a:lstStyle/>
          <a:p>
            <a:pPr indent="0" lvl="0" marL="0" rtl="0" algn="l">
              <a:spcBef>
                <a:spcPts val="360"/>
              </a:spcBef>
              <a:spcAft>
                <a:spcPts val="0"/>
              </a:spcAft>
              <a:buNone/>
            </a:pPr>
            <a:r>
              <a:rPr lang="en-US"/>
              <a:t>Goal: to remove additive white noise from speech signals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 name="Shape 31"/>
        <p:cNvGrpSpPr/>
        <p:nvPr/>
      </p:nvGrpSpPr>
      <p:grpSpPr>
        <a:xfrm>
          <a:off x="0" y="0"/>
          <a:ext cx="0" cy="0"/>
          <a:chOff x="0" y="0"/>
          <a:chExt cx="0" cy="0"/>
        </a:xfrm>
      </p:grpSpPr>
      <p:sp>
        <p:nvSpPr>
          <p:cNvPr id="32" name="Google Shape;32;p6"/>
          <p:cNvSpPr txBox="1"/>
          <p:nvPr>
            <p:ph type="title"/>
          </p:nvPr>
        </p:nvSpPr>
        <p:spPr>
          <a:xfrm>
            <a:off x="285750" y="200721"/>
            <a:ext cx="8572500" cy="1014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A7934B"/>
              </a:buClr>
              <a:buSzPts val="3600"/>
              <a:buFont typeface="Roboto"/>
              <a:buNone/>
            </a:pPr>
            <a:r>
              <a:rPr b="1" lang="en-US" sz="3600">
                <a:solidFill>
                  <a:srgbClr val="A7934B"/>
                </a:solidFill>
                <a:latin typeface="Roboto"/>
                <a:ea typeface="Roboto"/>
                <a:cs typeface="Roboto"/>
                <a:sym typeface="Roboto"/>
              </a:rPr>
              <a:t>Problem Formulation</a:t>
            </a:r>
            <a:endParaRPr/>
          </a:p>
        </p:txBody>
      </p:sp>
      <p:sp>
        <p:nvSpPr>
          <p:cNvPr id="33" name="Google Shape;33;p6"/>
          <p:cNvSpPr txBox="1"/>
          <p:nvPr>
            <p:ph idx="1" type="body"/>
          </p:nvPr>
        </p:nvSpPr>
        <p:spPr>
          <a:xfrm>
            <a:off x="285750" y="1247013"/>
            <a:ext cx="8572500" cy="4596300"/>
          </a:xfrm>
          <a:prstGeom prst="rect">
            <a:avLst/>
          </a:prstGeom>
          <a:noFill/>
          <a:ln>
            <a:noFill/>
          </a:ln>
        </p:spPr>
        <p:txBody>
          <a:bodyPr anchorCtr="0" anchor="t" bIns="45700" lIns="91425" spcFirstLastPara="1" rIns="91425" wrap="square" tIns="45700">
            <a:noAutofit/>
          </a:bodyPr>
          <a:lstStyle/>
          <a:p>
            <a:pPr indent="0" lvl="0" marL="0" rtl="0" algn="l">
              <a:spcBef>
                <a:spcPts val="360"/>
              </a:spcBef>
              <a:spcAft>
                <a:spcPts val="0"/>
              </a:spcAft>
              <a:buNone/>
            </a:pPr>
            <a:r>
              <a:rPr lang="en-US"/>
              <a:t>We segment the noisy speech signal into frames </a:t>
            </a:r>
            <a:r>
              <a:rPr lang="en-US"/>
              <a:t>indexed by k</a:t>
            </a:r>
            <a:r>
              <a:rPr lang="en-US"/>
              <a:t> and compute the STFT for each segment:</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Uncorrelated background noise results in power spectra with no cross terms:</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Need to estimate power spectrum of speech signal:</a:t>
            </a:r>
            <a:endParaRPr/>
          </a:p>
        </p:txBody>
      </p:sp>
      <p:pic>
        <p:nvPicPr>
          <p:cNvPr id="34" name="Google Shape;34;p6"/>
          <p:cNvPicPr preferRelativeResize="0"/>
          <p:nvPr/>
        </p:nvPicPr>
        <p:blipFill>
          <a:blip r:embed="rId4">
            <a:alphaModFix/>
          </a:blip>
          <a:stretch>
            <a:fillRect/>
          </a:stretch>
        </p:blipFill>
        <p:spPr>
          <a:xfrm>
            <a:off x="1276291" y="2113575"/>
            <a:ext cx="5834785" cy="619125"/>
          </a:xfrm>
          <a:prstGeom prst="rect">
            <a:avLst/>
          </a:prstGeom>
          <a:noFill/>
          <a:ln>
            <a:noFill/>
          </a:ln>
        </p:spPr>
      </p:pic>
      <p:pic>
        <p:nvPicPr>
          <p:cNvPr id="35" name="Google Shape;35;p6"/>
          <p:cNvPicPr preferRelativeResize="0"/>
          <p:nvPr/>
        </p:nvPicPr>
        <p:blipFill>
          <a:blip r:embed="rId5">
            <a:alphaModFix/>
          </a:blip>
          <a:stretch>
            <a:fillRect/>
          </a:stretch>
        </p:blipFill>
        <p:spPr>
          <a:xfrm>
            <a:off x="873575" y="3750538"/>
            <a:ext cx="7258050" cy="590550"/>
          </a:xfrm>
          <a:prstGeom prst="rect">
            <a:avLst/>
          </a:prstGeom>
          <a:noFill/>
          <a:ln>
            <a:noFill/>
          </a:ln>
        </p:spPr>
      </p:pic>
      <p:pic>
        <p:nvPicPr>
          <p:cNvPr id="36" name="Google Shape;36;p6"/>
          <p:cNvPicPr preferRelativeResize="0"/>
          <p:nvPr/>
        </p:nvPicPr>
        <p:blipFill>
          <a:blip r:embed="rId6">
            <a:alphaModFix/>
          </a:blip>
          <a:stretch>
            <a:fillRect/>
          </a:stretch>
        </p:blipFill>
        <p:spPr>
          <a:xfrm>
            <a:off x="3212613" y="4990263"/>
            <a:ext cx="1962150" cy="619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0" name="Shape 40"/>
        <p:cNvGrpSpPr/>
        <p:nvPr/>
      </p:nvGrpSpPr>
      <p:grpSpPr>
        <a:xfrm>
          <a:off x="0" y="0"/>
          <a:ext cx="0" cy="0"/>
          <a:chOff x="0" y="0"/>
          <a:chExt cx="0" cy="0"/>
        </a:xfrm>
      </p:grpSpPr>
      <p:sp>
        <p:nvSpPr>
          <p:cNvPr id="41" name="Google Shape;41;p7"/>
          <p:cNvSpPr txBox="1"/>
          <p:nvPr>
            <p:ph type="title"/>
          </p:nvPr>
        </p:nvSpPr>
        <p:spPr>
          <a:xfrm>
            <a:off x="285750" y="200721"/>
            <a:ext cx="8572500" cy="101476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A7934B"/>
              </a:buClr>
              <a:buSzPts val="3600"/>
              <a:buFont typeface="Roboto"/>
              <a:buNone/>
            </a:pPr>
            <a:r>
              <a:rPr b="1" i="0" lang="en-US" sz="3600" u="none" cap="none" strike="noStrike">
                <a:solidFill>
                  <a:srgbClr val="A7934B"/>
                </a:solidFill>
                <a:latin typeface="Roboto"/>
                <a:ea typeface="Roboto"/>
                <a:cs typeface="Roboto"/>
                <a:sym typeface="Roboto"/>
              </a:rPr>
              <a:t>A</a:t>
            </a:r>
            <a:r>
              <a:rPr b="1" lang="en-US" sz="3600">
                <a:solidFill>
                  <a:srgbClr val="A7934B"/>
                </a:solidFill>
                <a:latin typeface="Roboto"/>
                <a:ea typeface="Roboto"/>
                <a:cs typeface="Roboto"/>
                <a:sym typeface="Roboto"/>
              </a:rPr>
              <a:t>pproach 1: Wiener Filter</a:t>
            </a:r>
            <a:endParaRPr/>
          </a:p>
        </p:txBody>
      </p:sp>
      <p:sp>
        <p:nvSpPr>
          <p:cNvPr id="42" name="Google Shape;42;p7"/>
          <p:cNvSpPr txBox="1"/>
          <p:nvPr>
            <p:ph idx="1" type="body"/>
          </p:nvPr>
        </p:nvSpPr>
        <p:spPr>
          <a:xfrm>
            <a:off x="285750" y="1247013"/>
            <a:ext cx="8572500" cy="4596355"/>
          </a:xfrm>
          <a:prstGeom prst="rect">
            <a:avLst/>
          </a:prstGeom>
          <a:noFill/>
          <a:ln>
            <a:noFill/>
          </a:ln>
        </p:spPr>
        <p:txBody>
          <a:bodyPr anchorCtr="0" anchor="t" bIns="45700" lIns="91425" spcFirstLastPara="1" rIns="91425" wrap="square" tIns="45700">
            <a:noAutofit/>
          </a:bodyPr>
          <a:lstStyle/>
          <a:p>
            <a:pPr indent="0" lvl="0" marL="0" rtl="0" algn="l">
              <a:spcBef>
                <a:spcPts val="360"/>
              </a:spcBef>
              <a:spcAft>
                <a:spcPts val="0"/>
              </a:spcAft>
              <a:buNone/>
            </a:pPr>
            <a:r>
              <a:rPr lang="en-US"/>
              <a:t>We consider a Wiener filter which has the form</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Assume the expected power of  the noise</a:t>
            </a:r>
            <a:endParaRPr/>
          </a:p>
          <a:p>
            <a:pPr indent="457200" lvl="0" marL="0" rtl="0" algn="l">
              <a:spcBef>
                <a:spcPts val="360"/>
              </a:spcBef>
              <a:spcAft>
                <a:spcPts val="0"/>
              </a:spcAft>
              <a:buNone/>
            </a:pPr>
            <a:r>
              <a:rPr lang="en-US"/>
              <a:t>is equal to the power in the unvoiced regions.</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Hence we have the spectrum of the speech signal</a:t>
            </a:r>
            <a:endParaRPr/>
          </a:p>
        </p:txBody>
      </p:sp>
      <p:pic>
        <p:nvPicPr>
          <p:cNvPr id="43" name="Google Shape;43;p7"/>
          <p:cNvPicPr preferRelativeResize="0"/>
          <p:nvPr/>
        </p:nvPicPr>
        <p:blipFill>
          <a:blip r:embed="rId4">
            <a:alphaModFix/>
          </a:blip>
          <a:stretch>
            <a:fillRect/>
          </a:stretch>
        </p:blipFill>
        <p:spPr>
          <a:xfrm>
            <a:off x="568138" y="1918625"/>
            <a:ext cx="8007724" cy="951475"/>
          </a:xfrm>
          <a:prstGeom prst="rect">
            <a:avLst/>
          </a:prstGeom>
          <a:noFill/>
          <a:ln>
            <a:noFill/>
          </a:ln>
        </p:spPr>
      </p:pic>
      <p:pic>
        <p:nvPicPr>
          <p:cNvPr id="44" name="Google Shape;44;p7"/>
          <p:cNvPicPr preferRelativeResize="0"/>
          <p:nvPr/>
        </p:nvPicPr>
        <p:blipFill>
          <a:blip r:embed="rId5">
            <a:alphaModFix/>
          </a:blip>
          <a:stretch>
            <a:fillRect/>
          </a:stretch>
        </p:blipFill>
        <p:spPr>
          <a:xfrm>
            <a:off x="1853775" y="5160100"/>
            <a:ext cx="5436451" cy="683275"/>
          </a:xfrm>
          <a:prstGeom prst="rect">
            <a:avLst/>
          </a:prstGeom>
          <a:noFill/>
          <a:ln>
            <a:noFill/>
          </a:ln>
        </p:spPr>
      </p:pic>
      <p:pic>
        <p:nvPicPr>
          <p:cNvPr id="45" name="Google Shape;45;p7"/>
          <p:cNvPicPr preferRelativeResize="0"/>
          <p:nvPr/>
        </p:nvPicPr>
        <p:blipFill>
          <a:blip r:embed="rId6">
            <a:alphaModFix/>
          </a:blip>
          <a:stretch>
            <a:fillRect/>
          </a:stretch>
        </p:blipFill>
        <p:spPr>
          <a:xfrm>
            <a:off x="6068775" y="3331563"/>
            <a:ext cx="2183175" cy="427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9" name="Shape 49"/>
        <p:cNvGrpSpPr/>
        <p:nvPr/>
      </p:nvGrpSpPr>
      <p:grpSpPr>
        <a:xfrm>
          <a:off x="0" y="0"/>
          <a:ext cx="0" cy="0"/>
          <a:chOff x="0" y="0"/>
          <a:chExt cx="0" cy="0"/>
        </a:xfrm>
      </p:grpSpPr>
      <p:sp>
        <p:nvSpPr>
          <p:cNvPr id="50" name="Google Shape;50;p8"/>
          <p:cNvSpPr txBox="1"/>
          <p:nvPr>
            <p:ph type="title"/>
          </p:nvPr>
        </p:nvSpPr>
        <p:spPr>
          <a:xfrm>
            <a:off x="285750" y="200721"/>
            <a:ext cx="8572500" cy="1014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A7934B"/>
              </a:buClr>
              <a:buSzPts val="3600"/>
              <a:buFont typeface="Roboto"/>
              <a:buNone/>
            </a:pPr>
            <a:r>
              <a:rPr b="1" lang="en-US" sz="3600">
                <a:solidFill>
                  <a:srgbClr val="A7934B"/>
                </a:solidFill>
                <a:latin typeface="Roboto"/>
                <a:ea typeface="Roboto"/>
                <a:cs typeface="Roboto"/>
                <a:sym typeface="Roboto"/>
              </a:rPr>
              <a:t>Approach 2: Spectral Subtraction</a:t>
            </a:r>
            <a:endParaRPr/>
          </a:p>
        </p:txBody>
      </p:sp>
      <p:sp>
        <p:nvSpPr>
          <p:cNvPr id="51" name="Google Shape;51;p8"/>
          <p:cNvSpPr txBox="1"/>
          <p:nvPr>
            <p:ph idx="1" type="body"/>
          </p:nvPr>
        </p:nvSpPr>
        <p:spPr>
          <a:xfrm>
            <a:off x="285750" y="1247013"/>
            <a:ext cx="8572500" cy="4596300"/>
          </a:xfrm>
          <a:prstGeom prst="rect">
            <a:avLst/>
          </a:prstGeom>
          <a:noFill/>
          <a:ln>
            <a:noFill/>
          </a:ln>
        </p:spPr>
        <p:txBody>
          <a:bodyPr anchorCtr="0" anchor="t" bIns="45700" lIns="91425" spcFirstLastPara="1" rIns="91425" wrap="square" tIns="45700">
            <a:noAutofit/>
          </a:bodyPr>
          <a:lstStyle/>
          <a:p>
            <a:pPr indent="0" lvl="0" marL="0" rtl="0" algn="l">
              <a:spcBef>
                <a:spcPts val="360"/>
              </a:spcBef>
              <a:spcAft>
                <a:spcPts val="0"/>
              </a:spcAft>
              <a:buNone/>
            </a:pPr>
            <a:r>
              <a:rPr lang="en-US"/>
              <a:t>We can estimate the spectrum of the speech signal as</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The spectral subtraction technique introduces an over-subtraction factor, α, which depends on segmental SNR</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p:txBody>
      </p:sp>
      <p:pic>
        <p:nvPicPr>
          <p:cNvPr id="52" name="Google Shape;52;p8"/>
          <p:cNvPicPr preferRelativeResize="0"/>
          <p:nvPr/>
        </p:nvPicPr>
        <p:blipFill>
          <a:blip r:embed="rId4">
            <a:alphaModFix/>
          </a:blip>
          <a:stretch>
            <a:fillRect/>
          </a:stretch>
        </p:blipFill>
        <p:spPr>
          <a:xfrm>
            <a:off x="669475" y="1791088"/>
            <a:ext cx="7248525" cy="676275"/>
          </a:xfrm>
          <a:prstGeom prst="rect">
            <a:avLst/>
          </a:prstGeom>
          <a:noFill/>
          <a:ln>
            <a:noFill/>
          </a:ln>
        </p:spPr>
      </p:pic>
      <p:pic>
        <p:nvPicPr>
          <p:cNvPr id="53" name="Google Shape;53;p8"/>
          <p:cNvPicPr preferRelativeResize="0"/>
          <p:nvPr/>
        </p:nvPicPr>
        <p:blipFill>
          <a:blip r:embed="rId5">
            <a:alphaModFix/>
          </a:blip>
          <a:stretch>
            <a:fillRect/>
          </a:stretch>
        </p:blipFill>
        <p:spPr>
          <a:xfrm>
            <a:off x="925763" y="3900213"/>
            <a:ext cx="7292476" cy="70988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7" name="Shape 57"/>
        <p:cNvGrpSpPr/>
        <p:nvPr/>
      </p:nvGrpSpPr>
      <p:grpSpPr>
        <a:xfrm>
          <a:off x="0" y="0"/>
          <a:ext cx="0" cy="0"/>
          <a:chOff x="0" y="0"/>
          <a:chExt cx="0" cy="0"/>
        </a:xfrm>
      </p:grpSpPr>
      <p:sp>
        <p:nvSpPr>
          <p:cNvPr id="58" name="Google Shape;58;p9"/>
          <p:cNvSpPr txBox="1"/>
          <p:nvPr>
            <p:ph type="title"/>
          </p:nvPr>
        </p:nvSpPr>
        <p:spPr>
          <a:xfrm>
            <a:off x="285750" y="200721"/>
            <a:ext cx="8572500" cy="1014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A7934B"/>
              </a:buClr>
              <a:buSzPts val="3600"/>
              <a:buFont typeface="Roboto"/>
              <a:buNone/>
            </a:pPr>
            <a:r>
              <a:rPr b="1" lang="en-US" sz="3600">
                <a:solidFill>
                  <a:srgbClr val="A7934B"/>
                </a:solidFill>
                <a:latin typeface="Roboto"/>
                <a:ea typeface="Roboto"/>
                <a:cs typeface="Roboto"/>
                <a:sym typeface="Roboto"/>
              </a:rPr>
              <a:t>Approach 2: Spectral Subtraction</a:t>
            </a:r>
            <a:endParaRPr/>
          </a:p>
        </p:txBody>
      </p:sp>
      <p:sp>
        <p:nvSpPr>
          <p:cNvPr id="59" name="Google Shape;59;p9"/>
          <p:cNvSpPr txBox="1"/>
          <p:nvPr>
            <p:ph idx="1" type="body"/>
          </p:nvPr>
        </p:nvSpPr>
        <p:spPr>
          <a:xfrm>
            <a:off x="285750" y="1247027"/>
            <a:ext cx="8572500" cy="5420400"/>
          </a:xfrm>
          <a:prstGeom prst="rect">
            <a:avLst/>
          </a:prstGeom>
          <a:noFill/>
          <a:ln>
            <a:noFill/>
          </a:ln>
        </p:spPr>
        <p:txBody>
          <a:bodyPr anchorCtr="0" anchor="t" bIns="45700" lIns="91425" spcFirstLastPara="1" rIns="91425" wrap="square" tIns="45700">
            <a:noAutofit/>
          </a:bodyPr>
          <a:lstStyle/>
          <a:p>
            <a:pPr indent="0" lvl="0" marL="0" rtl="0" algn="l">
              <a:spcBef>
                <a:spcPts val="360"/>
              </a:spcBef>
              <a:spcAft>
                <a:spcPts val="0"/>
              </a:spcAft>
              <a:buNone/>
            </a:pPr>
            <a:r>
              <a:rPr lang="en-US"/>
              <a:t>A </a:t>
            </a:r>
            <a:r>
              <a:rPr lang="en-US"/>
              <a:t>more</a:t>
            </a:r>
            <a:r>
              <a:rPr lang="en-US"/>
              <a:t> </a:t>
            </a:r>
            <a:r>
              <a:rPr lang="en-US"/>
              <a:t>robust </a:t>
            </a:r>
            <a:r>
              <a:rPr lang="en-US"/>
              <a:t>multi-band approach</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where we compute power spectra in each frequency band.</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Note we again </a:t>
            </a:r>
            <a:r>
              <a:rPr lang="en-US"/>
              <a:t>have</a:t>
            </a:r>
            <a:r>
              <a:rPr lang="en-US"/>
              <a:t> an </a:t>
            </a:r>
            <a:r>
              <a:rPr lang="en-US"/>
              <a:t>over-subtraction factor, α, as well as an additional parameter δ to adjust noise removal.</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Ultimately apply ISTFT and overlap-add to find enhance speech signal	   . </a:t>
            </a:r>
            <a:endParaRPr/>
          </a:p>
          <a:p>
            <a:pPr indent="0" lvl="0" marL="0" rtl="0" algn="l">
              <a:spcBef>
                <a:spcPts val="360"/>
              </a:spcBef>
              <a:spcAft>
                <a:spcPts val="0"/>
              </a:spcAft>
              <a:buNone/>
            </a:pPr>
            <a:r>
              <a:t/>
            </a:r>
            <a:endParaRPr/>
          </a:p>
        </p:txBody>
      </p:sp>
      <p:pic>
        <p:nvPicPr>
          <p:cNvPr id="60" name="Google Shape;60;p9"/>
          <p:cNvPicPr preferRelativeResize="0"/>
          <p:nvPr/>
        </p:nvPicPr>
        <p:blipFill>
          <a:blip r:embed="rId4">
            <a:alphaModFix/>
          </a:blip>
          <a:stretch>
            <a:fillRect/>
          </a:stretch>
        </p:blipFill>
        <p:spPr>
          <a:xfrm>
            <a:off x="0" y="1818534"/>
            <a:ext cx="9144000" cy="1458983"/>
          </a:xfrm>
          <a:prstGeom prst="rect">
            <a:avLst/>
          </a:prstGeom>
          <a:noFill/>
          <a:ln>
            <a:noFill/>
          </a:ln>
        </p:spPr>
      </p:pic>
      <p:pic>
        <p:nvPicPr>
          <p:cNvPr id="61" name="Google Shape;61;p9"/>
          <p:cNvPicPr preferRelativeResize="0"/>
          <p:nvPr/>
        </p:nvPicPr>
        <p:blipFill>
          <a:blip r:embed="rId5">
            <a:alphaModFix/>
          </a:blip>
          <a:stretch>
            <a:fillRect/>
          </a:stretch>
        </p:blipFill>
        <p:spPr>
          <a:xfrm>
            <a:off x="2275125" y="5702450"/>
            <a:ext cx="623225" cy="456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5" name="Shape 65"/>
        <p:cNvGrpSpPr/>
        <p:nvPr/>
      </p:nvGrpSpPr>
      <p:grpSpPr>
        <a:xfrm>
          <a:off x="0" y="0"/>
          <a:ext cx="0" cy="0"/>
          <a:chOff x="0" y="0"/>
          <a:chExt cx="0" cy="0"/>
        </a:xfrm>
      </p:grpSpPr>
      <p:sp>
        <p:nvSpPr>
          <p:cNvPr id="66" name="Google Shape;66;p10"/>
          <p:cNvSpPr txBox="1"/>
          <p:nvPr>
            <p:ph type="title"/>
          </p:nvPr>
        </p:nvSpPr>
        <p:spPr>
          <a:xfrm>
            <a:off x="285750" y="211873"/>
            <a:ext cx="8572500" cy="1003610"/>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A7934B"/>
              </a:buClr>
              <a:buSzPts val="3000"/>
              <a:buFont typeface="Roboto"/>
              <a:buNone/>
            </a:pPr>
            <a:r>
              <a:rPr b="1" lang="en-US" sz="3600">
                <a:solidFill>
                  <a:srgbClr val="A7934B"/>
                </a:solidFill>
                <a:latin typeface="Roboto"/>
                <a:ea typeface="Roboto"/>
                <a:cs typeface="Roboto"/>
                <a:sym typeface="Roboto"/>
              </a:rPr>
              <a:t>Dataset</a:t>
            </a:r>
            <a:endParaRPr sz="2000"/>
          </a:p>
        </p:txBody>
      </p:sp>
      <p:sp>
        <p:nvSpPr>
          <p:cNvPr id="67" name="Google Shape;67;p10"/>
          <p:cNvSpPr txBox="1"/>
          <p:nvPr>
            <p:ph idx="1" type="body"/>
          </p:nvPr>
        </p:nvSpPr>
        <p:spPr>
          <a:xfrm>
            <a:off x="285750" y="1247013"/>
            <a:ext cx="8572500" cy="4596355"/>
          </a:xfrm>
          <a:prstGeom prst="rect">
            <a:avLst/>
          </a:prstGeom>
          <a:noFill/>
          <a:ln>
            <a:noFill/>
          </a:ln>
        </p:spPr>
        <p:txBody>
          <a:bodyPr anchorCtr="0" anchor="t" bIns="45700" lIns="91425" spcFirstLastPara="1" rIns="91425" wrap="square" tIns="45700">
            <a:noAutofit/>
          </a:bodyPr>
          <a:lstStyle/>
          <a:p>
            <a:pPr indent="-381000" lvl="0" marL="457200" rtl="0" algn="l">
              <a:spcBef>
                <a:spcPts val="0"/>
              </a:spcBef>
              <a:spcAft>
                <a:spcPts val="0"/>
              </a:spcAft>
              <a:buSzPts val="2400"/>
              <a:buChar char="●"/>
            </a:pPr>
            <a:r>
              <a:rPr lang="en-US"/>
              <a:t>TIMIT Dataset</a:t>
            </a:r>
            <a:endParaRPr/>
          </a:p>
          <a:p>
            <a:pPr indent="-381000" lvl="0" marL="457200" rtl="0" algn="l">
              <a:spcBef>
                <a:spcPts val="0"/>
              </a:spcBef>
              <a:spcAft>
                <a:spcPts val="0"/>
              </a:spcAft>
              <a:buSzPts val="2400"/>
              <a:buChar char="●"/>
            </a:pPr>
            <a:r>
              <a:rPr lang="en-US"/>
              <a:t>5 female utterances and 5 male utterances</a:t>
            </a:r>
            <a:endParaRPr/>
          </a:p>
          <a:p>
            <a:pPr indent="-381000" lvl="0" marL="457200" rtl="0" algn="l">
              <a:spcBef>
                <a:spcPts val="0"/>
              </a:spcBef>
              <a:spcAft>
                <a:spcPts val="0"/>
              </a:spcAft>
              <a:buSzPts val="2400"/>
              <a:buChar char="●"/>
            </a:pPr>
            <a:r>
              <a:rPr lang="en-US"/>
              <a:t>Additive White Noise</a:t>
            </a:r>
            <a:endParaRPr/>
          </a:p>
          <a:p>
            <a:pPr indent="-361950" lvl="1" marL="914400" rtl="0" algn="l">
              <a:spcBef>
                <a:spcPts val="0"/>
              </a:spcBef>
              <a:spcAft>
                <a:spcPts val="0"/>
              </a:spcAft>
              <a:buSzPts val="2100"/>
              <a:buChar char="○"/>
            </a:pPr>
            <a:r>
              <a:rPr lang="en-US"/>
              <a:t>5 dB, 10 dB, and 15 dB</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1" name="Shape 71"/>
        <p:cNvGrpSpPr/>
        <p:nvPr/>
      </p:nvGrpSpPr>
      <p:grpSpPr>
        <a:xfrm>
          <a:off x="0" y="0"/>
          <a:ext cx="0" cy="0"/>
          <a:chOff x="0" y="0"/>
          <a:chExt cx="0" cy="0"/>
        </a:xfrm>
      </p:grpSpPr>
      <p:sp>
        <p:nvSpPr>
          <p:cNvPr id="72" name="Google Shape;72;p11"/>
          <p:cNvSpPr txBox="1"/>
          <p:nvPr>
            <p:ph type="title"/>
          </p:nvPr>
        </p:nvSpPr>
        <p:spPr>
          <a:xfrm>
            <a:off x="285750" y="211873"/>
            <a:ext cx="8572500" cy="1003500"/>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A7934B"/>
              </a:buClr>
              <a:buSzPts val="3000"/>
              <a:buFont typeface="Roboto"/>
              <a:buNone/>
            </a:pPr>
            <a:r>
              <a:rPr b="1" lang="en-US" sz="3600">
                <a:solidFill>
                  <a:srgbClr val="A7934B"/>
                </a:solidFill>
                <a:latin typeface="Roboto"/>
                <a:ea typeface="Roboto"/>
                <a:cs typeface="Roboto"/>
                <a:sym typeface="Roboto"/>
              </a:rPr>
              <a:t>Evaluation Criteria</a:t>
            </a:r>
            <a:endParaRPr sz="2000"/>
          </a:p>
        </p:txBody>
      </p:sp>
      <p:sp>
        <p:nvSpPr>
          <p:cNvPr id="73" name="Google Shape;73;p11"/>
          <p:cNvSpPr txBox="1"/>
          <p:nvPr>
            <p:ph idx="1" type="body"/>
          </p:nvPr>
        </p:nvSpPr>
        <p:spPr>
          <a:xfrm>
            <a:off x="285750" y="1247013"/>
            <a:ext cx="8572500" cy="4596300"/>
          </a:xfrm>
          <a:prstGeom prst="rect">
            <a:avLst/>
          </a:prstGeom>
          <a:noFill/>
          <a:ln>
            <a:noFill/>
          </a:ln>
        </p:spPr>
        <p:txBody>
          <a:bodyPr anchorCtr="0" anchor="t" bIns="45700" lIns="91425" spcFirstLastPara="1" rIns="91425" wrap="square" tIns="45700">
            <a:noAutofit/>
          </a:bodyPr>
          <a:lstStyle/>
          <a:p>
            <a:pPr indent="-381000" lvl="0" marL="457200" rtl="0" algn="l">
              <a:spcBef>
                <a:spcPts val="0"/>
              </a:spcBef>
              <a:spcAft>
                <a:spcPts val="0"/>
              </a:spcAft>
              <a:buSzPts val="2400"/>
              <a:buChar char="●"/>
            </a:pPr>
            <a:r>
              <a:rPr lang="en-US"/>
              <a:t>SNR</a:t>
            </a:r>
            <a:endParaRPr/>
          </a:p>
          <a:p>
            <a:pPr indent="-381000" lvl="0" marL="457200" rtl="0" algn="l">
              <a:spcBef>
                <a:spcPts val="0"/>
              </a:spcBef>
              <a:spcAft>
                <a:spcPts val="0"/>
              </a:spcAft>
              <a:buSzPts val="2400"/>
              <a:buChar char="●"/>
            </a:pPr>
            <a:r>
              <a:rPr lang="en-US"/>
              <a:t>PESQ</a:t>
            </a:r>
            <a:endParaRPr/>
          </a:p>
          <a:p>
            <a:pPr indent="-361950" lvl="1" marL="914400" rtl="0" algn="l">
              <a:spcBef>
                <a:spcPts val="0"/>
              </a:spcBef>
              <a:spcAft>
                <a:spcPts val="0"/>
              </a:spcAft>
              <a:buSzPts val="2100"/>
              <a:buChar char="○"/>
            </a:pPr>
            <a:r>
              <a:rPr lang="en-US"/>
              <a:t>Objective metric to model the subjective human perception of voice quality</a:t>
            </a:r>
            <a:endParaRPr/>
          </a:p>
          <a:p>
            <a:pPr indent="-381000" lvl="0" marL="457200" rtl="0" algn="l">
              <a:spcBef>
                <a:spcPts val="0"/>
              </a:spcBef>
              <a:spcAft>
                <a:spcPts val="0"/>
              </a:spcAft>
              <a:buSzPts val="2400"/>
              <a:buChar char="●"/>
            </a:pPr>
            <a:r>
              <a:rPr lang="en-US"/>
              <a:t>Visual assessment of spectrogram</a:t>
            </a:r>
            <a:endParaRPr/>
          </a:p>
          <a:p>
            <a:pPr indent="-381000" lvl="0" marL="457200" rtl="0" algn="l">
              <a:spcBef>
                <a:spcPts val="0"/>
              </a:spcBef>
              <a:spcAft>
                <a:spcPts val="0"/>
              </a:spcAft>
              <a:buSzPts val="2400"/>
              <a:buChar char="●"/>
            </a:pPr>
            <a:r>
              <a:rPr lang="en-US"/>
              <a:t>Perceptual auditory </a:t>
            </a:r>
            <a:r>
              <a:rPr lang="en-US"/>
              <a:t>assessment</a:t>
            </a:r>
            <a:r>
              <a:rPr lang="en-US"/>
              <a:t> of enhanced signal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7" name="Shape 77"/>
        <p:cNvGrpSpPr/>
        <p:nvPr/>
      </p:nvGrpSpPr>
      <p:grpSpPr>
        <a:xfrm>
          <a:off x="0" y="0"/>
          <a:ext cx="0" cy="0"/>
          <a:chOff x="0" y="0"/>
          <a:chExt cx="0" cy="0"/>
        </a:xfrm>
      </p:grpSpPr>
      <p:sp>
        <p:nvSpPr>
          <p:cNvPr id="78" name="Google Shape;78;p12"/>
          <p:cNvSpPr txBox="1"/>
          <p:nvPr>
            <p:ph type="title"/>
          </p:nvPr>
        </p:nvSpPr>
        <p:spPr>
          <a:xfrm>
            <a:off x="285750" y="211875"/>
            <a:ext cx="8463600" cy="1003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A7934B"/>
              </a:buClr>
              <a:buSzPts val="3000"/>
              <a:buFont typeface="Roboto"/>
              <a:buNone/>
            </a:pPr>
            <a:r>
              <a:rPr b="1" lang="en-US" sz="3600">
                <a:solidFill>
                  <a:srgbClr val="A7934B"/>
                </a:solidFill>
                <a:latin typeface="Roboto"/>
                <a:ea typeface="Roboto"/>
                <a:cs typeface="Roboto"/>
                <a:sym typeface="Roboto"/>
              </a:rPr>
              <a:t>Wiener Filter Performance: Spectrogram</a:t>
            </a:r>
            <a:endParaRPr sz="3600"/>
          </a:p>
        </p:txBody>
      </p:sp>
      <p:sp>
        <p:nvSpPr>
          <p:cNvPr id="79" name="Google Shape;79;p12"/>
          <p:cNvSpPr txBox="1"/>
          <p:nvPr>
            <p:ph idx="1" type="body"/>
          </p:nvPr>
        </p:nvSpPr>
        <p:spPr>
          <a:xfrm>
            <a:off x="843650" y="1918625"/>
            <a:ext cx="1455900" cy="544500"/>
          </a:xfrm>
          <a:prstGeom prst="rect">
            <a:avLst/>
          </a:prstGeom>
          <a:noFill/>
          <a:ln>
            <a:noFill/>
          </a:ln>
        </p:spPr>
        <p:txBody>
          <a:bodyPr anchorCtr="0" anchor="t" bIns="45700" lIns="91425" spcFirstLastPara="1" rIns="91425" wrap="square" tIns="45700">
            <a:noAutofit/>
          </a:bodyPr>
          <a:lstStyle/>
          <a:p>
            <a:pPr indent="0" lvl="0" marL="0" rtl="0" algn="l">
              <a:spcBef>
                <a:spcPts val="360"/>
              </a:spcBef>
              <a:spcAft>
                <a:spcPts val="0"/>
              </a:spcAft>
              <a:buNone/>
            </a:pPr>
            <a:r>
              <a:rPr lang="en-US" sz="2600"/>
              <a:t>Original:</a:t>
            </a:r>
            <a:endParaRPr sz="2600"/>
          </a:p>
          <a:p>
            <a:pPr indent="0" lvl="0" marL="0" rtl="0" algn="l">
              <a:spcBef>
                <a:spcPts val="360"/>
              </a:spcBef>
              <a:spcAft>
                <a:spcPts val="0"/>
              </a:spcAft>
              <a:buNone/>
            </a:pPr>
            <a:r>
              <a:t/>
            </a:r>
            <a:endParaRPr sz="2600"/>
          </a:p>
        </p:txBody>
      </p:sp>
      <p:pic>
        <p:nvPicPr>
          <p:cNvPr id="80" name="Google Shape;80;p12"/>
          <p:cNvPicPr preferRelativeResize="0"/>
          <p:nvPr/>
        </p:nvPicPr>
        <p:blipFill>
          <a:blip r:embed="rId4">
            <a:alphaModFix/>
          </a:blip>
          <a:stretch>
            <a:fillRect/>
          </a:stretch>
        </p:blipFill>
        <p:spPr>
          <a:xfrm>
            <a:off x="2441125" y="1373400"/>
            <a:ext cx="6137143" cy="4602863"/>
          </a:xfrm>
          <a:prstGeom prst="rect">
            <a:avLst/>
          </a:prstGeom>
          <a:noFill/>
          <a:ln>
            <a:noFill/>
          </a:ln>
        </p:spPr>
      </p:pic>
      <p:sp>
        <p:nvSpPr>
          <p:cNvPr id="81" name="Google Shape;81;p12"/>
          <p:cNvSpPr txBox="1"/>
          <p:nvPr>
            <p:ph idx="1" type="body"/>
          </p:nvPr>
        </p:nvSpPr>
        <p:spPr>
          <a:xfrm>
            <a:off x="1194350" y="3295550"/>
            <a:ext cx="1105200" cy="544500"/>
          </a:xfrm>
          <a:prstGeom prst="rect">
            <a:avLst/>
          </a:prstGeom>
          <a:noFill/>
          <a:ln>
            <a:noFill/>
          </a:ln>
        </p:spPr>
        <p:txBody>
          <a:bodyPr anchorCtr="0" anchor="t" bIns="45700" lIns="91425" spcFirstLastPara="1" rIns="91425" wrap="square" tIns="45700">
            <a:noAutofit/>
          </a:bodyPr>
          <a:lstStyle/>
          <a:p>
            <a:pPr indent="0" lvl="0" marL="0" rtl="0" algn="l">
              <a:spcBef>
                <a:spcPts val="360"/>
              </a:spcBef>
              <a:spcAft>
                <a:spcPts val="0"/>
              </a:spcAft>
              <a:buNone/>
            </a:pPr>
            <a:r>
              <a:rPr lang="en-US" sz="2600"/>
              <a:t>Noisy:</a:t>
            </a:r>
            <a:endParaRPr sz="2600"/>
          </a:p>
          <a:p>
            <a:pPr indent="0" lvl="0" marL="0" rtl="0" algn="l">
              <a:spcBef>
                <a:spcPts val="360"/>
              </a:spcBef>
              <a:spcAft>
                <a:spcPts val="0"/>
              </a:spcAft>
              <a:buNone/>
            </a:pPr>
            <a:r>
              <a:t/>
            </a:r>
            <a:endParaRPr sz="2600"/>
          </a:p>
        </p:txBody>
      </p:sp>
      <p:sp>
        <p:nvSpPr>
          <p:cNvPr id="82" name="Google Shape;82;p12"/>
          <p:cNvSpPr txBox="1"/>
          <p:nvPr>
            <p:ph idx="1" type="body"/>
          </p:nvPr>
        </p:nvSpPr>
        <p:spPr>
          <a:xfrm>
            <a:off x="438350" y="4672464"/>
            <a:ext cx="1861200" cy="544500"/>
          </a:xfrm>
          <a:prstGeom prst="rect">
            <a:avLst/>
          </a:prstGeom>
          <a:noFill/>
          <a:ln>
            <a:noFill/>
          </a:ln>
        </p:spPr>
        <p:txBody>
          <a:bodyPr anchorCtr="0" anchor="t" bIns="45700" lIns="91425" spcFirstLastPara="1" rIns="91425" wrap="square" tIns="45700">
            <a:noAutofit/>
          </a:bodyPr>
          <a:lstStyle/>
          <a:p>
            <a:pPr indent="0" lvl="0" marL="0" rtl="0" algn="l">
              <a:spcBef>
                <a:spcPts val="360"/>
              </a:spcBef>
              <a:spcAft>
                <a:spcPts val="0"/>
              </a:spcAft>
              <a:buNone/>
            </a:pPr>
            <a:r>
              <a:rPr lang="en-US" sz="2600"/>
              <a:t>Enhanced:</a:t>
            </a:r>
            <a:endParaRPr sz="2600"/>
          </a:p>
        </p:txBody>
      </p:sp>
      <p:sp>
        <p:nvSpPr>
          <p:cNvPr id="83" name="Google Shape;83;p12"/>
          <p:cNvSpPr txBox="1"/>
          <p:nvPr>
            <p:ph idx="1" type="body"/>
          </p:nvPr>
        </p:nvSpPr>
        <p:spPr>
          <a:xfrm>
            <a:off x="654625" y="6185575"/>
            <a:ext cx="6216900" cy="544500"/>
          </a:xfrm>
          <a:prstGeom prst="rect">
            <a:avLst/>
          </a:prstGeom>
          <a:noFill/>
          <a:ln>
            <a:noFill/>
          </a:ln>
        </p:spPr>
        <p:txBody>
          <a:bodyPr anchorCtr="0" anchor="t" bIns="45700" lIns="91425" spcFirstLastPara="1" rIns="91425" wrap="square" tIns="45700">
            <a:noAutofit/>
          </a:bodyPr>
          <a:lstStyle/>
          <a:p>
            <a:pPr indent="0" lvl="0" marL="0" rtl="0" algn="l">
              <a:spcBef>
                <a:spcPts val="360"/>
              </a:spcBef>
              <a:spcAft>
                <a:spcPts val="0"/>
              </a:spcAft>
              <a:buNone/>
            </a:pPr>
            <a:r>
              <a:rPr lang="en-US" sz="2600"/>
              <a:t>Example of 15 dB noise</a:t>
            </a:r>
            <a:endParaRPr sz="2600"/>
          </a:p>
        </p:txBody>
      </p:sp>
    </p:spTree>
  </p:cSld>
  <p:clrMapOvr>
    <a:masterClrMapping/>
  </p:clrMapOvr>
</p:sld>
</file>

<file path=ppt/theme/theme1.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